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5" r:id="rId3"/>
    <p:sldId id="278" r:id="rId4"/>
    <p:sldId id="260" r:id="rId5"/>
    <p:sldId id="273" r:id="rId6"/>
    <p:sldId id="279" r:id="rId7"/>
    <p:sldId id="272" r:id="rId8"/>
    <p:sldId id="261" r:id="rId9"/>
    <p:sldId id="258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7" r:id="rId21"/>
    <p:sldId id="259" r:id="rId22"/>
    <p:sldId id="280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82965-E2EA-4CE0-BDB2-6EE10FA51FCF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7E37C-A450-4663-87F8-9AF6B060C3E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7E37C-A450-4663-87F8-9AF6B060C3E7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E2FD-CBAD-4000-8FFE-C8A83FCB9713}" type="datetimeFigureOut">
              <a:rPr lang="it-IT" smtClean="0"/>
              <a:pPr/>
              <a:t>27/06/2013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539E6-0744-4A40-BEA5-7B500BE7B62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it-IT" dirty="0" smtClean="0"/>
              <a:t>         La cittadinanza europea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La libertà di circolazione e di soggiorno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 dirty="0" smtClean="0"/>
              <a:t>    Il </a:t>
            </a:r>
            <a:r>
              <a:rPr lang="it-IT" dirty="0"/>
              <a:t>diritto di circolare e soggiornare </a:t>
            </a:r>
            <a:r>
              <a:rPr lang="it-IT" dirty="0" smtClean="0"/>
              <a:t>liberamente </a:t>
            </a:r>
            <a:r>
              <a:rPr lang="it-IT" dirty="0"/>
              <a:t>implica ovviamente anche il diritto di risiedere stabilmente in uno degli Stati membri, con particolari limitazioni adottabili dal singolo </a:t>
            </a:r>
            <a:r>
              <a:rPr lang="it-IT" dirty="0" smtClean="0"/>
              <a:t>Stato, </a:t>
            </a:r>
            <a:r>
              <a:rPr lang="it-IT" dirty="0"/>
              <a:t>solo relativamente a motivi di ordine pubblico, di pubblica sicurezza nonché di sanità pubblica.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di elettorato attivo e passivo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t-IT" b="1" dirty="0" smtClean="0"/>
              <a:t>    Il cittadino europeo ha il </a:t>
            </a:r>
            <a:r>
              <a:rPr lang="it-IT" b="1" dirty="0"/>
              <a:t>diritto di elettorato attivo e passivo alle elezioni comunali dello Stato in cui si risiede</a:t>
            </a:r>
            <a:r>
              <a:rPr lang="it-IT" dirty="0"/>
              <a:t>, nonché alle elezioni europee.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Il diritto alla protezione diplomatica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t-IT" b="1" dirty="0" smtClean="0"/>
              <a:t>    I cittadini europei hanno l diritto di protezione diplomatica e consolare in tutti i Paesi che non appartengono all'Unione</a:t>
            </a:r>
            <a:r>
              <a:rPr lang="it-IT" dirty="0" smtClean="0"/>
              <a:t>, ma </a:t>
            </a:r>
            <a:r>
              <a:rPr lang="it-IT" dirty="0"/>
              <a:t>in cui sia presente una ambasciata o un consolato di un Stato </a:t>
            </a:r>
            <a:r>
              <a:rPr lang="it-IT" dirty="0" smtClean="0"/>
              <a:t>membro</a:t>
            </a:r>
            <a:r>
              <a:rPr lang="it-IT" dirty="0"/>
              <a:t>,</a:t>
            </a:r>
            <a:r>
              <a:rPr lang="it-IT" dirty="0" smtClean="0"/>
              <a:t> </a:t>
            </a:r>
            <a:r>
              <a:rPr lang="it-IT" dirty="0"/>
              <a:t>i quali, dunque, hanno il dovere di offrire protezione.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Diritto di petizione al Parlamento Europeo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t-IT" dirty="0"/>
              <a:t> </a:t>
            </a:r>
            <a:r>
              <a:rPr lang="it-IT" dirty="0" smtClean="0"/>
              <a:t>   Tale </a:t>
            </a:r>
            <a:r>
              <a:rPr lang="it-IT" dirty="0"/>
              <a:t>diritto può essere esercitato individualmente o collettivamente ed è uno strumento di particolare importanza, soprattutto in tema di </a:t>
            </a:r>
            <a:r>
              <a:rPr lang="it-IT" dirty="0" smtClean="0"/>
              <a:t>giustizia. Il </a:t>
            </a:r>
            <a:r>
              <a:rPr lang="it-IT" dirty="0"/>
              <a:t>Parlamento Europeo </a:t>
            </a:r>
            <a:r>
              <a:rPr lang="it-IT" dirty="0" smtClean="0"/>
              <a:t>deve </a:t>
            </a:r>
            <a:r>
              <a:rPr lang="it-IT" dirty="0"/>
              <a:t>trasmettere la petizione </a:t>
            </a:r>
            <a:r>
              <a:rPr lang="it-IT" dirty="0" smtClean="0"/>
              <a:t>ricevuta alla </a:t>
            </a:r>
            <a:r>
              <a:rPr lang="it-IT" dirty="0"/>
              <a:t>Commissione </a:t>
            </a:r>
            <a:r>
              <a:rPr lang="it-IT" dirty="0" smtClean="0"/>
              <a:t>Europea, che </a:t>
            </a:r>
            <a:r>
              <a:rPr lang="it-IT" dirty="0"/>
              <a:t>può </a:t>
            </a:r>
            <a:r>
              <a:rPr lang="it-IT" dirty="0" smtClean="0"/>
              <a:t> </a:t>
            </a:r>
            <a:r>
              <a:rPr lang="it-IT" dirty="0"/>
              <a:t>investire della questione la Corte di Giustizia per sanzionare lo Stato membro che viola il diritto comunitario.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Diritto di accesso al Mediatore Europeo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 dirty="0"/>
              <a:t> </a:t>
            </a:r>
            <a:r>
              <a:rPr lang="it-IT" dirty="0" smtClean="0"/>
              <a:t>   Qualsiasi </a:t>
            </a:r>
            <a:r>
              <a:rPr lang="it-IT" dirty="0"/>
              <a:t>cittadino dell'Unione </a:t>
            </a:r>
            <a:r>
              <a:rPr lang="it-IT" dirty="0" smtClean="0"/>
              <a:t>può presentare al mediatore esposti </a:t>
            </a:r>
            <a:r>
              <a:rPr lang="it-IT" dirty="0"/>
              <a:t>riguardanti casi di cattiva amministrazione delle istituzioni comunitarie.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Diritto a contattare le istituzioni dell’UE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  Il cittadino europeo ha il </a:t>
            </a:r>
            <a:r>
              <a:rPr lang="it-IT" dirty="0"/>
              <a:t>diritto a </a:t>
            </a:r>
            <a:r>
              <a:rPr lang="it-IT" dirty="0" smtClean="0"/>
              <a:t>contattare e ricevere una risposta</a:t>
            </a:r>
            <a:r>
              <a:rPr lang="it-IT" dirty="0"/>
              <a:t> da ogni istituzione dell'UE in una delle lingue ufficiali </a:t>
            </a:r>
            <a:r>
              <a:rPr lang="it-IT" dirty="0" smtClean="0"/>
              <a:t>dell'UE.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di accesso agli atti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Il cittadino europeo ha diritto </a:t>
            </a:r>
            <a:r>
              <a:rPr lang="it-IT" dirty="0"/>
              <a:t>di accesso ai documenti del </a:t>
            </a:r>
            <a:r>
              <a:rPr lang="it-IT" dirty="0" smtClean="0"/>
              <a:t>Parlamento europeo, della Commissione europea </a:t>
            </a:r>
            <a:r>
              <a:rPr lang="it-IT" dirty="0"/>
              <a:t> e </a:t>
            </a:r>
            <a:r>
              <a:rPr lang="it-IT" dirty="0" smtClean="0"/>
              <a:t>del Consiglio,</a:t>
            </a:r>
            <a:r>
              <a:rPr lang="it-IT" dirty="0"/>
              <a:t> secondo determinate </a:t>
            </a:r>
            <a:r>
              <a:rPr lang="it-IT" dirty="0" smtClean="0"/>
              <a:t>condizioni</a:t>
            </a:r>
            <a:r>
              <a:rPr lang="it-IT" dirty="0"/>
              <a:t>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di accesso al servizio civile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  Il cittadino europeo ha diritto </a:t>
            </a:r>
            <a:r>
              <a:rPr lang="it-IT" dirty="0"/>
              <a:t>alla parità di accesso al </a:t>
            </a:r>
            <a:r>
              <a:rPr lang="it-IT" dirty="0" smtClean="0"/>
              <a:t>servizio civile dell’UE</a:t>
            </a:r>
            <a:r>
              <a:rPr lang="it-IT" dirty="0"/>
              <a:t> </a:t>
            </a:r>
            <a:r>
              <a:rPr lang="it-IT" dirty="0" smtClean="0"/>
              <a:t>.</a:t>
            </a:r>
            <a:endParaRPr lang="it-IT" dirty="0"/>
          </a:p>
          <a:p>
            <a:pPr>
              <a:buNone/>
            </a:pPr>
            <a:endParaRPr lang="it-IT" u="sng" dirty="0" smtClean="0"/>
          </a:p>
          <a:p>
            <a:pPr>
              <a:buNone/>
            </a:pPr>
            <a:endParaRPr lang="it-IT" u="sng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DIRITTO </a:t>
            </a:r>
            <a:r>
              <a:rPr lang="it-IT" dirty="0" err="1"/>
              <a:t>D'INIZIATIVA</a:t>
            </a:r>
            <a:r>
              <a:rPr lang="it-IT" dirty="0"/>
              <a:t> DEI CITTADINI EUROPEI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     Il</a:t>
            </a:r>
            <a:r>
              <a:rPr lang="it-IT" dirty="0"/>
              <a:t> trattato di </a:t>
            </a:r>
            <a:r>
              <a:rPr lang="it-IT" dirty="0" smtClean="0"/>
              <a:t>Lisbona</a:t>
            </a:r>
            <a:r>
              <a:rPr lang="it-IT" dirty="0"/>
              <a:t> introduce una nuova forma di partecipazione popolare alle decisioni politiche dell'Unione europea, l'</a:t>
            </a:r>
            <a:r>
              <a:rPr lang="it-IT" b="1" dirty="0"/>
              <a:t>iniziativa dei cittadini</a:t>
            </a:r>
            <a:r>
              <a:rPr lang="it-IT" dirty="0"/>
              <a:t>. Come richiesto dal trattato, su proposta della Commissione europea, il Parlamento europeo e il Consiglio hanno adottato un regolamento che definisce le norme e le procedure che disciplinano questo nuovo strumento (regolamento (UE) n. 211/2011 del Parlamento europeo e del Consiglio, del 16 febbraio 2011, riguardante l'iniziativa dei </a:t>
            </a:r>
            <a:r>
              <a:rPr lang="it-IT" dirty="0" smtClean="0"/>
              <a:t>cittadini).</a:t>
            </a:r>
            <a:endParaRPr lang="it-IT" dirty="0"/>
          </a:p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Iniziativa popolare europea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 Il regolamento consente ad 1 milione di cittadini di almeno un quarto degli Stati membri dell'UE di invitare la Commissione europea a proporre atti giuridici in settori di sua competenza. Gli organizzatori di un'iniziativa, dopo aver costituito un comitato composto da almeno 7 cittadini dell'UE residenti in almeno 7 diversi Stati membri, hanno 1 anno per raccogliere le dichiarazioni di sostegno necessarie. Il numero delle dichiarazioni di sostegno deve essere certificato dalle autorità competenti degli Stati membri. La Commissione ha quindi a disposizione 3 mesi per esaminare l'iniziativa e decidere cosa fare.</a:t>
            </a:r>
          </a:p>
          <a:p>
            <a:pPr>
              <a:buNone/>
            </a:pPr>
            <a:r>
              <a:rPr lang="it-IT" dirty="0" smtClean="0"/>
              <a:t/>
            </a:r>
            <a:br>
              <a:rPr lang="it-IT" dirty="0" smtClean="0"/>
            </a:b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Essere cittadini europei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    Sono cittadini europei coloro  che hanno la cittadinanza di uno Stato membro dell’Unione. L'introduzione del concetto di cittadinanza europea mira a rafforzare e a promuovere l'identità europea, coinvolgendo i cittadini nel processo di integrazione. 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mobilità nell’UE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 Il trattato sul funzionamento dell'UE (TFUE)</a:t>
            </a:r>
          </a:p>
          <a:p>
            <a:pPr>
              <a:buNone/>
            </a:pPr>
            <a:r>
              <a:rPr lang="it-IT" dirty="0" smtClean="0"/>
              <a:t>    afferma che "L'azione dell’ Unione è intesa a favorire lo sviluppo degli scambi di giovani e di animatori di attività </a:t>
            </a:r>
            <a:r>
              <a:rPr lang="it-IT" dirty="0" err="1" smtClean="0"/>
              <a:t>socioeducative</a:t>
            </a:r>
            <a:r>
              <a:rPr lang="it-IT" dirty="0" smtClean="0"/>
              <a:t> e a incoraggiare la partecipazione dei giovani alla vita democratica dell'Europa” con  programmi  volti a sviluppare la cooperazione e la mobilità nell'intera Unione, adottando il metodo di coordinamento aperto.</a:t>
            </a:r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Sentirsi cittadini europei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 La cittadinanza europea, </a:t>
            </a:r>
            <a:r>
              <a:rPr lang="it-IT" dirty="0"/>
              <a:t>sotto il profilo </a:t>
            </a:r>
            <a:r>
              <a:rPr lang="it-IT" dirty="0" smtClean="0"/>
              <a:t>umano, riguarda la costruzione di un’idea  </a:t>
            </a:r>
            <a:r>
              <a:rPr lang="it-IT" dirty="0"/>
              <a:t>di appartenenza che </a:t>
            </a:r>
            <a:r>
              <a:rPr lang="it-IT" dirty="0" smtClean="0"/>
              <a:t>includa anche persone che non possono avvalersi dello status giuridico di cittadino europeo, etichettate genericamente come “asiatici” o “africani” e  considerate comunemente meritevoli di minori tutele. Essere </a:t>
            </a:r>
            <a:r>
              <a:rPr lang="it-IT" dirty="0"/>
              <a:t>cittadino europeo vuol dire saper sconfiggere questi antichi </a:t>
            </a:r>
            <a:r>
              <a:rPr lang="it-IT" dirty="0" smtClean="0"/>
              <a:t>pregiudizi, guardando </a:t>
            </a:r>
            <a:r>
              <a:rPr lang="it-IT" dirty="0"/>
              <a:t>al </a:t>
            </a:r>
            <a:r>
              <a:rPr lang="it-IT" dirty="0" smtClean="0"/>
              <a:t>futuro, </a:t>
            </a:r>
            <a:r>
              <a:rPr lang="it-IT" dirty="0"/>
              <a:t>pensandolo come </a:t>
            </a:r>
            <a:r>
              <a:rPr lang="it-IT" dirty="0" smtClean="0"/>
              <a:t>migliore, in cui </a:t>
            </a:r>
            <a:r>
              <a:rPr lang="it-IT" dirty="0"/>
              <a:t>tutti i cittadini del mondo </a:t>
            </a:r>
            <a:r>
              <a:rPr lang="it-IT" dirty="0" smtClean="0"/>
              <a:t>siano </a:t>
            </a:r>
            <a:r>
              <a:rPr lang="it-IT" dirty="0"/>
              <a:t>ben accetti e non si </a:t>
            </a:r>
            <a:r>
              <a:rPr lang="it-IT" dirty="0" smtClean="0"/>
              <a:t>debbano </a:t>
            </a:r>
            <a:r>
              <a:rPr lang="it-IT" dirty="0"/>
              <a:t>sentire diversi poiché provengono da altri </a:t>
            </a:r>
            <a:r>
              <a:rPr lang="it-IT" dirty="0" smtClean="0"/>
              <a:t>paesi. </a:t>
            </a:r>
            <a:r>
              <a:rPr lang="it-IT" dirty="0"/>
              <a:t>Essere cittadini europei vuol dire anche essere cittadini </a:t>
            </a:r>
            <a:r>
              <a:rPr lang="it-IT" dirty="0" smtClean="0"/>
              <a:t>del mondo.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    Il percorso è stato realizzato nelle classi II H, </a:t>
            </a:r>
          </a:p>
          <a:p>
            <a:pPr>
              <a:buNone/>
            </a:pPr>
            <a:r>
              <a:rPr lang="it-IT" dirty="0" smtClean="0"/>
              <a:t>    IV F, IV H, IV M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2000" dirty="0" smtClean="0"/>
              <a:t>    Si segnala il contributo particolare degli alunni Samuele </a:t>
            </a:r>
            <a:r>
              <a:rPr lang="it-IT" sz="2000" dirty="0" err="1" smtClean="0"/>
              <a:t>Buonamici</a:t>
            </a:r>
            <a:r>
              <a:rPr lang="it-IT" sz="2000" dirty="0" smtClean="0"/>
              <a:t> e Christian Piva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diritti dei cittadini europei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  I cittadini europei godono di una serie di diritti di carattere generale in diversi settori, quali quello della libera circolazione dei beni e dei servizi, della tutela del consumatore e della sanità pubblica, della parità di opportunità e di trattamento, dell'accesso all'occupazione ed alla previdenza sociale.  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costruzione della cittadinanza europea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 La costruzione dell’idea di appartenenza e di cittadinanza europea ha seguito il percorso di integrazione europea. </a:t>
            </a:r>
            <a:endParaRPr lang="it-IT" dirty="0"/>
          </a:p>
          <a:p>
            <a:r>
              <a:rPr lang="it-IT" dirty="0" smtClean="0"/>
              <a:t>Il Trattato </a:t>
            </a:r>
            <a:r>
              <a:rPr lang="it-IT" dirty="0"/>
              <a:t>di Roma del </a:t>
            </a:r>
            <a:r>
              <a:rPr lang="it-IT" dirty="0" smtClean="0"/>
              <a:t>1957 </a:t>
            </a:r>
            <a:r>
              <a:rPr lang="it-IT" dirty="0"/>
              <a:t>prevedeva il diritto di circolazione nel territorio della </a:t>
            </a:r>
            <a:r>
              <a:rPr lang="it-IT" dirty="0" smtClean="0"/>
              <a:t>CEE, limitandolo allo svolgimento di un’attività lavorativa.</a:t>
            </a:r>
          </a:p>
          <a:p>
            <a:r>
              <a:rPr lang="it-IT" dirty="0" smtClean="0"/>
              <a:t>Con l’Atto </a:t>
            </a:r>
            <a:r>
              <a:rPr lang="it-IT" dirty="0"/>
              <a:t>Unico Europeo del </a:t>
            </a:r>
            <a:r>
              <a:rPr lang="it-IT" dirty="0" smtClean="0"/>
              <a:t>1986 si intendeva creare </a:t>
            </a:r>
            <a:r>
              <a:rPr lang="it-IT" dirty="0"/>
              <a:t>uno spazio senza </a:t>
            </a:r>
            <a:r>
              <a:rPr lang="it-IT" dirty="0" smtClean="0"/>
              <a:t>frontiere, </a:t>
            </a:r>
            <a:r>
              <a:rPr lang="it-IT" dirty="0" smtClean="0"/>
              <a:t>abolendo i </a:t>
            </a:r>
            <a:r>
              <a:rPr lang="it-IT" dirty="0"/>
              <a:t>controlli alle frontiere interne sulle persone, a prescindere dalla loro </a:t>
            </a:r>
            <a:r>
              <a:rPr lang="it-IT" dirty="0" smtClean="0"/>
              <a:t>nazionalità entro il </a:t>
            </a:r>
            <a:r>
              <a:rPr lang="it-IT" dirty="0"/>
              <a:t>31 dicembre </a:t>
            </a:r>
            <a:r>
              <a:rPr lang="it-IT" dirty="0" smtClean="0"/>
              <a:t>1990. Il diritto </a:t>
            </a:r>
            <a:r>
              <a:rPr lang="it-IT" dirty="0"/>
              <a:t>di circolare e di </a:t>
            </a:r>
            <a:r>
              <a:rPr lang="it-IT" dirty="0" smtClean="0"/>
              <a:t>soggiornare liberamente fu ribadito nel trattato </a:t>
            </a:r>
            <a:r>
              <a:rPr lang="it-IT" dirty="0"/>
              <a:t>sull'Unione europea (1992</a:t>
            </a:r>
            <a:r>
              <a:rPr lang="it-IT" dirty="0" smtClean="0"/>
              <a:t>). </a:t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</a:t>
            </a:r>
            <a:r>
              <a:rPr lang="it-IT" dirty="0" smtClean="0"/>
              <a:t>l trattato di Maastricht e la cittadinanza europea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Nel Trattato sull'Unione Europea del 1992 si è riconosciuta solennemente l'esistenza della Cittadinanza Europea, quindi il diritto di:</a:t>
            </a:r>
          </a:p>
          <a:p>
            <a:r>
              <a:rPr lang="it-IT" dirty="0" smtClean="0"/>
              <a:t>circolare e soggiornare liberamente nel territorio dell’UE;</a:t>
            </a:r>
          </a:p>
          <a:p>
            <a:r>
              <a:rPr lang="it-IT" dirty="0" smtClean="0"/>
              <a:t>Il </a:t>
            </a:r>
            <a:r>
              <a:rPr lang="it-IT" dirty="0"/>
              <a:t>diritto di voto e di eleggibilità alle elezioni del Parlamento europeo ed alle elezioni comunali nello Stato membro in cui il cittadino </a:t>
            </a:r>
            <a:r>
              <a:rPr lang="it-IT" dirty="0" smtClean="0"/>
              <a:t>risiede; </a:t>
            </a:r>
          </a:p>
          <a:p>
            <a:r>
              <a:rPr lang="it-IT" dirty="0" smtClean="0"/>
              <a:t> </a:t>
            </a:r>
            <a:r>
              <a:rPr lang="it-IT" dirty="0"/>
              <a:t>il diritto alla tutela diplomatica e consolare nel territorio di un paese </a:t>
            </a:r>
            <a:r>
              <a:rPr lang="it-IT" dirty="0" smtClean="0"/>
              <a:t>terzo;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Cittadinanza europea e cittadinanza di uno Stato membro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Il trattato di Amsterdam del 1997 ribadisce che "la cittadinanza dell'Unione costituisce un complemento della cittadinanza nazionale e non sostituisce quest'ultima“, quindi:</a:t>
            </a:r>
          </a:p>
          <a:p>
            <a:r>
              <a:rPr lang="it-IT" dirty="0" smtClean="0"/>
              <a:t>occorre essere già in possesso della nazionalità di uno Stato membro per poter usufruire della cittadinanza dell'Unione;</a:t>
            </a:r>
          </a:p>
          <a:p>
            <a:r>
              <a:rPr lang="it-IT" dirty="0" smtClean="0"/>
              <a:t>la cittadinanza europea consente di godere di </a:t>
            </a:r>
            <a:r>
              <a:rPr lang="it-IT" dirty="0" smtClean="0"/>
              <a:t>diritti </a:t>
            </a:r>
            <a:r>
              <a:rPr lang="it-IT" dirty="0" smtClean="0"/>
              <a:t>complementari alla cittadinanza nazionale.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trattato di Amsterdam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I n base al Trattato di </a:t>
            </a:r>
            <a:r>
              <a:rPr lang="it-IT" dirty="0" smtClean="0"/>
              <a:t>Amsterdam, </a:t>
            </a:r>
            <a:r>
              <a:rPr lang="it-IT" dirty="0" smtClean="0"/>
              <a:t>ogni </a:t>
            </a:r>
            <a:r>
              <a:rPr lang="it-IT" dirty="0"/>
              <a:t>cittadino dell'Unione può </a:t>
            </a:r>
            <a:r>
              <a:rPr lang="it-IT" dirty="0" smtClean="0"/>
              <a:t> </a:t>
            </a:r>
            <a:r>
              <a:rPr lang="it-IT" dirty="0"/>
              <a:t>rivolgersi al Parlamento europeo, al Consiglio, alla Commissione, alla Corte di giustizia, alla Corte dei conti, al Comitato economico e sociale, al Comitato delle regioni oppure al mediatore europeo in una qualsiasi delle dodici lingue dei trattati e </a:t>
            </a:r>
            <a:r>
              <a:rPr lang="it-IT" dirty="0" smtClean="0"/>
              <a:t>ha diritto a ricevere </a:t>
            </a:r>
            <a:r>
              <a:rPr lang="it-IT" dirty="0"/>
              <a:t>una risposta redatta nella stessa lingua</a:t>
            </a:r>
            <a:r>
              <a:rPr lang="it-IT" dirty="0" smtClean="0"/>
              <a:t>.</a:t>
            </a:r>
            <a:r>
              <a:rPr lang="it-IT" dirty="0"/>
              <a:t> </a:t>
            </a:r>
          </a:p>
          <a:p>
            <a:r>
              <a:rPr lang="it-IT" dirty="0" smtClean="0"/>
              <a:t>Il trattato prevede anche l’impegno a "promuovere </a:t>
            </a:r>
            <a:r>
              <a:rPr lang="it-IT" dirty="0"/>
              <a:t>lo sviluppo del massimo livello possibile di conoscenza (...) attraverso un ampio accesso all'istruzione e attraverso l'aggiornamento costante".</a:t>
            </a:r>
          </a:p>
          <a:p>
            <a:pPr>
              <a:buNone/>
            </a:pPr>
            <a:endParaRPr lang="it-IT" b="1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Carta dei Diritti </a:t>
            </a:r>
            <a:r>
              <a:rPr lang="it-IT" dirty="0"/>
              <a:t>F</a:t>
            </a:r>
            <a:r>
              <a:rPr lang="it-IT" dirty="0" smtClean="0"/>
              <a:t>ondamentali dell’Unione europea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 La Carta dei Diritti Fondamentali dell’Unione europea, parte integrante del Trattato di Lisbona firmato nel 2007 ed entrato in vigore nel 2009, prevede</a:t>
            </a:r>
          </a:p>
          <a:p>
            <a:r>
              <a:rPr lang="it-IT" dirty="0" smtClean="0"/>
              <a:t> diritti civili garantiti a tutte le persone (dignità, libertà, uguaglianza, solidarietà, giustizia);</a:t>
            </a:r>
          </a:p>
          <a:p>
            <a:r>
              <a:rPr lang="it-IT" dirty="0" smtClean="0"/>
              <a:t>diritti politici, riservati ai cittadini, che includono l’iniziativa popolare.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diritti del cittadino europeo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Attualmente lo status di  cittadino europeo comporta una serie di norme e diritti ben definiti.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1086</Words>
  <Application>Microsoft Office PowerPoint</Application>
  <PresentationFormat>Presentazione su schermo (4:3)</PresentationFormat>
  <Paragraphs>65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Tema di Office</vt:lpstr>
      <vt:lpstr>         La cittadinanza europea</vt:lpstr>
      <vt:lpstr>Essere cittadini europei</vt:lpstr>
      <vt:lpstr>I diritti dei cittadini europei</vt:lpstr>
      <vt:lpstr>La costruzione della cittadinanza europea</vt:lpstr>
      <vt:lpstr>Il trattato di Maastricht e la cittadinanza europea</vt:lpstr>
      <vt:lpstr>Cittadinanza europea e cittadinanza di uno Stato membro</vt:lpstr>
      <vt:lpstr>Il trattato di Amsterdam</vt:lpstr>
      <vt:lpstr>La Carta dei Diritti Fondamentali dell’Unione europea</vt:lpstr>
      <vt:lpstr>I diritti del cittadino europeo</vt:lpstr>
      <vt:lpstr>La libertà di circolazione e di soggiorno </vt:lpstr>
      <vt:lpstr>Diritto di elettorato attivo e passivo</vt:lpstr>
      <vt:lpstr>Il diritto alla protezione diplomatica</vt:lpstr>
      <vt:lpstr>Diritto di petizione al Parlamento Europeo</vt:lpstr>
      <vt:lpstr>Diritto di accesso al Mediatore Europeo</vt:lpstr>
      <vt:lpstr>Diritto a contattare le istituzioni dell’UE</vt:lpstr>
      <vt:lpstr>Diritto di accesso agli atti</vt:lpstr>
      <vt:lpstr>Diritto di accesso al servizio civile</vt:lpstr>
      <vt:lpstr> DIRITTO D'INIZIATIVA DEI CITTADINI EUROPEI </vt:lpstr>
      <vt:lpstr>Iniziativa popolare europea</vt:lpstr>
      <vt:lpstr>La mobilità nell’UE</vt:lpstr>
      <vt:lpstr>Sentirsi cittadini europei</vt:lpstr>
      <vt:lpstr>Diapositiva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cittadinanza europea</dc:title>
  <dc:creator>demodueok</dc:creator>
  <cp:lastModifiedBy>demodueok</cp:lastModifiedBy>
  <cp:revision>66</cp:revision>
  <dcterms:created xsi:type="dcterms:W3CDTF">2013-06-26T07:58:24Z</dcterms:created>
  <dcterms:modified xsi:type="dcterms:W3CDTF">2013-06-27T16:18:52Z</dcterms:modified>
</cp:coreProperties>
</file>