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6" r:id="rId6"/>
    <p:sldId id="261" r:id="rId7"/>
    <p:sldId id="264" r:id="rId8"/>
    <p:sldId id="258" r:id="rId9"/>
    <p:sldId id="260" r:id="rId10"/>
    <p:sldId id="271" r:id="rId11"/>
    <p:sldId id="27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6834-93DC-4310-994E-58EA5CCA315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042-AABC-4A46-B231-9DA6C7BBC4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cittadino e la Pubblica Amministrazione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Il ruolo del difensore civico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Ambiti di 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Il difensore civico può intervenire in tutte le questioni che riguardano la regione, le province, i comuni, uffici dello Stato presenti nella regione, e i servizi pubblici quali: AUSL, ACER, ospedali, trasporti pubblici, diritto allo studio, scuole, università, ENEL, ANAS, Poste, INAIL (per citare alcuni esempi).</a:t>
            </a:r>
          </a:p>
          <a:p>
            <a:pPr>
              <a:buNone/>
            </a:pPr>
            <a:r>
              <a:rPr lang="it-IT" dirty="0" smtClean="0"/>
              <a:t>     Il difensore non può intervenire in ambiti quali la giustizia, il lavoro, la sicurezza.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</a:t>
            </a:r>
            <a:r>
              <a:rPr lang="it-IT" dirty="0" smtClean="0"/>
              <a:t>  Classe </a:t>
            </a:r>
            <a:r>
              <a:rPr lang="it-IT" dirty="0" smtClean="0"/>
              <a:t>II </a:t>
            </a:r>
            <a:r>
              <a:rPr lang="it-IT" dirty="0" smtClean="0"/>
              <a:t>H</a:t>
            </a:r>
            <a:endParaRPr lang="it-IT" dirty="0" smtClean="0"/>
          </a:p>
          <a:p>
            <a:pPr>
              <a:buNone/>
            </a:pPr>
            <a:r>
              <a:rPr lang="it-IT" sz="2800" dirty="0" smtClean="0"/>
              <a:t>    </a:t>
            </a:r>
            <a:r>
              <a:rPr lang="it-IT" sz="1800" dirty="0" smtClean="0"/>
              <a:t>Si </a:t>
            </a:r>
            <a:r>
              <a:rPr lang="it-IT" sz="1800" dirty="0" smtClean="0"/>
              <a:t>segnalano, in particolare i contribuiti </a:t>
            </a:r>
            <a:r>
              <a:rPr lang="it-IT" sz="1800" dirty="0" smtClean="0"/>
              <a:t>di </a:t>
            </a:r>
            <a:r>
              <a:rPr lang="it-IT" sz="1600" dirty="0" smtClean="0"/>
              <a:t>Samuele </a:t>
            </a:r>
            <a:r>
              <a:rPr lang="it-IT" sz="1600" dirty="0" err="1" smtClean="0"/>
              <a:t>Buonamici</a:t>
            </a:r>
            <a:r>
              <a:rPr lang="it-IT" sz="1600" dirty="0" smtClean="0"/>
              <a:t>, Victor Cremonini, Christian Piva e Daniele Setti</a:t>
            </a:r>
            <a:endParaRPr lang="it-IT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Difensore civico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Il </a:t>
            </a:r>
            <a:r>
              <a:rPr lang="it-IT" dirty="0"/>
              <a:t>difensore civico è una persona che assiste il </a:t>
            </a:r>
            <a:r>
              <a:rPr lang="it-IT" dirty="0" smtClean="0"/>
              <a:t>cittadino </a:t>
            </a:r>
            <a:r>
              <a:rPr lang="it-IT" dirty="0"/>
              <a:t>in alcune situazioni definite dalla legge.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Il difensore </a:t>
            </a:r>
            <a:r>
              <a:rPr lang="it-IT" dirty="0"/>
              <a:t>civico </a:t>
            </a:r>
            <a:r>
              <a:rPr lang="it-IT" dirty="0" smtClean="0"/>
              <a:t>regionale </a:t>
            </a:r>
            <a:r>
              <a:rPr lang="it-IT" dirty="0"/>
              <a:t>è un organo amministrativo, non politico, </a:t>
            </a:r>
            <a:r>
              <a:rPr lang="it-IT" dirty="0" smtClean="0"/>
              <a:t>nominato </a:t>
            </a:r>
            <a:r>
              <a:rPr lang="it-IT" dirty="0"/>
              <a:t>dal consiglio </a:t>
            </a:r>
            <a:r>
              <a:rPr lang="it-IT" dirty="0" smtClean="0"/>
              <a:t>regionale, </a:t>
            </a:r>
            <a:r>
              <a:rPr lang="it-IT" dirty="0" smtClean="0"/>
              <a:t>con il compito di mediare tra cittadino e pubblica amministrazione, in particolare per la tutela delle categorie socialmente più deboli,  e di vigilare sul buon andamento dell’azione pubblica.  </a:t>
            </a:r>
          </a:p>
          <a:p>
            <a:pPr>
              <a:buNone/>
            </a:pPr>
            <a:r>
              <a:rPr lang="it-IT" dirty="0" smtClean="0"/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Difensore civico nella legislazione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Nell’art. 70 dello  Statuto della Regione Emilia-Romagna il Difensore civico è previsto come “organo autonomo e indipendente (…) posto a garanzia dei diritti e degli interessi dei cittadini nonché delle formazioni sociali che esprimono interessi collettivi e diffusi … svolge funzioni di promozione e stimolo della pubblica amministrazione”.  </a:t>
            </a:r>
          </a:p>
          <a:p>
            <a:pPr>
              <a:buNone/>
            </a:pPr>
            <a:r>
              <a:rPr lang="it-IT" dirty="0" smtClean="0"/>
              <a:t>     Il difensore civico regionale è stato istituito nel 1984 per tutelare i diritti dei cittadini di fronte agli enti e ai servizi pubblici. Il suo intervento è disciplinato dalla legge regionale n. 25/2003.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Difensore civico nella legislazione 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Riferimenti al ruolo del Difensore civico si trovano anche nella dall'art. 8 della legge n.142 dell’8 giugno 1990, nella </a:t>
            </a:r>
            <a:r>
              <a:rPr lang="it-IT" dirty="0" smtClean="0"/>
              <a:t>legge</a:t>
            </a:r>
            <a:r>
              <a:rPr lang="it-IT" dirty="0" smtClean="0"/>
              <a:t> </a:t>
            </a:r>
            <a:r>
              <a:rPr lang="it-IT" dirty="0" smtClean="0"/>
              <a:t>7 agosto 1990, n. 241, contenente Nuove norme in materia di procedimento amministrativo e nella legge nazionale n.127/97.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Difensore civico dell’Emilia-Romagna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Il difensore civico svolge un ruolo importante nel dare voce ai cittadini, che di questi tempi vengono ascoltati molto poco.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Daniele </a:t>
            </a:r>
            <a:r>
              <a:rPr lang="it-IT" dirty="0" err="1" smtClean="0"/>
              <a:t>Lugli</a:t>
            </a:r>
            <a:r>
              <a:rPr lang="it-IT" dirty="0" smtClean="0"/>
              <a:t>, difensore civico dell’Emilia-Romagna, ci ha spiegato, in occasione dell’incontro dell’11 febbraio scorso, che interviene anche su questioni locali e opera per portare l’azione di tutela il più vicino possibile a tutti i cittadini,  soprattutto dopo che la legge finanziaria del 2010 ha previsto l’abolizione del difensore civico comunale.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funzione del Difensore civico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Il </a:t>
            </a:r>
            <a:r>
              <a:rPr lang="it-IT" dirty="0"/>
              <a:t>difensore civico è un organo della </a:t>
            </a:r>
            <a:r>
              <a:rPr lang="it-IT" dirty="0" smtClean="0"/>
              <a:t>regione,  </a:t>
            </a:r>
            <a:r>
              <a:rPr lang="it-IT" dirty="0"/>
              <a:t>autonomo e indipendente. Tutela i diritti dei cittadini ricevendo i loro esposti e vigila sul buon funzionamento della pubblica amministrazione e dei servizi pubblici. Il difensore civico non è </a:t>
            </a:r>
            <a:r>
              <a:rPr lang="it-IT" dirty="0" smtClean="0"/>
              <a:t>né </a:t>
            </a:r>
            <a:r>
              <a:rPr lang="it-IT" dirty="0"/>
              <a:t>un giudice </a:t>
            </a:r>
            <a:r>
              <a:rPr lang="it-IT" dirty="0" smtClean="0"/>
              <a:t>né </a:t>
            </a:r>
            <a:r>
              <a:rPr lang="it-IT" dirty="0"/>
              <a:t>un avvocato, ma un soggetto esterno alla pubblica </a:t>
            </a:r>
            <a:r>
              <a:rPr lang="it-IT" dirty="0" smtClean="0"/>
              <a:t>amministrazione, </a:t>
            </a:r>
            <a:r>
              <a:rPr lang="it-IT" dirty="0"/>
              <a:t>che ha la funzione di prevenire, sanare o mediare i conflitti fra amministrazione e cittadini.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ruolo del difensore civico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Il difensore civico non ha il potere di modificare un provvedimento ma può, autorevolmente, suggerire di annullarlo o di cambiarlo. Opera in un’ottica di conciliazione e di </a:t>
            </a:r>
            <a:r>
              <a:rPr lang="it-IT" dirty="0" smtClean="0"/>
              <a:t>mediazione, </a:t>
            </a:r>
            <a:r>
              <a:rPr lang="it-IT" dirty="0" smtClean="0"/>
              <a:t>per ristabilire il rapporto tra cittadini e potere pubblico.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dei difensori civici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In </a:t>
            </a:r>
            <a:r>
              <a:rPr lang="it-IT" dirty="0"/>
              <a:t>Italia oggi vi è la rete dei difensori civici regionali e delle province autonome, presso la conferenza delle assemblee legislative regionali, che ha espresso un coordinamento nazionale, presieduto attualmente </a:t>
            </a:r>
            <a:r>
              <a:rPr lang="it-IT" dirty="0" smtClean="0"/>
              <a:t>da Lucia </a:t>
            </a:r>
            <a:r>
              <a:rPr lang="it-IT" dirty="0" err="1" smtClean="0"/>
              <a:t>Franchini</a:t>
            </a:r>
            <a:r>
              <a:rPr lang="it-IT" dirty="0" smtClean="0"/>
              <a:t>, difensore </a:t>
            </a:r>
            <a:r>
              <a:rPr lang="it-IT" dirty="0"/>
              <a:t>civico della </a:t>
            </a:r>
            <a:r>
              <a:rPr lang="it-IT" dirty="0" smtClean="0"/>
              <a:t>regione Toscana. Il </a:t>
            </a:r>
            <a:r>
              <a:rPr lang="it-IT" dirty="0"/>
              <a:t>coordinamento rappresenta la struttura istituzionale della difesa civica italiana, collegata alla rete europea dei difensori civici e al mediatore europeo.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funzioni del difensore </a:t>
            </a:r>
            <a:r>
              <a:rPr lang="it-IT" dirty="0" smtClean="0"/>
              <a:t>civico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    Il </a:t>
            </a:r>
            <a:r>
              <a:rPr lang="it-IT" dirty="0"/>
              <a:t>difensore ha il compito di salvaguardare i cittadini da possibili abusi da parte della pubblica amministrazione. In particolare tale organo ha</a:t>
            </a:r>
            <a:r>
              <a:rPr lang="it-IT" dirty="0" smtClean="0"/>
              <a:t>:</a:t>
            </a:r>
            <a:r>
              <a:rPr lang="it-IT" dirty="0"/>
              <a:t> </a:t>
            </a:r>
          </a:p>
          <a:p>
            <a:r>
              <a:rPr lang="it-IT" dirty="0" smtClean="0"/>
              <a:t>Funzione </a:t>
            </a:r>
            <a:r>
              <a:rPr lang="it-IT" dirty="0"/>
              <a:t>informativa nei confronti dei cittadini: può informare i cittadini riguardo all'andamento delle </a:t>
            </a:r>
            <a:r>
              <a:rPr lang="it-IT" dirty="0" smtClean="0"/>
              <a:t>pratiche amministrative </a:t>
            </a:r>
            <a:r>
              <a:rPr lang="it-IT" dirty="0"/>
              <a:t>n</a:t>
            </a:r>
            <a:r>
              <a:rPr lang="it-IT" dirty="0" smtClean="0"/>
              <a:t>ella </a:t>
            </a:r>
            <a:r>
              <a:rPr lang="it-IT" dirty="0"/>
              <a:t>regione.</a:t>
            </a:r>
          </a:p>
          <a:p>
            <a:r>
              <a:rPr lang="it-IT" dirty="0" smtClean="0"/>
              <a:t>Facoltà </a:t>
            </a:r>
            <a:r>
              <a:rPr lang="it-IT" dirty="0"/>
              <a:t>di promuovere l'azione disciplinare nei confronti </a:t>
            </a:r>
            <a:r>
              <a:rPr lang="it-IT" dirty="0" smtClean="0"/>
              <a:t>delle amministrazioni </a:t>
            </a:r>
            <a:r>
              <a:rPr lang="it-IT" dirty="0"/>
              <a:t>che ostacolino la sua attività.</a:t>
            </a:r>
          </a:p>
          <a:p>
            <a:r>
              <a:rPr lang="it-IT" dirty="0" smtClean="0"/>
              <a:t>Facoltà </a:t>
            </a:r>
            <a:r>
              <a:rPr lang="it-IT" dirty="0"/>
              <a:t>di nominare un Commissario per </a:t>
            </a:r>
            <a:r>
              <a:rPr lang="it-IT" dirty="0" smtClean="0"/>
              <a:t>sostituire le </a:t>
            </a:r>
            <a:r>
              <a:rPr lang="it-IT" dirty="0"/>
              <a:t>amministrazioni provinciali e comunali </a:t>
            </a:r>
            <a:r>
              <a:rPr lang="it-IT" dirty="0" smtClean="0"/>
              <a:t>che risultino </a:t>
            </a:r>
            <a:r>
              <a:rPr lang="it-IT" dirty="0"/>
              <a:t>inadempienti rispetto ad atti obbligatori per legge.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638</Words>
  <Application>Microsoft Office PowerPoint</Application>
  <PresentationFormat>Presentazione su schermo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Il cittadino e la Pubblica Amministrazione</vt:lpstr>
      <vt:lpstr>Il Difensore civico</vt:lpstr>
      <vt:lpstr>Il Difensore civico nella legislazione regionale</vt:lpstr>
      <vt:lpstr>Il Difensore civico nella legislazione nazionale</vt:lpstr>
      <vt:lpstr>Il Difensore civico dell’Emilia-Romagna</vt:lpstr>
      <vt:lpstr>La funzione del Difensore civico</vt:lpstr>
      <vt:lpstr>Il ruolo del difensore civico</vt:lpstr>
      <vt:lpstr>La rete dei difensori civici</vt:lpstr>
      <vt:lpstr>Le funzioni del difensore civico regionale</vt:lpstr>
      <vt:lpstr>Ambiti di intervento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cittadino e la Pubblica Amministrazione</dc:title>
  <dc:creator>demodueok</dc:creator>
  <cp:lastModifiedBy>demodueok</cp:lastModifiedBy>
  <cp:revision>26</cp:revision>
  <dcterms:created xsi:type="dcterms:W3CDTF">2013-06-25T16:53:45Z</dcterms:created>
  <dcterms:modified xsi:type="dcterms:W3CDTF">2013-06-27T16:01:18Z</dcterms:modified>
</cp:coreProperties>
</file>