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0" r:id="rId4"/>
    <p:sldId id="258" r:id="rId5"/>
    <p:sldId id="284" r:id="rId6"/>
    <p:sldId id="285" r:id="rId7"/>
    <p:sldId id="286" r:id="rId8"/>
    <p:sldId id="262" r:id="rId9"/>
    <p:sldId id="263" r:id="rId10"/>
    <p:sldId id="264" r:id="rId11"/>
    <p:sldId id="265" r:id="rId12"/>
    <p:sldId id="266" r:id="rId13"/>
    <p:sldId id="267" r:id="rId14"/>
    <p:sldId id="275" r:id="rId15"/>
    <p:sldId id="268" r:id="rId16"/>
    <p:sldId id="269" r:id="rId17"/>
    <p:sldId id="276" r:id="rId18"/>
    <p:sldId id="288" r:id="rId19"/>
    <p:sldId id="292" r:id="rId20"/>
    <p:sldId id="289" r:id="rId21"/>
    <p:sldId id="277" r:id="rId22"/>
    <p:sldId id="278" r:id="rId23"/>
    <p:sldId id="279" r:id="rId24"/>
    <p:sldId id="270" r:id="rId25"/>
    <p:sldId id="271" r:id="rId26"/>
    <p:sldId id="272" r:id="rId27"/>
    <p:sldId id="273" r:id="rId28"/>
    <p:sldId id="274" r:id="rId29"/>
    <p:sldId id="280" r:id="rId30"/>
    <p:sldId id="281" r:id="rId31"/>
    <p:sldId id="282" r:id="rId32"/>
    <p:sldId id="291"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modueok"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6" d="100"/>
          <a:sy n="106" d="100"/>
        </p:scale>
        <p:origin x="-7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3BBE93-8CAA-4DFA-B9BB-575C87F4DCAD}"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2D5975-1AB7-4C2F-802D-12C98CAD84F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BBE93-8CAA-4DFA-B9BB-575C87F4DCAD}" type="datetimeFigureOut">
              <a:rPr lang="it-IT" smtClean="0"/>
              <a:pPr/>
              <a:t>27/06/2013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D5975-1AB7-4C2F-802D-12C98CAD84F2}"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Democrazia</a:t>
            </a:r>
            <a:endParaRPr lang="it-IT" dirty="0"/>
          </a:p>
        </p:txBody>
      </p:sp>
      <p:sp>
        <p:nvSpPr>
          <p:cNvPr id="3" name="Sottotitolo 2"/>
          <p:cNvSpPr>
            <a:spLocks noGrp="1"/>
          </p:cNvSpPr>
          <p:nvPr>
            <p:ph type="subTitle" idx="1"/>
          </p:nvPr>
        </p:nvSpPr>
        <p:spPr/>
        <p:txBody>
          <a:bodyPr>
            <a:normAutofit fontScale="92500" lnSpcReduction="10000"/>
          </a:bodyPr>
          <a:lstStyle/>
          <a:p>
            <a:r>
              <a:rPr lang="it-IT" dirty="0" smtClean="0"/>
              <a:t>La parola significa potere del popolo, infatti deriva dai termini  </a:t>
            </a:r>
            <a:r>
              <a:rPr lang="it-IT" dirty="0" err="1" smtClean="0"/>
              <a:t>démos</a:t>
            </a:r>
            <a:r>
              <a:rPr lang="it-IT" dirty="0" smtClean="0"/>
              <a:t> (popolo) e </a:t>
            </a:r>
            <a:r>
              <a:rPr lang="it-IT" dirty="0" err="1"/>
              <a:t>k</a:t>
            </a:r>
            <a:r>
              <a:rPr lang="it-IT" dirty="0" err="1" smtClean="0"/>
              <a:t>ràtos</a:t>
            </a:r>
            <a:r>
              <a:rPr lang="it-IT" dirty="0" smtClean="0"/>
              <a:t> (potere), risalenti all’antica  Grecia.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Uguaglianza e democrazia</a:t>
            </a:r>
            <a:endParaRPr lang="it-IT" dirty="0"/>
          </a:p>
        </p:txBody>
      </p:sp>
      <p:sp>
        <p:nvSpPr>
          <p:cNvPr id="3" name="Segnaposto contenuto 2"/>
          <p:cNvSpPr>
            <a:spLocks noGrp="1"/>
          </p:cNvSpPr>
          <p:nvPr>
            <p:ph idx="1"/>
          </p:nvPr>
        </p:nvSpPr>
        <p:spPr/>
        <p:txBody>
          <a:bodyPr/>
          <a:lstStyle/>
          <a:p>
            <a:pPr>
              <a:buNone/>
            </a:pPr>
            <a:r>
              <a:rPr lang="it-IT" dirty="0" smtClean="0"/>
              <a:t>    Per avere una democrazia degna di tale nome bisogna creare le condizioni per cui l’uomo è libero di scegliere autonomamente senza essere influenzato, creare le condizioni di uguaglianza per essere liberi di esprimere la propria opinione, anche se l’idea non viene condivisa.                     </a:t>
            </a:r>
          </a:p>
          <a:p>
            <a:pPr>
              <a:buNone/>
            </a:pPr>
            <a:r>
              <a:rPr lang="it-IT" dirty="0" smtClean="0"/>
              <a:t>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minoranza</a:t>
            </a:r>
            <a:endParaRPr lang="it-IT" dirty="0"/>
          </a:p>
        </p:txBody>
      </p:sp>
      <p:sp>
        <p:nvSpPr>
          <p:cNvPr id="3" name="Segnaposto contenuto 2"/>
          <p:cNvSpPr>
            <a:spLocks noGrp="1"/>
          </p:cNvSpPr>
          <p:nvPr>
            <p:ph idx="1"/>
          </p:nvPr>
        </p:nvSpPr>
        <p:spPr/>
        <p:txBody>
          <a:bodyPr>
            <a:normAutofit fontScale="92500" lnSpcReduction="10000"/>
          </a:bodyPr>
          <a:lstStyle/>
          <a:p>
            <a:pPr lvl="0">
              <a:buNone/>
            </a:pPr>
            <a:r>
              <a:rPr lang="it-IT" dirty="0" smtClean="0"/>
              <a:t>    La </a:t>
            </a:r>
            <a:r>
              <a:rPr lang="it-IT" dirty="0"/>
              <a:t>democrazia permette a ciascuno di esprimere la propria idea; naturalmente nel caso in cui si debbano fare delle scelte, vincerà l’idea che ha più consensi. Questo però non vuol dire che le minoranze non debbano essere tutelate, infatti anche le persone che non condividono l’Idea della “massa” hanno comunque il dovere e il diritto di partecipare alla vita politica. L’uomo per capire questo concetto ha dovuto attraversare  diverse vicende, tra cui due guerre mondiali. </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diritti e doveri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  </a:t>
            </a:r>
            <a:r>
              <a:rPr lang="it-IT" dirty="0"/>
              <a:t>democrazia è consentito limitare la liberà di alcuni individui solo se essi limitano la stessa libertà della collettività. Il diritto (che in sé è un insieme di regole e di “limitazioni”) ci garantisce la libertà perché,  paradossalmente,  regolandoci tutti, fa in modo che l’individuo non subisca sgarbi o limitazioni da parte di altri individui.</a:t>
            </a:r>
          </a:p>
          <a:p>
            <a:r>
              <a:rPr lang="it-IT" dirty="0"/>
              <a:t>I doveri sono gli obblighi che la comunità deve rispettare in modo che i diritti possano </a:t>
            </a:r>
            <a:r>
              <a:rPr lang="it-IT" dirty="0" smtClean="0"/>
              <a:t>esistere. </a:t>
            </a:r>
          </a:p>
          <a:p>
            <a:pPr>
              <a:buNone/>
            </a:pPr>
            <a:r>
              <a:rPr lang="it-IT" dirty="0" smtClean="0"/>
              <a:t>    ( </a:t>
            </a:r>
            <a:r>
              <a:rPr lang="it-IT" dirty="0"/>
              <a:t>come in tutte le cose si hanno sia diritti che doveri).</a:t>
            </a:r>
          </a:p>
          <a:p>
            <a:pPr>
              <a:buNone/>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libertà e limiti</a:t>
            </a:r>
            <a:endParaRPr lang="it-IT" dirty="0"/>
          </a:p>
        </p:txBody>
      </p:sp>
      <p:sp>
        <p:nvSpPr>
          <p:cNvPr id="3" name="Segnaposto contenuto 2"/>
          <p:cNvSpPr>
            <a:spLocks noGrp="1"/>
          </p:cNvSpPr>
          <p:nvPr>
            <p:ph idx="1"/>
          </p:nvPr>
        </p:nvSpPr>
        <p:spPr/>
        <p:txBody>
          <a:bodyPr/>
          <a:lstStyle/>
          <a:p>
            <a:pPr lvl="0">
              <a:buNone/>
            </a:pPr>
            <a:r>
              <a:rPr lang="it-IT" dirty="0" smtClean="0"/>
              <a:t>    La </a:t>
            </a:r>
            <a:r>
              <a:rPr lang="it-IT" dirty="0"/>
              <a:t>democrazia viene esercitata seguendo alcuni limiti, in modo che venga rispettata la dignità di tutti. L’importante è che nella limitazione non si passi da democrazia a sottomissione.</a:t>
            </a:r>
          </a:p>
          <a:p>
            <a:pPr>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regole</a:t>
            </a:r>
            <a:endParaRPr lang="it-IT" dirty="0"/>
          </a:p>
        </p:txBody>
      </p:sp>
      <p:sp>
        <p:nvSpPr>
          <p:cNvPr id="3" name="Segnaposto contenuto 2"/>
          <p:cNvSpPr>
            <a:spLocks noGrp="1"/>
          </p:cNvSpPr>
          <p:nvPr>
            <p:ph idx="1"/>
          </p:nvPr>
        </p:nvSpPr>
        <p:spPr/>
        <p:txBody>
          <a:bodyPr>
            <a:normAutofit fontScale="92500"/>
          </a:bodyPr>
          <a:lstStyle/>
          <a:p>
            <a:pPr lvl="0">
              <a:buNone/>
            </a:pPr>
            <a:r>
              <a:rPr lang="it-IT" dirty="0" smtClean="0"/>
              <a:t>    Cosa </a:t>
            </a:r>
            <a:r>
              <a:rPr lang="it-IT" dirty="0"/>
              <a:t>serve al popolo per governare? </a:t>
            </a:r>
            <a:r>
              <a:rPr lang="it-IT" dirty="0" smtClean="0"/>
              <a:t> </a:t>
            </a:r>
            <a:r>
              <a:rPr lang="it-IT" dirty="0"/>
              <a:t>Il popolo per governare deve avere un sistema di regole in cui muoversi</a:t>
            </a:r>
            <a:r>
              <a:rPr lang="it-IT" dirty="0" smtClean="0"/>
              <a:t>.</a:t>
            </a:r>
          </a:p>
          <a:p>
            <a:pPr lvl="0">
              <a:buNone/>
            </a:pPr>
            <a:r>
              <a:rPr lang="it-IT" dirty="0" smtClean="0"/>
              <a:t>    Le </a:t>
            </a:r>
            <a:r>
              <a:rPr lang="it-IT" dirty="0"/>
              <a:t>persone devono </a:t>
            </a:r>
            <a:r>
              <a:rPr lang="it-IT" dirty="0" smtClean="0"/>
              <a:t>anche avere </a:t>
            </a:r>
            <a:r>
              <a:rPr lang="it-IT" dirty="0"/>
              <a:t>(come dice l’art.1 della </a:t>
            </a:r>
            <a:r>
              <a:rPr lang="it-IT" dirty="0" smtClean="0"/>
              <a:t>Costituzione</a:t>
            </a:r>
            <a:r>
              <a:rPr lang="it-IT" dirty="0"/>
              <a:t>) un </a:t>
            </a:r>
            <a:r>
              <a:rPr lang="it-IT" dirty="0" smtClean="0"/>
              <a:t>lavoro,  </a:t>
            </a:r>
            <a:r>
              <a:rPr lang="it-IT" dirty="0"/>
              <a:t>per potersi realizzare e contribuire </a:t>
            </a:r>
            <a:r>
              <a:rPr lang="it-IT" dirty="0" smtClean="0"/>
              <a:t>allo sviluppo </a:t>
            </a:r>
            <a:r>
              <a:rPr lang="it-IT" dirty="0"/>
              <a:t>del paese</a:t>
            </a:r>
            <a:r>
              <a:rPr lang="it-IT" dirty="0" smtClean="0"/>
              <a:t>.</a:t>
            </a:r>
          </a:p>
          <a:p>
            <a:pPr lvl="0">
              <a:buNone/>
            </a:pPr>
            <a:r>
              <a:rPr lang="it-IT" dirty="0" smtClean="0"/>
              <a:t>    La libertà non è solo negativa, cioè assenza di </a:t>
            </a:r>
            <a:r>
              <a:rPr lang="it-IT" dirty="0" smtClean="0"/>
              <a:t>restrizioni, </a:t>
            </a:r>
            <a:r>
              <a:rPr lang="it-IT" dirty="0" smtClean="0"/>
              <a:t>ma anche positiva, con l’accesso alle opportunità garantito a tutti.</a:t>
            </a:r>
            <a:endParaRPr lang="it-IT" dirty="0"/>
          </a:p>
          <a:p>
            <a:pPr>
              <a:buNone/>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Costituzione</a:t>
            </a:r>
            <a:endParaRPr lang="it-IT" dirty="0"/>
          </a:p>
        </p:txBody>
      </p:sp>
      <p:sp>
        <p:nvSpPr>
          <p:cNvPr id="3" name="Segnaposto contenuto 2"/>
          <p:cNvSpPr>
            <a:spLocks noGrp="1"/>
          </p:cNvSpPr>
          <p:nvPr>
            <p:ph idx="1"/>
          </p:nvPr>
        </p:nvSpPr>
        <p:spPr/>
        <p:txBody>
          <a:bodyPr/>
          <a:lstStyle/>
          <a:p>
            <a:pPr>
              <a:buNone/>
            </a:pPr>
            <a:r>
              <a:rPr lang="it-IT" dirty="0" smtClean="0"/>
              <a:t>    La </a:t>
            </a:r>
            <a:r>
              <a:rPr lang="it-IT" dirty="0"/>
              <a:t>carta che garantisce il diritto di voto disciplinando il suo esercizio,  la formazione e i poteri degli organi che rappresentano il popolo direttamente o indirettamente, come il parlamento e il governo, è la Costituzione.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Costituzione e diritti</a:t>
            </a:r>
            <a:endParaRPr lang="it-IT" dirty="0"/>
          </a:p>
        </p:txBody>
      </p:sp>
      <p:sp>
        <p:nvSpPr>
          <p:cNvPr id="3" name="Segnaposto contenuto 2"/>
          <p:cNvSpPr>
            <a:spLocks noGrp="1"/>
          </p:cNvSpPr>
          <p:nvPr>
            <p:ph idx="1"/>
          </p:nvPr>
        </p:nvSpPr>
        <p:spPr/>
        <p:txBody>
          <a:bodyPr/>
          <a:lstStyle/>
          <a:p>
            <a:pPr lvl="0">
              <a:buNone/>
            </a:pPr>
            <a:r>
              <a:rPr lang="it-IT" dirty="0" smtClean="0"/>
              <a:t>    La </a:t>
            </a:r>
            <a:r>
              <a:rPr lang="it-IT" dirty="0"/>
              <a:t>Costituzione regola e pone i limiti che si devono seguire per essere in un regime di democrazia, ma questo non toglie che essa possa essere cambiata se risultasse obsoleta.  Bisogna però stare attenti a non renderla discriminatoria, garantendo sempre i diritti dei cittadini.</a:t>
            </a:r>
          </a:p>
          <a:p>
            <a:pPr>
              <a:buNone/>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impegno</a:t>
            </a:r>
            <a:endParaRPr lang="it-IT" dirty="0"/>
          </a:p>
        </p:txBody>
      </p:sp>
      <p:sp>
        <p:nvSpPr>
          <p:cNvPr id="3" name="Segnaposto contenuto 2"/>
          <p:cNvSpPr>
            <a:spLocks noGrp="1"/>
          </p:cNvSpPr>
          <p:nvPr>
            <p:ph idx="1"/>
          </p:nvPr>
        </p:nvSpPr>
        <p:spPr/>
        <p:txBody>
          <a:bodyPr/>
          <a:lstStyle/>
          <a:p>
            <a:pPr lvl="0">
              <a:buNone/>
            </a:pPr>
            <a:r>
              <a:rPr lang="it-IT" dirty="0"/>
              <a:t> </a:t>
            </a:r>
            <a:r>
              <a:rPr lang="it-IT" dirty="0" smtClean="0"/>
              <a:t>   </a:t>
            </a:r>
            <a:r>
              <a:rPr lang="it-IT" dirty="0"/>
              <a:t>Il popolo ha il dovere e l’obbligo di impegnarsi. Più il popolo si impegna più la democrazia è effettiva. L’impegno coinvolge la vita del cittadino a trecentosessanta gradi, ma l’impegno più importante politicamente è il dovere di andare a votare quando ci sono le elezioni. </a:t>
            </a:r>
          </a:p>
          <a:p>
            <a:pPr>
              <a:buNone/>
            </a:pPr>
            <a:r>
              <a:rPr lang="it-IT" dirty="0"/>
              <a:t> </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partecipazione</a:t>
            </a:r>
            <a:endParaRPr lang="it-IT" dirty="0"/>
          </a:p>
        </p:txBody>
      </p:sp>
      <p:sp>
        <p:nvSpPr>
          <p:cNvPr id="3" name="Segnaposto contenuto 2"/>
          <p:cNvSpPr>
            <a:spLocks noGrp="1"/>
          </p:cNvSpPr>
          <p:nvPr>
            <p:ph idx="1"/>
          </p:nvPr>
        </p:nvSpPr>
        <p:spPr/>
        <p:txBody>
          <a:bodyPr/>
          <a:lstStyle/>
          <a:p>
            <a:pPr>
              <a:buNone/>
            </a:pPr>
            <a:r>
              <a:rPr lang="it-IT" dirty="0" smtClean="0"/>
              <a:t>    La </a:t>
            </a:r>
            <a:r>
              <a:rPr lang="it-IT" dirty="0"/>
              <a:t>democrazia esige per definizione la partecipazione popolare al governo del paese, esige, tra le righe, un popolo adulto, consapevole, maturo. L’alternativa è la corruzione stessa della democrazia. Un popolo immaturo ha bisogno di qualcuno che gli attribuisca delle idee, gli suggerisca scelte che non è in grado di compiere da solo.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leadership</a:t>
            </a:r>
            <a:endParaRPr lang="it-IT" dirty="0"/>
          </a:p>
        </p:txBody>
      </p:sp>
      <p:sp>
        <p:nvSpPr>
          <p:cNvPr id="3" name="Segnaposto contenuto 2"/>
          <p:cNvSpPr>
            <a:spLocks noGrp="1"/>
          </p:cNvSpPr>
          <p:nvPr>
            <p:ph idx="1"/>
          </p:nvPr>
        </p:nvSpPr>
        <p:spPr/>
        <p:txBody>
          <a:bodyPr/>
          <a:lstStyle/>
          <a:p>
            <a:pPr>
              <a:buNone/>
            </a:pPr>
            <a:r>
              <a:rPr lang="it-IT" dirty="0" smtClean="0"/>
              <a:t>    L’equilibrio tra democrazia e leadership è piuttosto precario; il leader tende a espandere i propri poteri e il popolo può essere indotto a delegargli troppe funzioni.</a:t>
            </a:r>
          </a:p>
          <a:p>
            <a:pPr>
              <a:buNone/>
            </a:pPr>
            <a:r>
              <a:rPr lang="it-IT" dirty="0" smtClean="0"/>
              <a:t>    La rappresentanza deve perciò essere affidata a una pluralità di soggetti , in modo che le decisioni siano il risultato di un confronto tra prospettive diverse.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democrazia nell’antica Grecia</a:t>
            </a:r>
            <a:endParaRPr lang="it-IT" dirty="0"/>
          </a:p>
        </p:txBody>
      </p:sp>
      <p:sp>
        <p:nvSpPr>
          <p:cNvPr id="3" name="Segnaposto contenuto 2"/>
          <p:cNvSpPr>
            <a:spLocks noGrp="1"/>
          </p:cNvSpPr>
          <p:nvPr>
            <p:ph idx="1"/>
          </p:nvPr>
        </p:nvSpPr>
        <p:spPr/>
        <p:txBody>
          <a:bodyPr/>
          <a:lstStyle/>
          <a:p>
            <a:pPr>
              <a:buNone/>
            </a:pPr>
            <a:r>
              <a:rPr lang="it-IT" dirty="0" smtClean="0"/>
              <a:t>    Nell’antica </a:t>
            </a:r>
            <a:r>
              <a:rPr lang="it-IT" dirty="0"/>
              <a:t>Grecia il popolo aveva diritto di voto,  ma con restrizioni assai maggiori di quelle </a:t>
            </a:r>
            <a:r>
              <a:rPr lang="it-IT" dirty="0" smtClean="0"/>
              <a:t>odierne:</a:t>
            </a:r>
          </a:p>
          <a:p>
            <a:pPr>
              <a:buNone/>
            </a:pPr>
            <a:r>
              <a:rPr lang="it-IT" dirty="0"/>
              <a:t> </a:t>
            </a:r>
            <a:r>
              <a:rPr lang="it-IT" dirty="0" smtClean="0"/>
              <a:t>  poteva votare</a:t>
            </a:r>
            <a:r>
              <a:rPr lang="it-IT" dirty="0"/>
              <a:t>  esclusivamente il cittadino maschio adulto </a:t>
            </a:r>
            <a:r>
              <a:rPr lang="it-IT" dirty="0" smtClean="0"/>
              <a:t>e </a:t>
            </a:r>
            <a:r>
              <a:rPr lang="it-IT" dirty="0"/>
              <a:t>benestante; il diritto di voto era invece negato a stranieri</a:t>
            </a:r>
            <a:r>
              <a:rPr lang="it-IT" dirty="0" smtClean="0"/>
              <a:t>, donne, schiavi e, ovviamente, bambini.</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scelte del popolo</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     </a:t>
            </a:r>
            <a:r>
              <a:rPr lang="it-IT" sz="3400" dirty="0" smtClean="0"/>
              <a:t>Attualmente il popolo italiano </a:t>
            </a:r>
            <a:r>
              <a:rPr lang="it-IT" sz="3400" dirty="0"/>
              <a:t>appare disorientato, incapace di prendere decisioni ben definite, incapace di capire cosa è meglio per </a:t>
            </a:r>
            <a:r>
              <a:rPr lang="it-IT" sz="3400" dirty="0" smtClean="0"/>
              <a:t>la comunità. </a:t>
            </a:r>
            <a:r>
              <a:rPr lang="it-IT" sz="3400" dirty="0"/>
              <a:t>Questo </a:t>
            </a:r>
            <a:r>
              <a:rPr lang="it-IT" sz="3400" dirty="0" smtClean="0"/>
              <a:t>porta </a:t>
            </a:r>
            <a:r>
              <a:rPr lang="it-IT" sz="3400" dirty="0"/>
              <a:t>ad una progressiva scomparsa della cosiddetta "collettività", </a:t>
            </a:r>
            <a:r>
              <a:rPr lang="it-IT" sz="3400" dirty="0" smtClean="0"/>
              <a:t>difatti </a:t>
            </a:r>
            <a:r>
              <a:rPr lang="it-IT" sz="3400" dirty="0"/>
              <a:t>ognuno cerca di portare acqua al proprio mulino, non accorgendosi che se il flusso dell'acqua si interrompe è finita per tutti</a:t>
            </a:r>
            <a:r>
              <a:rPr lang="it-IT" sz="3400" dirty="0" smtClean="0"/>
              <a:t>. </a:t>
            </a:r>
            <a:r>
              <a:rPr lang="it-IT" sz="3400" dirty="0"/>
              <a:t>Ma non solo, il non capire porta ad essere diffidenti verso chi ci comanda; l'esempio più esplicativo si è manifestato quest'anno, in cui la percentuale di persone che si è astenuta dal votare s'è innalzata di parecchio. Si raggiungerà presto il punto di non ritorno se le cose non cambiano </a:t>
            </a:r>
            <a:r>
              <a:rPr lang="it-IT" sz="3400" dirty="0" smtClean="0"/>
              <a:t>radicalmente, se non si riuscirà a infondere </a:t>
            </a:r>
            <a:r>
              <a:rPr lang="it-IT" sz="3400" dirty="0"/>
              <a:t>nuovamente credibilità nelle istituzioni, nelle quali gli italiani non ripongono più fiducia.</a:t>
            </a:r>
          </a:p>
          <a:p>
            <a:pPr>
              <a:buNone/>
            </a:pPr>
            <a:r>
              <a:rPr lang="it-IT" sz="3400" dirty="0"/>
              <a:t>	</a:t>
            </a:r>
          </a:p>
          <a:p>
            <a:pPr>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pigrizia</a:t>
            </a:r>
            <a:endParaRPr lang="it-IT" dirty="0"/>
          </a:p>
        </p:txBody>
      </p:sp>
      <p:sp>
        <p:nvSpPr>
          <p:cNvPr id="3" name="Segnaposto contenuto 2"/>
          <p:cNvSpPr>
            <a:spLocks noGrp="1"/>
          </p:cNvSpPr>
          <p:nvPr>
            <p:ph idx="1"/>
          </p:nvPr>
        </p:nvSpPr>
        <p:spPr/>
        <p:txBody>
          <a:bodyPr/>
          <a:lstStyle/>
          <a:p>
            <a:pPr lvl="0">
              <a:buNone/>
            </a:pPr>
            <a:r>
              <a:rPr lang="it-IT" dirty="0"/>
              <a:t> </a:t>
            </a:r>
            <a:r>
              <a:rPr lang="it-IT" dirty="0" smtClean="0"/>
              <a:t>   Perché </a:t>
            </a:r>
            <a:r>
              <a:rPr lang="it-IT" dirty="0"/>
              <a:t>la democrazia funzioni è necessario che il popolo sia adulto e maturo, infatti la pigrizia e la viltà sono la causa di molti problemi che abbiamo attualmente.  Visto che non tutti hanno la capacità di esercitare la loro liberà, la democrazia ha il compito di proteggere anche questi individui.</a:t>
            </a:r>
          </a:p>
          <a:p>
            <a:pPr>
              <a:buNone/>
            </a:pPr>
            <a:r>
              <a:rPr lang="it-IT" dirty="0"/>
              <a:t> </a:t>
            </a:r>
          </a:p>
          <a:p>
            <a:pPr>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Educazione e democrazia</a:t>
            </a:r>
            <a:endParaRPr lang="it-IT" dirty="0"/>
          </a:p>
        </p:txBody>
      </p:sp>
      <p:sp>
        <p:nvSpPr>
          <p:cNvPr id="3" name="Segnaposto contenuto 2"/>
          <p:cNvSpPr>
            <a:spLocks noGrp="1"/>
          </p:cNvSpPr>
          <p:nvPr>
            <p:ph idx="1"/>
          </p:nvPr>
        </p:nvSpPr>
        <p:spPr/>
        <p:txBody>
          <a:bodyPr>
            <a:normAutofit/>
          </a:bodyPr>
          <a:lstStyle/>
          <a:p>
            <a:pPr lvl="0">
              <a:buNone/>
            </a:pPr>
            <a:r>
              <a:rPr lang="it-IT" dirty="0"/>
              <a:t> </a:t>
            </a:r>
            <a:r>
              <a:rPr lang="it-IT" dirty="0" smtClean="0"/>
              <a:t>   Alla </a:t>
            </a:r>
            <a:r>
              <a:rPr lang="it-IT" dirty="0"/>
              <a:t>nascita non si ha la capacità di scegliere e non si possiede un’ educazione. Quando si arriva a 18 anni si diventa maggiorenni e per fare in modo che la democrazia funzioni, le persone devono acquisire un’ educazione, degli insegnamenti, e con il passare del tempo crearsi un’esperienza.</a:t>
            </a:r>
          </a:p>
          <a:p>
            <a:pPr>
              <a:buNone/>
            </a:pPr>
            <a:r>
              <a:rPr lang="it-IT" dirty="0"/>
              <a:t> </a:t>
            </a:r>
          </a:p>
          <a:p>
            <a:pPr>
              <a:buNone/>
            </a:pP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Informazione e democrazia</a:t>
            </a:r>
            <a:endParaRPr lang="it-IT" dirty="0"/>
          </a:p>
        </p:txBody>
      </p:sp>
      <p:sp>
        <p:nvSpPr>
          <p:cNvPr id="3" name="Segnaposto contenuto 2"/>
          <p:cNvSpPr>
            <a:spLocks noGrp="1"/>
          </p:cNvSpPr>
          <p:nvPr>
            <p:ph idx="1"/>
          </p:nvPr>
        </p:nvSpPr>
        <p:spPr/>
        <p:txBody>
          <a:bodyPr/>
          <a:lstStyle/>
          <a:p>
            <a:pPr lvl="0">
              <a:buNone/>
            </a:pPr>
            <a:r>
              <a:rPr lang="it-IT" dirty="0"/>
              <a:t> </a:t>
            </a:r>
            <a:r>
              <a:rPr lang="it-IT" dirty="0" smtClean="0"/>
              <a:t>   </a:t>
            </a:r>
            <a:r>
              <a:rPr lang="it-IT" dirty="0"/>
              <a:t>In democrazia oltre a tutti i presupposti prima elencati ci deve essere anche l’informazione, che è la base per poter giudicare la realtà e fare scelte libere. </a:t>
            </a:r>
          </a:p>
          <a:p>
            <a:pPr>
              <a:buNone/>
            </a:pP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rappresentanza e i partiti</a:t>
            </a:r>
            <a:br>
              <a:rPr lang="it-IT" dirty="0" smtClean="0"/>
            </a:br>
            <a:endParaRPr lang="it-IT" dirty="0"/>
          </a:p>
        </p:txBody>
      </p:sp>
      <p:sp>
        <p:nvSpPr>
          <p:cNvPr id="3" name="Segnaposto contenuto 2"/>
          <p:cNvSpPr>
            <a:spLocks noGrp="1"/>
          </p:cNvSpPr>
          <p:nvPr>
            <p:ph idx="1"/>
          </p:nvPr>
        </p:nvSpPr>
        <p:spPr/>
        <p:txBody>
          <a:bodyPr/>
          <a:lstStyle/>
          <a:p>
            <a:pPr>
              <a:buNone/>
            </a:pPr>
            <a:r>
              <a:rPr lang="it-IT" dirty="0" smtClean="0"/>
              <a:t>    In </a:t>
            </a:r>
            <a:r>
              <a:rPr lang="it-IT" dirty="0"/>
              <a:t>democrazia è necessario che le persone si riuniscano in gruppi e </a:t>
            </a:r>
            <a:r>
              <a:rPr lang="it-IT" dirty="0" smtClean="0"/>
              <a:t>i rappresentanti esprimano </a:t>
            </a:r>
            <a:r>
              <a:rPr lang="it-IT" dirty="0"/>
              <a:t>l’idea di tutti i componenti. I partiti politici sono organizzazioni di persone accomunate dagli stessi orientamenti politici, circa il modo di governare la società.</a:t>
            </a:r>
          </a:p>
          <a:p>
            <a:pPr>
              <a:buNone/>
            </a:pP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RETE e la democrazia</a:t>
            </a:r>
            <a:br>
              <a:rPr lang="it-IT" dirty="0" smtClean="0"/>
            </a:br>
            <a:endParaRPr lang="it-IT" dirty="0"/>
          </a:p>
        </p:txBody>
      </p:sp>
      <p:sp>
        <p:nvSpPr>
          <p:cNvPr id="3" name="Segnaposto contenuto 2"/>
          <p:cNvSpPr>
            <a:spLocks noGrp="1"/>
          </p:cNvSpPr>
          <p:nvPr>
            <p:ph idx="1"/>
          </p:nvPr>
        </p:nvSpPr>
        <p:spPr/>
        <p:txBody>
          <a:bodyPr/>
          <a:lstStyle/>
          <a:p>
            <a:pPr>
              <a:buNone/>
            </a:pPr>
            <a:r>
              <a:rPr lang="it-IT" dirty="0" smtClean="0"/>
              <a:t>    La </a:t>
            </a:r>
            <a:r>
              <a:rPr lang="it-IT" dirty="0"/>
              <a:t>rete è un impressionante sistema di comunicazione che con il passare del tempo sta influenzando anche lo stesso sistema di rappresentanza  (esempio eclatante è il movimento di Beppe Grillo).</a:t>
            </a:r>
          </a:p>
          <a:p>
            <a:pPr>
              <a:buNone/>
            </a:pPr>
            <a:r>
              <a:rPr lang="it-IT" dirty="0"/>
              <a:t> </a:t>
            </a:r>
          </a:p>
          <a:p>
            <a:pPr>
              <a:buNone/>
            </a:pP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EQUILIBRIO DELLE FUNZIONI</a:t>
            </a:r>
            <a:br>
              <a:rPr lang="it-IT" dirty="0" smtClean="0"/>
            </a:br>
            <a:endParaRPr lang="it-IT" dirty="0"/>
          </a:p>
        </p:txBody>
      </p:sp>
      <p:sp>
        <p:nvSpPr>
          <p:cNvPr id="3" name="Segnaposto contenuto 2"/>
          <p:cNvSpPr>
            <a:spLocks noGrp="1"/>
          </p:cNvSpPr>
          <p:nvPr>
            <p:ph idx="1"/>
          </p:nvPr>
        </p:nvSpPr>
        <p:spPr/>
        <p:txBody>
          <a:bodyPr/>
          <a:lstStyle/>
          <a:p>
            <a:pPr>
              <a:buNone/>
            </a:pPr>
            <a:r>
              <a:rPr lang="it-IT" dirty="0" smtClean="0"/>
              <a:t>    Nella </a:t>
            </a:r>
            <a:r>
              <a:rPr lang="it-IT" dirty="0"/>
              <a:t>democrazia è necessario che le funzioni siano in equilibrio tra di loro, cioè nessun organo </a:t>
            </a:r>
            <a:r>
              <a:rPr lang="it-IT" dirty="0" smtClean="0"/>
              <a:t>costituzionale (parlamento, governo, presidente della repubblica, magistratura) </a:t>
            </a:r>
            <a:r>
              <a:rPr lang="it-IT" dirty="0"/>
              <a:t>deve prendere il sopravvento sugli altri</a:t>
            </a:r>
            <a:r>
              <a:rPr lang="it-IT" dirty="0" smtClean="0"/>
              <a:t>.</a:t>
            </a:r>
          </a:p>
          <a:p>
            <a:pPr>
              <a:buNone/>
            </a:pPr>
            <a:r>
              <a:rPr lang="it-IT" dirty="0" smtClean="0"/>
              <a:t>    Sarebbe anche opportuno rinnovare più frequentemente le varie cariche e dare più potere agli enti locali.</a:t>
            </a:r>
            <a:endParaRPr lang="it-IT" dirty="0"/>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rispetto delle regole e la magistratura</a:t>
            </a: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    La </a:t>
            </a:r>
            <a:r>
              <a:rPr lang="it-IT" dirty="0"/>
              <a:t>funzione del controllo </a:t>
            </a:r>
            <a:r>
              <a:rPr lang="it-IT" dirty="0" smtClean="0"/>
              <a:t>di legalità è </a:t>
            </a:r>
            <a:r>
              <a:rPr lang="it-IT" dirty="0"/>
              <a:t>affidata </a:t>
            </a:r>
            <a:r>
              <a:rPr lang="it-IT" dirty="0" smtClean="0"/>
              <a:t>principalmente alla magistratura, </a:t>
            </a:r>
            <a:r>
              <a:rPr lang="it-IT" dirty="0"/>
              <a:t>cioè </a:t>
            </a:r>
            <a:r>
              <a:rPr lang="it-IT" dirty="0" smtClean="0"/>
              <a:t>a giudici </a:t>
            </a:r>
            <a:r>
              <a:rPr lang="it-IT" dirty="0"/>
              <a:t>che hanno il compito di </a:t>
            </a:r>
            <a:r>
              <a:rPr lang="it-IT" dirty="0" smtClean="0"/>
              <a:t>accertare le violazioni delle regole e comminare le relative sanzioni, risolvere </a:t>
            </a:r>
            <a:r>
              <a:rPr lang="it-IT" dirty="0"/>
              <a:t>casi e controversie </a:t>
            </a:r>
            <a:r>
              <a:rPr lang="it-IT" dirty="0" smtClean="0"/>
              <a:t>di natura privata e amministrativa. </a:t>
            </a:r>
            <a:r>
              <a:rPr lang="it-IT" dirty="0"/>
              <a:t>La magistratura in Italia è indipendente: si diventa magistrati  superando un pubblico concorso.</a:t>
            </a:r>
          </a:p>
          <a:p>
            <a:pPr>
              <a:buNone/>
            </a:pPr>
            <a:r>
              <a:rPr lang="it-IT" dirty="0"/>
              <a:t> </a:t>
            </a:r>
          </a:p>
          <a:p>
            <a:pPr>
              <a:buNone/>
            </a:pP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democrazia è esigente</a:t>
            </a: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   Gherardo </a:t>
            </a:r>
            <a:r>
              <a:rPr lang="it-IT" dirty="0"/>
              <a:t>Colombo considera  la Democrazia come qualcosa di ancora imperfetto, esigente e fragile,  eppure </a:t>
            </a:r>
            <a:r>
              <a:rPr lang="it-IT" dirty="0" smtClean="0"/>
              <a:t>irrinunciabile, sicuramente preferibile ad altre forme di organizzazione politica, come la monarchia e l’oligarchia.</a:t>
            </a:r>
          </a:p>
          <a:p>
            <a:pPr>
              <a:buNone/>
            </a:pPr>
            <a:r>
              <a:rPr lang="it-IT" dirty="0" smtClean="0"/>
              <a:t>   La </a:t>
            </a:r>
            <a:r>
              <a:rPr lang="it-IT" dirty="0"/>
              <a:t>democrazia è esigente perché per governare una società complessa occorre  stabilire principi, regole, finalità, limiti, ma anche educare alla cittadinanza.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democrazia è fragile</a:t>
            </a:r>
            <a:endParaRPr lang="it-IT" dirty="0"/>
          </a:p>
        </p:txBody>
      </p:sp>
      <p:sp>
        <p:nvSpPr>
          <p:cNvPr id="3" name="Segnaposto contenuto 2"/>
          <p:cNvSpPr>
            <a:spLocks noGrp="1"/>
          </p:cNvSpPr>
          <p:nvPr>
            <p:ph idx="1"/>
          </p:nvPr>
        </p:nvSpPr>
        <p:spPr/>
        <p:txBody>
          <a:bodyPr>
            <a:normAutofit/>
          </a:bodyPr>
          <a:lstStyle/>
          <a:p>
            <a:pPr>
              <a:buNone/>
            </a:pPr>
            <a:r>
              <a:rPr lang="it-IT" dirty="0" smtClean="0"/>
              <a:t>    </a:t>
            </a:r>
            <a:r>
              <a:rPr lang="it-IT" dirty="0"/>
              <a:t>La democrazia è fragile perché  è il potere più grande, di </a:t>
            </a:r>
            <a:r>
              <a:rPr lang="it-IT" dirty="0" smtClean="0"/>
              <a:t>tutti, e </a:t>
            </a:r>
            <a:r>
              <a:rPr lang="it-IT" dirty="0"/>
              <a:t>comporta grandi responsabilità per </a:t>
            </a:r>
            <a:r>
              <a:rPr lang="it-IT" dirty="0" smtClean="0"/>
              <a:t>ciascuno. </a:t>
            </a:r>
            <a:r>
              <a:rPr lang="it-IT" dirty="0"/>
              <a:t>La </a:t>
            </a:r>
            <a:r>
              <a:rPr lang="it-IT" dirty="0" smtClean="0"/>
              <a:t>democrazia </a:t>
            </a:r>
            <a:r>
              <a:rPr lang="it-IT" dirty="0"/>
              <a:t>è un esercizio che va agito quotidianamente, perché la sua efficienza ed effettività poggiano esattamente su questo presupposto</a:t>
            </a:r>
            <a:r>
              <a:rPr lang="it-IT" dirty="0" smtClean="0"/>
              <a:t>.</a:t>
            </a:r>
          </a:p>
          <a:p>
            <a:pPr>
              <a:buNone/>
            </a:pPr>
            <a:r>
              <a:rPr lang="it-IT" dirty="0" smtClean="0"/>
              <a:t>    Platone  sosteneva che fossero necessarie libertà, concordia e saggezza.</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Suffragio universale e democrazia indiretta</a:t>
            </a:r>
            <a:endParaRPr lang="it-IT" dirty="0"/>
          </a:p>
        </p:txBody>
      </p:sp>
      <p:sp>
        <p:nvSpPr>
          <p:cNvPr id="3" name="Segnaposto contenuto 2"/>
          <p:cNvSpPr>
            <a:spLocks noGrp="1"/>
          </p:cNvSpPr>
          <p:nvPr>
            <p:ph idx="1"/>
          </p:nvPr>
        </p:nvSpPr>
        <p:spPr/>
        <p:txBody>
          <a:bodyPr/>
          <a:lstStyle/>
          <a:p>
            <a:pPr>
              <a:buNone/>
            </a:pPr>
            <a:r>
              <a:rPr lang="it-IT" dirty="0" smtClean="0"/>
              <a:t>    Oggi nei paesi democratici esiste il suffragio universale per i maggiorenni,  </a:t>
            </a:r>
            <a:r>
              <a:rPr lang="it-IT" dirty="0"/>
              <a:t>tuttavia i "rappresentanti" del popolo  prendono decisioni autonomamente,  </a:t>
            </a:r>
            <a:r>
              <a:rPr lang="it-IT" dirty="0" smtClean="0"/>
              <a:t>senza vincolo di mandato, di </a:t>
            </a:r>
            <a:r>
              <a:rPr lang="it-IT" dirty="0"/>
              <a:t>conseguenza le scelte importanti non vengono fatte direttamente dal popolo.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democrazia è irrinunciabile</a:t>
            </a:r>
            <a:endParaRPr lang="it-IT" dirty="0"/>
          </a:p>
        </p:txBody>
      </p:sp>
      <p:sp>
        <p:nvSpPr>
          <p:cNvPr id="3" name="Segnaposto contenuto 2"/>
          <p:cNvSpPr>
            <a:spLocks noGrp="1"/>
          </p:cNvSpPr>
          <p:nvPr>
            <p:ph idx="1"/>
          </p:nvPr>
        </p:nvSpPr>
        <p:spPr/>
        <p:txBody>
          <a:bodyPr/>
          <a:lstStyle/>
          <a:p>
            <a:pPr>
              <a:buNone/>
            </a:pPr>
            <a:r>
              <a:rPr lang="it-IT" dirty="0" smtClean="0"/>
              <a:t>    La democrazia è irrinunciabile perché non ha rivali, se si tratta di garantire la ricerca della felicità individuale, nel rispetto e nella considerazione degli altri.</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democrazia è imperfetta</a:t>
            </a:r>
            <a:endParaRPr lang="it-IT" dirty="0"/>
          </a:p>
        </p:txBody>
      </p:sp>
      <p:sp>
        <p:nvSpPr>
          <p:cNvPr id="3" name="Segnaposto contenuto 2"/>
          <p:cNvSpPr>
            <a:spLocks noGrp="1"/>
          </p:cNvSpPr>
          <p:nvPr>
            <p:ph idx="1"/>
          </p:nvPr>
        </p:nvSpPr>
        <p:spPr/>
        <p:txBody>
          <a:bodyPr>
            <a:normAutofit/>
          </a:bodyPr>
          <a:lstStyle/>
          <a:p>
            <a:pPr>
              <a:buNone/>
            </a:pPr>
            <a:r>
              <a:rPr lang="it-IT" dirty="0" smtClean="0"/>
              <a:t>    Talvolta la democrazia </a:t>
            </a:r>
            <a:r>
              <a:rPr lang="it-IT" dirty="0"/>
              <a:t>viene oscurata  e vanificata dall’inganno delle persone che non rispettano le regole di convivenza. Il  Parlamento, il Governo e la Magistratura, che sono gli organi fondamentali per  la democrazia e l’uguaglianza, dovrebbero più pensare al bene di tutti e non lasciarsi mettere in piedi in testa da forze eversive come la Mafia (per esempio). </a:t>
            </a:r>
          </a:p>
          <a:p>
            <a:pPr>
              <a:buNone/>
            </a:pP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1600200"/>
            <a:ext cx="8229600" cy="4525963"/>
          </a:xfrm>
        </p:spPr>
        <p:txBody>
          <a:bodyPr/>
          <a:lstStyle/>
          <a:p>
            <a:pPr>
              <a:buNone/>
            </a:pPr>
            <a:r>
              <a:rPr lang="it-IT" dirty="0" smtClean="0"/>
              <a:t>    Riflessioni della classe II H, che ha approfondito il tema della democrazia, previsto nel piano di lavoro della materia “Diritto ed economia”, con la lettura del testo “Democrazia” di Gherardo Colombo.</a:t>
            </a:r>
          </a:p>
          <a:p>
            <a:pPr>
              <a:buNone/>
            </a:pPr>
            <a:r>
              <a:rPr lang="it-IT" sz="2800" dirty="0" smtClean="0"/>
              <a:t>     </a:t>
            </a:r>
            <a:r>
              <a:rPr lang="it-IT" sz="1800" dirty="0" smtClean="0"/>
              <a:t>Si segnalano, in particolare i contribuiti di Davide </a:t>
            </a:r>
            <a:r>
              <a:rPr lang="it-IT" sz="1800" dirty="0" err="1" smtClean="0"/>
              <a:t>Albreschi</a:t>
            </a:r>
            <a:r>
              <a:rPr lang="it-IT" sz="1800" dirty="0" smtClean="0"/>
              <a:t>, Samuele </a:t>
            </a:r>
            <a:r>
              <a:rPr lang="it-IT" sz="1800" dirty="0" err="1" smtClean="0"/>
              <a:t>Buonamici</a:t>
            </a:r>
            <a:r>
              <a:rPr lang="it-IT" sz="1800" dirty="0" smtClean="0"/>
              <a:t>,          Mach Michael, </a:t>
            </a:r>
            <a:r>
              <a:rPr lang="it-IT" sz="1800" dirty="0" err="1" smtClean="0"/>
              <a:t>Grigore</a:t>
            </a:r>
            <a:r>
              <a:rPr lang="it-IT" sz="1800" dirty="0" smtClean="0"/>
              <a:t> </a:t>
            </a:r>
            <a:r>
              <a:rPr lang="it-IT" sz="1800" dirty="0" err="1" smtClean="0"/>
              <a:t>Negraia</a:t>
            </a:r>
            <a:r>
              <a:rPr lang="it-IT" sz="1800" dirty="0" smtClean="0"/>
              <a:t>, Andrea Pizzi, Christian Piva, Daniele Setti</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a:t>
            </a:r>
            <a:r>
              <a:rPr lang="it-IT" dirty="0" smtClean="0"/>
              <a:t>emocrazia in Italia</a:t>
            </a:r>
            <a:endParaRPr lang="it-IT" dirty="0"/>
          </a:p>
        </p:txBody>
      </p:sp>
      <p:sp>
        <p:nvSpPr>
          <p:cNvPr id="3" name="Segnaposto contenuto 2"/>
          <p:cNvSpPr>
            <a:spLocks noGrp="1"/>
          </p:cNvSpPr>
          <p:nvPr>
            <p:ph idx="1"/>
          </p:nvPr>
        </p:nvSpPr>
        <p:spPr/>
        <p:txBody>
          <a:bodyPr/>
          <a:lstStyle/>
          <a:p>
            <a:pPr>
              <a:buNone/>
            </a:pPr>
            <a:r>
              <a:rPr lang="it-IT" dirty="0" smtClean="0"/>
              <a:t>    Il popolo italiano esercita la sovranità prevalentemente in modo indiretto, eleggendo i suoi rappresentanti nel parlamento europeo, nel parlamento italiano, nelle assemblee legislative regionali, nei consigli provinciali e in quelli comunali.</a:t>
            </a:r>
          </a:p>
          <a:p>
            <a:pPr>
              <a:buNone/>
            </a:pPr>
            <a:r>
              <a:rPr lang="it-IT" dirty="0" smtClean="0"/>
              <a:t>    Un esempio di democrazia diretta in Italia è il referendum.</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Democrazia e rappresentanza </a:t>
            </a: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    La </a:t>
            </a:r>
            <a:r>
              <a:rPr lang="it-IT" dirty="0"/>
              <a:t>legge elettorale è un elemento importante per </a:t>
            </a:r>
            <a:r>
              <a:rPr lang="it-IT" dirty="0" smtClean="0"/>
              <a:t>la democrazia perché con </a:t>
            </a:r>
            <a:r>
              <a:rPr lang="it-IT" dirty="0"/>
              <a:t>essa si può decidere </a:t>
            </a:r>
            <a:r>
              <a:rPr lang="it-IT" dirty="0" smtClean="0"/>
              <a:t>come </a:t>
            </a:r>
            <a:r>
              <a:rPr lang="it-IT" dirty="0"/>
              <a:t>votare. Purtroppo l’attuale legge elettorale non dà la possibilità </a:t>
            </a:r>
            <a:r>
              <a:rPr lang="it-IT" dirty="0" smtClean="0"/>
              <a:t>ai cittadini </a:t>
            </a:r>
            <a:r>
              <a:rPr lang="it-IT" dirty="0"/>
              <a:t>di </a:t>
            </a:r>
            <a:r>
              <a:rPr lang="it-IT" dirty="0" smtClean="0"/>
              <a:t>esprimere preferenze sui candidati.</a:t>
            </a:r>
            <a:r>
              <a:rPr lang="it-IT" dirty="0"/>
              <a:t>  </a:t>
            </a:r>
            <a:r>
              <a:rPr lang="it-IT" dirty="0" smtClean="0"/>
              <a:t>Spesso i rappresentanti del popolo </a:t>
            </a:r>
            <a:r>
              <a:rPr lang="it-IT" dirty="0"/>
              <a:t>non hanno fatto e continuano a non fare i nostri interessi ma i loro, non fanno riforme </a:t>
            </a:r>
            <a:r>
              <a:rPr lang="it-IT" dirty="0" smtClean="0"/>
              <a:t>efficaci per </a:t>
            </a:r>
            <a:r>
              <a:rPr lang="it-IT" dirty="0"/>
              <a:t>uscire o almeno rimediare alla crisi </a:t>
            </a:r>
            <a:r>
              <a:rPr lang="it-IT" dirty="0" smtClean="0"/>
              <a:t>economica.</a:t>
            </a:r>
            <a:r>
              <a:rPr lang="it-IT"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Democrazia e astensionismo</a:t>
            </a:r>
            <a:endParaRPr lang="it-IT" dirty="0"/>
          </a:p>
        </p:txBody>
      </p:sp>
      <p:sp>
        <p:nvSpPr>
          <p:cNvPr id="3" name="Segnaposto contenuto 2"/>
          <p:cNvSpPr>
            <a:spLocks noGrp="1"/>
          </p:cNvSpPr>
          <p:nvPr>
            <p:ph idx="1"/>
          </p:nvPr>
        </p:nvSpPr>
        <p:spPr/>
        <p:txBody>
          <a:bodyPr/>
          <a:lstStyle/>
          <a:p>
            <a:pPr>
              <a:buNone/>
            </a:pPr>
            <a:r>
              <a:rPr lang="it-IT" dirty="0" smtClean="0"/>
              <a:t>    Se </a:t>
            </a:r>
            <a:r>
              <a:rPr lang="it-IT" dirty="0"/>
              <a:t>decido poi di non andare a votare qualcun' altro deciderà per me e la colpa sarà solo mia: questo significa governo del popolo,  ogni cittadino si assume la responsabilità per le questioni che riguardano la cosa pubblica</a:t>
            </a:r>
            <a:r>
              <a:rPr lang="it-IT" dirty="0" smtClean="0"/>
              <a:t>.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democrazia diretta</a:t>
            </a:r>
            <a:endParaRPr lang="it-IT" dirty="0"/>
          </a:p>
        </p:txBody>
      </p:sp>
      <p:sp>
        <p:nvSpPr>
          <p:cNvPr id="3" name="Segnaposto contenuto 2"/>
          <p:cNvSpPr>
            <a:spLocks noGrp="1"/>
          </p:cNvSpPr>
          <p:nvPr>
            <p:ph idx="1"/>
          </p:nvPr>
        </p:nvSpPr>
        <p:spPr/>
        <p:txBody>
          <a:bodyPr/>
          <a:lstStyle/>
          <a:p>
            <a:pPr>
              <a:buNone/>
            </a:pPr>
            <a:r>
              <a:rPr lang="it-IT" dirty="0" smtClean="0"/>
              <a:t>    Per </a:t>
            </a:r>
            <a:r>
              <a:rPr lang="it-IT" dirty="0"/>
              <a:t>risolvere </a:t>
            </a:r>
            <a:r>
              <a:rPr lang="it-IT" dirty="0" smtClean="0"/>
              <a:t>alcuni problemi si </a:t>
            </a:r>
            <a:r>
              <a:rPr lang="it-IT" dirty="0"/>
              <a:t>potrebbero fare delle proposte, raccogliere </a:t>
            </a:r>
            <a:r>
              <a:rPr lang="it-IT" dirty="0" smtClean="0"/>
              <a:t>le firme necessarie </a:t>
            </a:r>
            <a:r>
              <a:rPr lang="it-IT" dirty="0"/>
              <a:t>e </a:t>
            </a:r>
            <a:r>
              <a:rPr lang="it-IT" dirty="0" smtClean="0"/>
              <a:t>chiedere di fare dei referendum, </a:t>
            </a:r>
            <a:r>
              <a:rPr lang="it-IT" dirty="0"/>
              <a:t>in modo da intervenire direttamente sulle leggi.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Forme di esercizio del potere</a:t>
            </a:r>
            <a:endParaRPr lang="it-IT" dirty="0"/>
          </a:p>
        </p:txBody>
      </p:sp>
      <p:sp>
        <p:nvSpPr>
          <p:cNvPr id="3" name="Segnaposto contenuto 2"/>
          <p:cNvSpPr>
            <a:spLocks noGrp="1"/>
          </p:cNvSpPr>
          <p:nvPr>
            <p:ph idx="1"/>
          </p:nvPr>
        </p:nvSpPr>
        <p:spPr/>
        <p:txBody>
          <a:bodyPr/>
          <a:lstStyle/>
          <a:p>
            <a:r>
              <a:rPr lang="it-IT" dirty="0"/>
              <a:t>MONARCHIA</a:t>
            </a:r>
            <a:r>
              <a:rPr lang="it-IT" dirty="0">
                <a:sym typeface="Wingdings"/>
              </a:rPr>
              <a:t></a:t>
            </a:r>
            <a:r>
              <a:rPr lang="it-IT" dirty="0"/>
              <a:t> Il potere viene esercitato dal Re</a:t>
            </a:r>
          </a:p>
          <a:p>
            <a:r>
              <a:rPr lang="it-IT" dirty="0"/>
              <a:t>OLIGARCHIA</a:t>
            </a:r>
            <a:r>
              <a:rPr lang="it-IT" dirty="0">
                <a:sym typeface="Wingdings"/>
              </a:rPr>
              <a:t></a:t>
            </a:r>
            <a:r>
              <a:rPr lang="it-IT" dirty="0"/>
              <a:t>Il potere viene esercitato da poche persone </a:t>
            </a:r>
          </a:p>
          <a:p>
            <a:r>
              <a:rPr lang="it-IT" dirty="0"/>
              <a:t>DEMOCRAZIA</a:t>
            </a:r>
            <a:r>
              <a:rPr lang="it-IT" dirty="0">
                <a:sym typeface="Wingdings"/>
              </a:rPr>
              <a:t></a:t>
            </a:r>
            <a:r>
              <a:rPr lang="it-IT" dirty="0"/>
              <a:t>Il potere viene esercitato da tutti</a:t>
            </a:r>
          </a:p>
          <a:p>
            <a:pPr>
              <a:buNone/>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Libertà e democrazia</a:t>
            </a:r>
            <a:endParaRPr lang="it-IT" dirty="0"/>
          </a:p>
        </p:txBody>
      </p:sp>
      <p:sp>
        <p:nvSpPr>
          <p:cNvPr id="3" name="Segnaposto contenuto 2"/>
          <p:cNvSpPr>
            <a:spLocks noGrp="1"/>
          </p:cNvSpPr>
          <p:nvPr>
            <p:ph idx="1"/>
          </p:nvPr>
        </p:nvSpPr>
        <p:spPr/>
        <p:txBody>
          <a:bodyPr>
            <a:normAutofit/>
          </a:bodyPr>
          <a:lstStyle/>
          <a:p>
            <a:pPr>
              <a:buNone/>
            </a:pPr>
            <a:r>
              <a:rPr lang="it-IT" dirty="0" smtClean="0"/>
              <a:t>    La </a:t>
            </a:r>
            <a:r>
              <a:rPr lang="it-IT" dirty="0"/>
              <a:t>democrazia è una forma politica che ha alla base la libertà degli </a:t>
            </a:r>
            <a:r>
              <a:rPr lang="it-IT" dirty="0" smtClean="0"/>
              <a:t>uomini, </a:t>
            </a:r>
            <a:r>
              <a:rPr lang="it-IT" dirty="0"/>
              <a:t>che  </a:t>
            </a:r>
            <a:r>
              <a:rPr lang="it-IT" dirty="0" smtClean="0"/>
              <a:t>convivono </a:t>
            </a:r>
            <a:r>
              <a:rPr lang="it-IT" dirty="0"/>
              <a:t>in società con altre persone. La democrazia è  associata alla conquista  dei diritti fondamentali dell’uomo; per  avere potere decisionale, il popolo deve godere di una buona liberà ed avere un minimo di benessere,  presupposti non sempre garantiti.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1734</Words>
  <Application>Microsoft Office PowerPoint</Application>
  <PresentationFormat>Presentazione su schermo (4:3)</PresentationFormat>
  <Paragraphs>83</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Democrazia</vt:lpstr>
      <vt:lpstr>La democrazia nell’antica Grecia</vt:lpstr>
      <vt:lpstr>Suffragio universale e democrazia indiretta</vt:lpstr>
      <vt:lpstr>La democrazia in Italia</vt:lpstr>
      <vt:lpstr>Democrazia e rappresentanza </vt:lpstr>
      <vt:lpstr>Democrazia e astensionismo</vt:lpstr>
      <vt:lpstr>La democrazia diretta</vt:lpstr>
      <vt:lpstr>Forme di esercizio del potere</vt:lpstr>
      <vt:lpstr>Libertà e democrazia</vt:lpstr>
      <vt:lpstr>Uguaglianza e democrazia</vt:lpstr>
      <vt:lpstr>Democrazia e minoranza</vt:lpstr>
      <vt:lpstr>Democrazia, diritti e doveri</vt:lpstr>
      <vt:lpstr>Democrazia, libertà e limiti</vt:lpstr>
      <vt:lpstr>Democrazia e regole</vt:lpstr>
      <vt:lpstr>Democrazia e Costituzione</vt:lpstr>
      <vt:lpstr>Costituzione e diritti</vt:lpstr>
      <vt:lpstr>Democrazia e impegno</vt:lpstr>
      <vt:lpstr>Democrazia e partecipazione</vt:lpstr>
      <vt:lpstr>Democrazia e leadership</vt:lpstr>
      <vt:lpstr>Le scelte del popolo</vt:lpstr>
      <vt:lpstr>Democrazia e pigrizia</vt:lpstr>
      <vt:lpstr>Educazione e democrazia</vt:lpstr>
      <vt:lpstr>Informazione e democrazia</vt:lpstr>
      <vt:lpstr>La rappresentanza e i partiti </vt:lpstr>
      <vt:lpstr>LA RETE e la democrazia </vt:lpstr>
      <vt:lpstr>EQUILIBRIO DELLE FUNZIONI </vt:lpstr>
      <vt:lpstr>Il rispetto delle regole e la magistratura</vt:lpstr>
      <vt:lpstr>La democrazia è esigente</vt:lpstr>
      <vt:lpstr>La democrazia è fragile</vt:lpstr>
      <vt:lpstr>La democrazia è irrinunciabile</vt:lpstr>
      <vt:lpstr>La democrazia è imperfetta</vt:lpstr>
      <vt:lpstr>Diapositiva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Democrazia</dc:title>
  <dc:creator>demodueok</dc:creator>
  <cp:lastModifiedBy>demodueok</cp:lastModifiedBy>
  <cp:revision>21</cp:revision>
  <dcterms:created xsi:type="dcterms:W3CDTF">2013-06-23T15:36:13Z</dcterms:created>
  <dcterms:modified xsi:type="dcterms:W3CDTF">2013-06-27T15:50:17Z</dcterms:modified>
</cp:coreProperties>
</file>