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80" d="100"/>
          <a:sy n="80" d="100"/>
        </p:scale>
        <p:origin x="-403" y="1085"/>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334F0774-F6FF-4BEE-87F3-74CD13B3D501}" type="datetimeFigureOut">
              <a:rPr lang="it-IT" smtClean="0"/>
              <a:pPr/>
              <a:t>02/04/2019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31DF26FD-D477-4E24-844C-08FCB943510E}"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4F0774-F6FF-4BEE-87F3-74CD13B3D501}" type="datetimeFigureOut">
              <a:rPr lang="it-IT" smtClean="0"/>
              <a:pPr/>
              <a:t>02/04/2019</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DF26FD-D477-4E24-844C-08FCB943510E}"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Seguici ci sei anche tu\1.JPG"/>
          <p:cNvPicPr>
            <a:picLocks noChangeAspect="1" noChangeArrowheads="1"/>
          </p:cNvPicPr>
          <p:nvPr/>
        </p:nvPicPr>
        <p:blipFill>
          <a:blip r:embed="rId2" cstate="print"/>
          <a:srcRect/>
          <a:stretch>
            <a:fillRect/>
          </a:stretch>
        </p:blipFill>
        <p:spPr bwMode="auto">
          <a:xfrm>
            <a:off x="309303" y="142852"/>
            <a:ext cx="8834697" cy="6598755"/>
          </a:xfrm>
          <a:prstGeom prst="rect">
            <a:avLst/>
          </a:prstGeom>
          <a:noFill/>
        </p:spPr>
      </p:pic>
      <p:sp>
        <p:nvSpPr>
          <p:cNvPr id="2" name="Titolo 1"/>
          <p:cNvSpPr>
            <a:spLocks noGrp="1"/>
          </p:cNvSpPr>
          <p:nvPr>
            <p:ph type="ctrTitle"/>
          </p:nvPr>
        </p:nvSpPr>
        <p:spPr>
          <a:xfrm>
            <a:off x="357158" y="0"/>
            <a:ext cx="7772400" cy="1470025"/>
          </a:xfrm>
        </p:spPr>
        <p:txBody>
          <a:bodyPr/>
          <a:lstStyle/>
          <a:p>
            <a:r>
              <a:rPr lang="it-IT" dirty="0" err="1" smtClean="0">
                <a:solidFill>
                  <a:srgbClr val="FF0000"/>
                </a:solidFill>
              </a:rPr>
              <a:t>Seguici</a:t>
            </a:r>
            <a:r>
              <a:rPr lang="it-IT" dirty="0" smtClean="0">
                <a:solidFill>
                  <a:srgbClr val="FF0000"/>
                </a:solidFill>
              </a:rPr>
              <a:t>, ci sei anche tu</a:t>
            </a:r>
            <a:endParaRPr lang="it-IT" dirty="0">
              <a:solidFill>
                <a:srgbClr val="FF0000"/>
              </a:solidFill>
            </a:endParaRPr>
          </a:p>
        </p:txBody>
      </p:sp>
      <p:sp>
        <p:nvSpPr>
          <p:cNvPr id="3" name="Sottotitolo 2"/>
          <p:cNvSpPr>
            <a:spLocks noGrp="1"/>
          </p:cNvSpPr>
          <p:nvPr>
            <p:ph type="subTitle" idx="1"/>
          </p:nvPr>
        </p:nvSpPr>
        <p:spPr>
          <a:xfrm>
            <a:off x="2357422" y="5886440"/>
            <a:ext cx="6400800" cy="971560"/>
          </a:xfrm>
        </p:spPr>
        <p:txBody>
          <a:bodyPr/>
          <a:lstStyle/>
          <a:p>
            <a:r>
              <a:rPr lang="it-IT" dirty="0" smtClean="0">
                <a:solidFill>
                  <a:srgbClr val="FF0000"/>
                </a:solidFill>
              </a:rPr>
              <a:t>4 novembre 2018</a:t>
            </a:r>
            <a:endParaRPr lang="it-IT"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Perché “ Cuore di pietra” ?</a:t>
            </a:r>
            <a:endParaRPr lang="it-IT" dirty="0"/>
          </a:p>
        </p:txBody>
      </p:sp>
      <p:sp>
        <p:nvSpPr>
          <p:cNvPr id="3" name="Segnaposto contenuto 2"/>
          <p:cNvSpPr>
            <a:spLocks noGrp="1"/>
          </p:cNvSpPr>
          <p:nvPr>
            <p:ph idx="1"/>
          </p:nvPr>
        </p:nvSpPr>
        <p:spPr/>
        <p:txBody>
          <a:bodyPr>
            <a:normAutofit fontScale="55000" lnSpcReduction="20000"/>
          </a:bodyPr>
          <a:lstStyle/>
          <a:p>
            <a:pPr lvl="1">
              <a:buNone/>
            </a:pPr>
            <a:r>
              <a:rPr lang="it-IT" b="1" dirty="0" smtClean="0"/>
              <a:t> </a:t>
            </a:r>
            <a:r>
              <a:rPr lang="it-IT" b="1" dirty="0"/>
              <a:t>I</a:t>
            </a:r>
            <a:r>
              <a:rPr lang="it-IT" dirty="0" smtClean="0"/>
              <a:t>l </a:t>
            </a:r>
            <a:r>
              <a:rPr lang="it-IT" dirty="0"/>
              <a:t>nome </a:t>
            </a:r>
            <a:r>
              <a:rPr lang="it-IT" dirty="0" smtClean="0"/>
              <a:t> deriva dal </a:t>
            </a:r>
            <a:r>
              <a:rPr lang="it-IT" dirty="0"/>
              <a:t>romanzo di Sebastiano Vassalli, in cui si racconta la storia di un palazzo attraverso le vite delle generazioni che in successione lo hanno abitato, ma anche da un raccontino di Gianni </a:t>
            </a:r>
            <a:r>
              <a:rPr lang="it-IT" dirty="0" err="1"/>
              <a:t>Rodari</a:t>
            </a:r>
            <a:r>
              <a:rPr lang="it-IT" dirty="0"/>
              <a:t> nel quale si narra dell’anima di Mario, muratore della Valtellina, morto in terra straniera per un incidente sul lavoro, che “ racchiusa nel muro,nel cuore del muro “di una casa continua a vivere dei giochi dei bambini, dei litigi degli adulti, dei palpiti degli adolescenti,delle gioie e dei dolori di tutti i suoi abitanti. </a:t>
            </a:r>
            <a:endParaRPr lang="it-IT" dirty="0" smtClean="0"/>
          </a:p>
          <a:p>
            <a:pPr lvl="1">
              <a:buNone/>
            </a:pPr>
            <a:endParaRPr lang="it-IT" b="1" dirty="0" smtClean="0"/>
          </a:p>
          <a:p>
            <a:pPr lvl="1">
              <a:buNone/>
            </a:pPr>
            <a:r>
              <a:rPr lang="it-IT" dirty="0"/>
              <a:t>L’edificio è il punto focale da cui si articolano diverse storie, vissuti, e così Cuore di pietra si pone come insieme di azioni che indagano la storia di Pianoro e dei suoi abitanti, mettendo in luce quanto lo spazio del paese  sia legato alla sfera più intima di chi lo vive e quanto la sua distruzione possa significare il crollo di una parte importante di ciò che rappresenta</a:t>
            </a:r>
            <a:r>
              <a:rPr lang="it-IT" dirty="0" smtClean="0"/>
              <a:t>.</a:t>
            </a:r>
          </a:p>
          <a:p>
            <a:pPr lvl="1">
              <a:buNone/>
            </a:pPr>
            <a:endParaRPr lang="it-IT" b="1" dirty="0" smtClean="0"/>
          </a:p>
          <a:p>
            <a:pPr lvl="1">
              <a:buNone/>
            </a:pPr>
            <a:r>
              <a:rPr lang="it-IT" dirty="0"/>
              <a:t>Cuore di pietra è un progetto di Public Art a cura di Mili Romano iniziato nel 2005, che ha coinvolto diversi artisti nella zona di Pianoro, Pian di Macina e </a:t>
            </a:r>
            <a:r>
              <a:rPr lang="it-IT" dirty="0" err="1"/>
              <a:t>Rastignano</a:t>
            </a:r>
            <a:r>
              <a:rPr lang="it-IT" dirty="0"/>
              <a:t> con interventi nell’area urbana destinata ai lavori di riqualificazione del 2004</a:t>
            </a:r>
            <a:r>
              <a:rPr lang="it-IT" dirty="0" smtClean="0"/>
              <a:t>.</a:t>
            </a:r>
          </a:p>
          <a:p>
            <a:pPr lvl="1">
              <a:buNone/>
            </a:pPr>
            <a:endParaRPr lang="it-IT" b="1" dirty="0" smtClean="0"/>
          </a:p>
          <a:p>
            <a:pPr lvl="1">
              <a:buNone/>
            </a:pPr>
            <a:r>
              <a:rPr lang="it-IT" dirty="0"/>
              <a:t>Infatti, nel febbraio di quell’anno, con la demolizione della prima delle due palazzine IACP di via Matteotti, si è dato il via al Piano di Riqualificazione Urbana il cui adempimento andrà a sconvolgere tutto il centro di Pianoro, fino alle case a schiera di via Carducci, modificandone l’assetto originario. Inoltre, c’è da dire che le palazzine IACP, insieme alla Chiesa e alla Scuola elementare, erano  gli edifici più antichi del paese, costruiti dopo la seconda guerra mondiale. </a:t>
            </a:r>
            <a:endParaRPr lang="it-IT" b="1" dirty="0" smtClean="0"/>
          </a:p>
          <a:p>
            <a:pPr lvl="1"/>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srcRect/>
          <a:stretch>
            <a:fillRect/>
          </a:stretch>
        </p:blipFill>
        <p:spPr bwMode="auto">
          <a:xfrm>
            <a:off x="46554" y="0"/>
            <a:ext cx="9097446" cy="6858000"/>
          </a:xfrm>
          <a:prstGeom prst="rect">
            <a:avLst/>
          </a:prstGeom>
          <a:noFill/>
          <a:ln w="9525">
            <a:noFill/>
            <a:miter lim="800000"/>
            <a:headEnd/>
            <a:tailEnd/>
          </a:ln>
          <a:effectLst/>
        </p:spPr>
      </p:pic>
      <p:sp>
        <p:nvSpPr>
          <p:cNvPr id="2" name="Titolo 1"/>
          <p:cNvSpPr>
            <a:spLocks noGrp="1"/>
          </p:cNvSpPr>
          <p:nvPr>
            <p:ph type="title"/>
          </p:nvPr>
        </p:nvSpPr>
        <p:spPr/>
        <p:txBody>
          <a:bodyPr/>
          <a:lstStyle/>
          <a:p>
            <a:r>
              <a:rPr lang="it-IT" dirty="0" smtClean="0">
                <a:solidFill>
                  <a:srgbClr val="FF0000"/>
                </a:solidFill>
              </a:rPr>
              <a:t>Un po’ di storia</a:t>
            </a:r>
            <a:endParaRPr lang="it-IT" dirty="0">
              <a:solidFill>
                <a:srgbClr val="FF0000"/>
              </a:solidFill>
            </a:endParaRPr>
          </a:p>
        </p:txBody>
      </p:sp>
      <p:sp>
        <p:nvSpPr>
          <p:cNvPr id="6" name="Rettangolo 5"/>
          <p:cNvSpPr/>
          <p:nvPr/>
        </p:nvSpPr>
        <p:spPr>
          <a:xfrm>
            <a:off x="0" y="1285860"/>
            <a:ext cx="9144000" cy="5262979"/>
          </a:xfrm>
          <a:prstGeom prst="rect">
            <a:avLst/>
          </a:prstGeom>
        </p:spPr>
        <p:txBody>
          <a:bodyPr wrap="square">
            <a:spAutoFit/>
          </a:bodyPr>
          <a:lstStyle/>
          <a:p>
            <a:r>
              <a:rPr lang="it-IT" sz="2800" b="1" dirty="0">
                <a:solidFill>
                  <a:srgbClr val="FF0000"/>
                </a:solidFill>
              </a:rPr>
              <a:t>Il Comune di Pianoro, durante la seconda guerra mondiale, vide attestata sull'intero territorio la Linea Gotica denominata dagli alleati "</a:t>
            </a:r>
            <a:r>
              <a:rPr lang="it-IT" sz="2800" b="1" dirty="0" err="1">
                <a:solidFill>
                  <a:srgbClr val="FF0000"/>
                </a:solidFill>
              </a:rPr>
              <a:t>Winter</a:t>
            </a:r>
            <a:r>
              <a:rPr lang="it-IT" sz="2800" b="1" dirty="0">
                <a:solidFill>
                  <a:srgbClr val="FF0000"/>
                </a:solidFill>
              </a:rPr>
              <a:t> </a:t>
            </a:r>
            <a:r>
              <a:rPr lang="it-IT" sz="2800" b="1" dirty="0" err="1">
                <a:solidFill>
                  <a:srgbClr val="FF0000"/>
                </a:solidFill>
              </a:rPr>
              <a:t>Line</a:t>
            </a:r>
            <a:r>
              <a:rPr lang="it-IT" sz="2800" b="1" dirty="0">
                <a:solidFill>
                  <a:srgbClr val="FF0000"/>
                </a:solidFill>
              </a:rPr>
              <a:t>", dall'ottobre 1944 all'aprile 1945, mese della Liberazione.  Il paese fu completamente distrutto dai bombardamenti sia tedeschi che americani . Furono questi mesi di incessanti bombardamenti, nonché di cruente battaglie che obbligarono la popolazione civile a lasciare le zone di guerra.  Il centro del paese di Pianoro Vecchio, le scuole e il Municipio furono rasi al suolo, insieme alle antiche chiese di </a:t>
            </a:r>
            <a:r>
              <a:rPr lang="it-IT" sz="2800" b="1" dirty="0" err="1">
                <a:solidFill>
                  <a:srgbClr val="FF0000"/>
                </a:solidFill>
              </a:rPr>
              <a:t>Gorgognano</a:t>
            </a:r>
            <a:r>
              <a:rPr lang="it-IT" sz="2800" b="1" dirty="0">
                <a:solidFill>
                  <a:srgbClr val="FF0000"/>
                </a:solidFill>
              </a:rPr>
              <a:t>, Monte delle Formiche, </a:t>
            </a:r>
            <a:r>
              <a:rPr lang="it-IT" sz="2800" b="1" dirty="0" err="1">
                <a:solidFill>
                  <a:srgbClr val="FF0000"/>
                </a:solidFill>
              </a:rPr>
              <a:t>Guzzano</a:t>
            </a:r>
            <a:r>
              <a:rPr lang="it-IT" sz="2800" b="1" dirty="0">
                <a:solidFill>
                  <a:srgbClr val="FF0000"/>
                </a:solidFill>
              </a:rPr>
              <a:t>, </a:t>
            </a:r>
            <a:r>
              <a:rPr lang="it-IT" sz="2800" b="1" dirty="0" err="1">
                <a:solidFill>
                  <a:srgbClr val="FF0000"/>
                </a:solidFill>
              </a:rPr>
              <a:t>Musiano</a:t>
            </a:r>
            <a:r>
              <a:rPr lang="it-IT" sz="2800" b="1" dirty="0">
                <a:solidFill>
                  <a:srgbClr val="FF0000"/>
                </a:solidFill>
              </a:rPr>
              <a:t>, </a:t>
            </a:r>
            <a:r>
              <a:rPr lang="it-IT" sz="2800" b="1" dirty="0" err="1">
                <a:solidFill>
                  <a:srgbClr val="FF0000"/>
                </a:solidFill>
              </a:rPr>
              <a:t>Riosto</a:t>
            </a:r>
            <a:r>
              <a:rPr lang="it-IT" sz="2800" b="1" dirty="0">
                <a:solidFill>
                  <a:srgbClr val="FF0000"/>
                </a:solidFill>
              </a:rPr>
              <a:t> e Sant'Andrea di </a:t>
            </a:r>
            <a:r>
              <a:rPr lang="it-IT" sz="2800" b="1" dirty="0" smtClean="0">
                <a:solidFill>
                  <a:srgbClr val="FF0000"/>
                </a:solidFill>
              </a:rPr>
              <a:t>Sesto</a:t>
            </a:r>
            <a:endParaRPr lang="it-IT" sz="2800" b="1" dirty="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srcRect/>
          <a:stretch>
            <a:fillRect/>
          </a:stretch>
        </p:blipFill>
        <p:spPr bwMode="auto">
          <a:xfrm>
            <a:off x="214282" y="1071546"/>
            <a:ext cx="8658199" cy="3571899"/>
          </a:xfrm>
          <a:prstGeom prst="rect">
            <a:avLst/>
          </a:prstGeom>
          <a:noFill/>
          <a:ln w="9525">
            <a:noFill/>
            <a:miter lim="800000"/>
            <a:headEnd/>
            <a:tailEnd/>
          </a:ln>
          <a:effectLst/>
        </p:spPr>
      </p:pic>
      <p:sp>
        <p:nvSpPr>
          <p:cNvPr id="2" name="Titolo 1"/>
          <p:cNvSpPr>
            <a:spLocks noGrp="1"/>
          </p:cNvSpPr>
          <p:nvPr>
            <p:ph type="title"/>
          </p:nvPr>
        </p:nvSpPr>
        <p:spPr>
          <a:xfrm>
            <a:off x="0" y="285728"/>
            <a:ext cx="9001156" cy="1071570"/>
          </a:xfrm>
        </p:spPr>
        <p:txBody>
          <a:bodyPr/>
          <a:lstStyle/>
          <a:p>
            <a:r>
              <a:rPr lang="it-IT" b="1" dirty="0" smtClean="0"/>
              <a:t>La ricostruzione </a:t>
            </a:r>
            <a:endParaRPr lang="it-IT" b="1" dirty="0"/>
          </a:p>
        </p:txBody>
      </p:sp>
      <p:sp>
        <p:nvSpPr>
          <p:cNvPr id="5" name="Rettangolo 4"/>
          <p:cNvSpPr/>
          <p:nvPr/>
        </p:nvSpPr>
        <p:spPr>
          <a:xfrm>
            <a:off x="0" y="4643446"/>
            <a:ext cx="9144000" cy="2246769"/>
          </a:xfrm>
          <a:prstGeom prst="rect">
            <a:avLst/>
          </a:prstGeom>
        </p:spPr>
        <p:txBody>
          <a:bodyPr wrap="square">
            <a:spAutoFit/>
          </a:bodyPr>
          <a:lstStyle/>
          <a:p>
            <a:r>
              <a:rPr lang="it-IT" sz="2000" b="1" dirty="0"/>
              <a:t>Pianoro Nuova, è stata costruita negli anni 50 in un luogo diverso dall’antico abitato di Pianoro che si trovava dove adesso c’è Pianoro Vecchia. Dopo la guerra gli abitanti  decisero di ricostruire il paese su un pianoro che era più favorevole all’urbanizzazione e all’agricoltura. </a:t>
            </a:r>
            <a:endParaRPr lang="it-IT" sz="2000" b="1" dirty="0" smtClean="0"/>
          </a:p>
          <a:p>
            <a:r>
              <a:rPr lang="it-IT" sz="2000" b="1" dirty="0"/>
              <a:t>Dopo le baracche, le prime case vengono realizzate dal piano Marshall secondo la tipologia anglosassone della villetta a schiera unifamiliare. Ai lati del viale principale sono piantati pini marittimi, caso unico nella provincia.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1785918" y="274638"/>
            <a:ext cx="5214974" cy="939784"/>
          </a:xfrm>
        </p:spPr>
        <p:txBody>
          <a:bodyPr/>
          <a:lstStyle/>
          <a:p>
            <a:r>
              <a:rPr lang="it-IT" dirty="0" smtClean="0"/>
              <a:t>Il Manifesto Rosso</a:t>
            </a:r>
            <a:endParaRPr lang="it-IT" dirty="0"/>
          </a:p>
        </p:txBody>
      </p:sp>
      <p:pic>
        <p:nvPicPr>
          <p:cNvPr id="4098" name="Picture 2"/>
          <p:cNvPicPr>
            <a:picLocks noGrp="1" noChangeAspect="1" noChangeArrowheads="1"/>
          </p:cNvPicPr>
          <p:nvPr>
            <p:ph idx="1"/>
          </p:nvPr>
        </p:nvPicPr>
        <p:blipFill>
          <a:blip r:embed="rId2" cstate="print"/>
          <a:srcRect/>
          <a:stretch>
            <a:fillRect/>
          </a:stretch>
        </p:blipFill>
        <p:spPr bwMode="auto">
          <a:xfrm>
            <a:off x="0" y="214290"/>
            <a:ext cx="1857356" cy="2486708"/>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cstate="print"/>
          <a:srcRect/>
          <a:stretch>
            <a:fillRect/>
          </a:stretch>
        </p:blipFill>
        <p:spPr bwMode="auto">
          <a:xfrm>
            <a:off x="7286644" y="0"/>
            <a:ext cx="1857356" cy="2783558"/>
          </a:xfrm>
          <a:prstGeom prst="rect">
            <a:avLst/>
          </a:prstGeom>
          <a:noFill/>
          <a:ln w="9525">
            <a:noFill/>
            <a:miter lim="800000"/>
            <a:headEnd/>
            <a:tailEnd/>
          </a:ln>
          <a:effectLst/>
        </p:spPr>
      </p:pic>
      <p:sp>
        <p:nvSpPr>
          <p:cNvPr id="5" name="Rettangolo 4"/>
          <p:cNvSpPr/>
          <p:nvPr/>
        </p:nvSpPr>
        <p:spPr>
          <a:xfrm>
            <a:off x="0" y="3357562"/>
            <a:ext cx="9144000" cy="3354765"/>
          </a:xfrm>
          <a:prstGeom prst="rect">
            <a:avLst/>
          </a:prstGeom>
        </p:spPr>
        <p:txBody>
          <a:bodyPr wrap="square">
            <a:spAutoFit/>
          </a:bodyPr>
          <a:lstStyle/>
          <a:p>
            <a:r>
              <a:rPr lang="it-IT" sz="2000" dirty="0" smtClean="0"/>
              <a:t>Nel marzo del 2005 furono affissi  50 manifesti rossi con il nome del progetto negli spazi appositi di Pianoro Nuovo e lungo la strada da Pianoro Vecchio a </a:t>
            </a:r>
            <a:r>
              <a:rPr lang="it-IT" sz="2000" dirty="0" err="1" smtClean="0"/>
              <a:t>Rastignano</a:t>
            </a:r>
            <a:r>
              <a:rPr lang="it-IT" sz="2000" dirty="0" smtClean="0"/>
              <a:t> fino alle porte di Bologna e fu l’inizio di Cuore di Pietra.</a:t>
            </a:r>
          </a:p>
          <a:p>
            <a:r>
              <a:rPr lang="it-IT" sz="2000" dirty="0" smtClean="0"/>
              <a:t>Poi distribuì i manifesti  rossi, che rappresentavano una sorta di resistenza degli edifici, agli abitanti delle case che avrebbero dovuto essere demolite   e chiese alle persone che lo avessero voluto di appenderli fuori dalle loro finestre.</a:t>
            </a:r>
          </a:p>
          <a:p>
            <a:r>
              <a:rPr lang="it-IT" sz="2000" dirty="0" smtClean="0"/>
              <a:t>Molte persone lo fecero e così partì l’iniziativa di Cuore di Pietra.</a:t>
            </a:r>
          </a:p>
          <a:p>
            <a:r>
              <a:rPr lang="it-IT" dirty="0" smtClean="0"/>
              <a:t/>
            </a:r>
            <a:br>
              <a:rPr lang="it-IT" dirty="0" smtClean="0"/>
            </a:br>
            <a:r>
              <a:rPr lang="it-IT" dirty="0" smtClean="0"/>
              <a:t/>
            </a:r>
            <a:br>
              <a:rPr lang="it-IT" dirty="0" smtClean="0"/>
            </a:br>
            <a:r>
              <a:rPr lang="it-IT" dirty="0" smtClean="0"/>
              <a:t/>
            </a:r>
            <a:br>
              <a:rPr lang="it-IT" dirty="0" smtClean="0"/>
            </a:br>
            <a:endParaRPr lang="it-IT" dirty="0"/>
          </a:p>
        </p:txBody>
      </p:sp>
      <p:sp>
        <p:nvSpPr>
          <p:cNvPr id="6" name="CasellaDiTesto 5"/>
          <p:cNvSpPr txBox="1"/>
          <p:nvPr/>
        </p:nvSpPr>
        <p:spPr>
          <a:xfrm>
            <a:off x="2143108" y="1071546"/>
            <a:ext cx="4500594" cy="2246769"/>
          </a:xfrm>
          <a:prstGeom prst="rect">
            <a:avLst/>
          </a:prstGeom>
          <a:noFill/>
        </p:spPr>
        <p:txBody>
          <a:bodyPr wrap="square" rtlCol="0">
            <a:spAutoFit/>
          </a:bodyPr>
          <a:lstStyle/>
          <a:p>
            <a:r>
              <a:rPr lang="it-IT" sz="2000" dirty="0" smtClean="0"/>
              <a:t>Nel 2004, quando si cominciò la ristrutturazione del centro di Pianoro e, quindi la demolizione delle vecchie case dello IACP , </a:t>
            </a:r>
            <a:r>
              <a:rPr lang="it-IT" sz="2000" dirty="0" err="1" smtClean="0"/>
              <a:t>Milli</a:t>
            </a:r>
            <a:r>
              <a:rPr lang="it-IT" sz="2000" dirty="0" smtClean="0"/>
              <a:t> Romano  iniziò a documentare quei primi giorni con le ruspe in azione ed i capannelli di gente che guardava.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cstate="print"/>
          <a:srcRect/>
          <a:stretch>
            <a:fillRect/>
          </a:stretch>
        </p:blipFill>
        <p:spPr bwMode="auto">
          <a:xfrm>
            <a:off x="1500166" y="142852"/>
            <a:ext cx="5786478" cy="2857520"/>
          </a:xfrm>
          <a:prstGeom prst="rect">
            <a:avLst/>
          </a:prstGeom>
          <a:noFill/>
          <a:ln w="9525">
            <a:noFill/>
            <a:miter lim="800000"/>
            <a:headEnd/>
            <a:tailEnd/>
          </a:ln>
          <a:effectLst/>
        </p:spPr>
      </p:pic>
      <p:sp>
        <p:nvSpPr>
          <p:cNvPr id="2" name="Titolo 1"/>
          <p:cNvSpPr>
            <a:spLocks noGrp="1"/>
          </p:cNvSpPr>
          <p:nvPr>
            <p:ph type="title"/>
          </p:nvPr>
        </p:nvSpPr>
        <p:spPr>
          <a:xfrm>
            <a:off x="357158" y="0"/>
            <a:ext cx="8229600" cy="1143000"/>
          </a:xfrm>
        </p:spPr>
        <p:txBody>
          <a:bodyPr/>
          <a:lstStyle/>
          <a:p>
            <a:r>
              <a:rPr lang="it-IT" b="1" dirty="0" smtClean="0"/>
              <a:t>City look at city </a:t>
            </a:r>
            <a:endParaRPr lang="it-IT" b="1" dirty="0"/>
          </a:p>
        </p:txBody>
      </p:sp>
      <p:sp>
        <p:nvSpPr>
          <p:cNvPr id="4" name="Rettangolo 3"/>
          <p:cNvSpPr/>
          <p:nvPr/>
        </p:nvSpPr>
        <p:spPr>
          <a:xfrm>
            <a:off x="142844" y="3143249"/>
            <a:ext cx="8786874" cy="4893647"/>
          </a:xfrm>
          <a:prstGeom prst="rect">
            <a:avLst/>
          </a:prstGeom>
        </p:spPr>
        <p:txBody>
          <a:bodyPr wrap="square">
            <a:spAutoFit/>
          </a:bodyPr>
          <a:lstStyle/>
          <a:p>
            <a:r>
              <a:rPr lang="it-IT" sz="2000" dirty="0" smtClean="0"/>
              <a:t>E’ una struttura creata nel 2010 da Maria Pia 5 artista e fumettista. “City look at city” significa “la città guarda la città”,che sta a significare che le nuove case guardano le case che sono state abbattute .</a:t>
            </a:r>
          </a:p>
          <a:p>
            <a:r>
              <a:rPr lang="it-IT" sz="2000" dirty="0" smtClean="0"/>
              <a:t> Queste casette non sono state sistemate a caso, ma riprendono la vecchia struttura urbanistica del quartiere che è stato distrutto.</a:t>
            </a:r>
          </a:p>
          <a:p>
            <a:r>
              <a:rPr lang="it-IT" sz="2000" dirty="0" smtClean="0"/>
              <a:t>Per la realizzazione dell’opera l’artista Maria Pia 5  ha chiesto aiuto a alcune classi delle elementari e medie,ed è andata nelle case delle vicinanze a osservare gli oggetti e le  abitudini degli abitanti, per poi riportarle in fumetti . In questo modo non sarebbero  svanite tutte le abitudini e  sarebbero rimasti segni permanenti dei ricordi delle persone.</a:t>
            </a:r>
          </a:p>
          <a:p>
            <a:r>
              <a:rPr lang="it-IT" sz="2000" dirty="0" smtClean="0"/>
              <a:t/>
            </a:r>
            <a:br>
              <a:rPr lang="it-IT" sz="2000" dirty="0" smtClean="0"/>
            </a:br>
            <a:endParaRPr lang="it-IT" sz="2000" dirty="0" smtClean="0"/>
          </a:p>
          <a:p>
            <a:endParaRPr lang="it-IT" dirty="0" smtClean="0"/>
          </a:p>
          <a:p>
            <a:endParaRPr lang="it-IT" dirty="0" smtClean="0"/>
          </a:p>
          <a:p>
            <a:endParaRPr lang="it-IT" dirty="0" smtClean="0"/>
          </a:p>
          <a:p>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alpha val="0"/>
              </a:schemeClr>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PASSAGGIO </a:t>
            </a:r>
            <a:r>
              <a:rPr lang="it-IT" dirty="0" err="1" smtClean="0"/>
              <a:t>DI</a:t>
            </a:r>
            <a:r>
              <a:rPr lang="it-IT" dirty="0" smtClean="0"/>
              <a:t> LUCE</a:t>
            </a:r>
            <a:endParaRPr lang="it-IT" dirty="0"/>
          </a:p>
        </p:txBody>
      </p:sp>
      <p:pic>
        <p:nvPicPr>
          <p:cNvPr id="6146" name="Picture 2"/>
          <p:cNvPicPr>
            <a:picLocks noGrp="1" noChangeAspect="1" noChangeArrowheads="1"/>
          </p:cNvPicPr>
          <p:nvPr>
            <p:ph idx="1"/>
          </p:nvPr>
        </p:nvPicPr>
        <p:blipFill>
          <a:blip r:embed="rId2" cstate="print"/>
          <a:srcRect/>
          <a:stretch>
            <a:fillRect/>
          </a:stretch>
        </p:blipFill>
        <p:spPr bwMode="auto">
          <a:xfrm>
            <a:off x="214282" y="1214422"/>
            <a:ext cx="4500594" cy="2369698"/>
          </a:xfrm>
          <a:prstGeom prst="rect">
            <a:avLst/>
          </a:prstGeom>
          <a:noFill/>
          <a:ln w="9525">
            <a:noFill/>
            <a:miter lim="800000"/>
            <a:headEnd/>
            <a:tailEnd/>
          </a:ln>
          <a:effectLst/>
        </p:spPr>
      </p:pic>
      <p:sp>
        <p:nvSpPr>
          <p:cNvPr id="5" name="CasellaDiTesto 4"/>
          <p:cNvSpPr txBox="1"/>
          <p:nvPr/>
        </p:nvSpPr>
        <p:spPr>
          <a:xfrm>
            <a:off x="5072066" y="1357298"/>
            <a:ext cx="3429024" cy="3416320"/>
          </a:xfrm>
          <a:prstGeom prst="rect">
            <a:avLst/>
          </a:prstGeom>
          <a:noFill/>
        </p:spPr>
        <p:txBody>
          <a:bodyPr wrap="square" rtlCol="0">
            <a:spAutoFit/>
          </a:bodyPr>
          <a:lstStyle/>
          <a:p>
            <a:r>
              <a:rPr lang="it-IT" dirty="0" smtClean="0"/>
              <a:t>Il passaggio di luce, è un lavoro di Mili Romano e di Sabrina Torelli , è stato inaugurato nel 2010 , nel Parco della pace a Pianoro.</a:t>
            </a:r>
            <a:br>
              <a:rPr lang="it-IT" dirty="0" smtClean="0"/>
            </a:br>
            <a:r>
              <a:rPr lang="it-IT" dirty="0" smtClean="0"/>
              <a:t>Dove ora si trova l’opera c’era un piccolo gazebo di legno  nel quale le persone anziane di Pianoro andavano a giocare a carte.  Gli anziani avevano bisogno di un ricordo. </a:t>
            </a:r>
          </a:p>
          <a:p>
            <a:r>
              <a:rPr lang="it-IT" dirty="0" smtClean="0"/>
              <a:t/>
            </a:r>
            <a:br>
              <a:rPr lang="it-IT" dirty="0" smtClean="0"/>
            </a:br>
            <a:endParaRPr lang="it-IT" dirty="0"/>
          </a:p>
        </p:txBody>
      </p:sp>
      <p:sp>
        <p:nvSpPr>
          <p:cNvPr id="6" name="CasellaDiTesto 5"/>
          <p:cNvSpPr txBox="1"/>
          <p:nvPr/>
        </p:nvSpPr>
        <p:spPr>
          <a:xfrm>
            <a:off x="571472" y="4357694"/>
            <a:ext cx="8072494" cy="2031325"/>
          </a:xfrm>
          <a:prstGeom prst="rect">
            <a:avLst/>
          </a:prstGeom>
          <a:noFill/>
        </p:spPr>
        <p:txBody>
          <a:bodyPr wrap="square" rtlCol="0">
            <a:spAutoFit/>
          </a:bodyPr>
          <a:lstStyle/>
          <a:p>
            <a:r>
              <a:rPr lang="it-IT" dirty="0" smtClean="0"/>
              <a:t>Per conservare e far vivere la memoria fu costruito questo gazebo in ferro e vetri colorati che, nelle ore di luce, sembrano un arcobaleno.</a:t>
            </a:r>
          </a:p>
          <a:p>
            <a:r>
              <a:rPr lang="it-IT" dirty="0" smtClean="0"/>
              <a:t>I colori rappresentano il percorso della conoscenza secondo il buddismo. Su queste ante è rappresentato in sabbiatura l’uomo con le radici ben salde nella terra e la mente verso il cielo. </a:t>
            </a:r>
          </a:p>
          <a:p>
            <a:r>
              <a:rPr lang="it-IT" dirty="0" smtClean="0"/>
              <a:t>Rappresenta l’uomo armonico: uomo e natura, corpo e spirito. </a:t>
            </a:r>
          </a:p>
          <a:p>
            <a:r>
              <a:rPr lang="it-IT" dirty="0" smtClean="0"/>
              <a:t>Adesso viene utilizzato dai ragazzi, bambini, </a:t>
            </a:r>
            <a:r>
              <a:rPr lang="it-IT" dirty="0" err="1" smtClean="0"/>
              <a:t>pic</a:t>
            </a:r>
            <a:r>
              <a:rPr lang="it-IT" dirty="0" smtClean="0"/>
              <a:t> </a:t>
            </a:r>
            <a:r>
              <a:rPr lang="it-IT" dirty="0" err="1" smtClean="0"/>
              <a:t>nic</a:t>
            </a:r>
            <a:r>
              <a:rPr lang="it-IT" dirty="0" smtClean="0"/>
              <a:t>  ed anche da alcuni stranieri.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tile tx="0" ty="0" sx="100000" sy="100000" flip="none" algn="tl"/>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LA GRANDE PIETRA</a:t>
            </a:r>
            <a:endParaRPr lang="it-IT" dirty="0"/>
          </a:p>
        </p:txBody>
      </p:sp>
      <p:pic>
        <p:nvPicPr>
          <p:cNvPr id="7171" name="Picture 3"/>
          <p:cNvPicPr>
            <a:picLocks noGrp="1" noChangeAspect="1" noChangeArrowheads="1"/>
          </p:cNvPicPr>
          <p:nvPr>
            <p:ph idx="1"/>
          </p:nvPr>
        </p:nvPicPr>
        <p:blipFill>
          <a:blip r:embed="rId3" cstate="print"/>
          <a:srcRect/>
          <a:stretch>
            <a:fillRect/>
          </a:stretch>
        </p:blipFill>
        <p:spPr bwMode="auto">
          <a:xfrm>
            <a:off x="3643306" y="4071942"/>
            <a:ext cx="5107733" cy="2643206"/>
          </a:xfrm>
          <a:prstGeom prst="rect">
            <a:avLst/>
          </a:prstGeom>
          <a:noFill/>
          <a:ln w="9525">
            <a:noFill/>
            <a:miter lim="800000"/>
            <a:headEnd/>
            <a:tailEnd/>
          </a:ln>
          <a:effectLst/>
        </p:spPr>
      </p:pic>
      <p:sp>
        <p:nvSpPr>
          <p:cNvPr id="4" name="Rettangolo 3"/>
          <p:cNvSpPr/>
          <p:nvPr/>
        </p:nvSpPr>
        <p:spPr>
          <a:xfrm>
            <a:off x="214282" y="1214422"/>
            <a:ext cx="8572560" cy="3416320"/>
          </a:xfrm>
          <a:prstGeom prst="rect">
            <a:avLst/>
          </a:prstGeom>
        </p:spPr>
        <p:txBody>
          <a:bodyPr wrap="square">
            <a:spAutoFit/>
          </a:bodyPr>
          <a:lstStyle/>
          <a:p>
            <a:r>
              <a:rPr lang="it-IT" dirty="0" smtClean="0"/>
              <a:t>Il titolo di quest’opera, ovvero la Grande Pietra, lo abbiamo inventato noi. È un’opera di </a:t>
            </a:r>
            <a:r>
              <a:rPr lang="it-IT" dirty="0" err="1" smtClean="0"/>
              <a:t>Sandrine</a:t>
            </a:r>
            <a:r>
              <a:rPr lang="it-IT" dirty="0" smtClean="0"/>
              <a:t> Nicoletta, realizzata nell’ottobre del 2007. Consiste in un grande masso della valle del </a:t>
            </a:r>
            <a:r>
              <a:rPr lang="it-IT" dirty="0" err="1" smtClean="0"/>
              <a:t>Savena</a:t>
            </a:r>
            <a:r>
              <a:rPr lang="it-IT" dirty="0" smtClean="0"/>
              <a:t>, su cui è incisa la frase “</a:t>
            </a:r>
            <a:r>
              <a:rPr lang="it-IT" b="1" dirty="0" smtClean="0"/>
              <a:t>In che senso gira il pianeta? E io con lui</a:t>
            </a:r>
            <a:r>
              <a:rPr lang="it-IT" dirty="0" smtClean="0"/>
              <a:t>”. </a:t>
            </a:r>
          </a:p>
          <a:p>
            <a:r>
              <a:rPr lang="it-IT" dirty="0" smtClean="0"/>
              <a:t>Il </a:t>
            </a:r>
            <a:r>
              <a:rPr lang="it-IT" dirty="0" err="1" smtClean="0"/>
              <a:t>Savena</a:t>
            </a:r>
            <a:r>
              <a:rPr lang="it-IT" dirty="0" smtClean="0"/>
              <a:t> era importante per Pianoro, perché era la sua principale fonte d’acqua e inoltre alimentava i mulini per la macinazione del grano. </a:t>
            </a:r>
          </a:p>
          <a:p>
            <a:r>
              <a:rPr lang="it-IT" dirty="0" smtClean="0"/>
              <a:t>L’opera di </a:t>
            </a:r>
            <a:r>
              <a:rPr lang="it-IT" dirty="0" err="1" smtClean="0"/>
              <a:t>Sandrine</a:t>
            </a:r>
            <a:r>
              <a:rPr lang="it-IT" dirty="0" smtClean="0"/>
              <a:t> è utilizzata dagli abitanti di Pianoro: c’è chi ci si siede sopra e chi ci gioca, quindi è destinata a rovinarsi e a mutare nel suo senso. La pietra è diventata anche un tamburo, dove i bambini hanno prodotto suoni come da percussioni.</a:t>
            </a:r>
            <a:br>
              <a:rPr lang="it-IT" dirty="0" smtClean="0"/>
            </a:br>
            <a:r>
              <a:rPr lang="it-IT" dirty="0" smtClean="0"/>
              <a:t>La frase incisa su di essa ci fa riflettere su come il mondo cambi negli anni da ogni punto di vista. Col tempo mutano le abitudini e le usanze delle persone, il paesaggio e anche noi. </a:t>
            </a:r>
            <a:endParaRPr lang="it-IT" b="1" dirty="0" smtClean="0"/>
          </a:p>
          <a:p>
            <a:endParaRPr lang="it-IT" b="1" dirty="0" smtClean="0"/>
          </a:p>
          <a:p>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4100" name="Picture 4" descr="https://lh3.googleusercontent.com/NkJCP2iP20LzHHaX_ITtp1VyM_uSFRZXiPdF08ieWh3psGIrIyAE_0mU6d5f9Nlhllr5tuMrEJM1MPe9famAyoSeUufTT04IngUc0SvHw_opaKdx4a5MRaPO8zAIiZ0FmFwsuFTs"/>
          <p:cNvPicPr>
            <a:picLocks noChangeAspect="1" noChangeArrowheads="1"/>
          </p:cNvPicPr>
          <p:nvPr/>
        </p:nvPicPr>
        <p:blipFill>
          <a:blip r:embed="rId2"/>
          <a:srcRect/>
          <a:stretch>
            <a:fillRect/>
          </a:stretch>
        </p:blipFill>
        <p:spPr bwMode="auto">
          <a:xfrm>
            <a:off x="0" y="142852"/>
            <a:ext cx="4733918" cy="3617280"/>
          </a:xfrm>
          <a:prstGeom prst="rect">
            <a:avLst/>
          </a:prstGeom>
          <a:noFill/>
        </p:spPr>
      </p:pic>
      <p:pic>
        <p:nvPicPr>
          <p:cNvPr id="8194" name="Picture 2"/>
          <p:cNvPicPr>
            <a:picLocks noGrp="1" noChangeAspect="1" noChangeArrowheads="1"/>
          </p:cNvPicPr>
          <p:nvPr>
            <p:ph idx="1"/>
          </p:nvPr>
        </p:nvPicPr>
        <p:blipFill>
          <a:blip r:embed="rId3" cstate="print"/>
          <a:srcRect/>
          <a:stretch>
            <a:fillRect/>
          </a:stretch>
        </p:blipFill>
        <p:spPr bwMode="auto">
          <a:xfrm>
            <a:off x="5238723" y="714356"/>
            <a:ext cx="3905277" cy="2571768"/>
          </a:xfrm>
          <a:prstGeom prst="rect">
            <a:avLst/>
          </a:prstGeom>
          <a:noFill/>
          <a:ln w="9525">
            <a:noFill/>
            <a:miter lim="800000"/>
            <a:headEnd/>
            <a:tailEnd/>
          </a:ln>
          <a:effectLst/>
        </p:spPr>
      </p:pic>
      <p:sp>
        <p:nvSpPr>
          <p:cNvPr id="2" name="Titolo 1"/>
          <p:cNvSpPr>
            <a:spLocks noGrp="1"/>
          </p:cNvSpPr>
          <p:nvPr>
            <p:ph type="title"/>
          </p:nvPr>
        </p:nvSpPr>
        <p:spPr/>
        <p:txBody>
          <a:bodyPr/>
          <a:lstStyle/>
          <a:p>
            <a:r>
              <a:rPr lang="it-IT" sz="5400" b="1" dirty="0" smtClean="0">
                <a:solidFill>
                  <a:srgbClr val="FF0000"/>
                </a:solidFill>
              </a:rPr>
              <a:t>Incontri</a:t>
            </a:r>
            <a:r>
              <a:rPr lang="it-IT" b="1" dirty="0" smtClean="0">
                <a:solidFill>
                  <a:srgbClr val="FF0000"/>
                </a:solidFill>
              </a:rPr>
              <a:t> </a:t>
            </a:r>
            <a:endParaRPr lang="it-IT" b="1" dirty="0">
              <a:solidFill>
                <a:srgbClr val="FF0000"/>
              </a:solidFill>
            </a:endParaRPr>
          </a:p>
        </p:txBody>
      </p:sp>
      <p:sp>
        <p:nvSpPr>
          <p:cNvPr id="4" name="Rettangolo 3"/>
          <p:cNvSpPr/>
          <p:nvPr/>
        </p:nvSpPr>
        <p:spPr>
          <a:xfrm>
            <a:off x="142844" y="3714751"/>
            <a:ext cx="9001156" cy="3693319"/>
          </a:xfrm>
          <a:prstGeom prst="rect">
            <a:avLst/>
          </a:prstGeom>
        </p:spPr>
        <p:txBody>
          <a:bodyPr wrap="square">
            <a:spAutoFit/>
          </a:bodyPr>
          <a:lstStyle/>
          <a:p>
            <a:r>
              <a:rPr lang="it-IT" dirty="0" smtClean="0"/>
              <a:t>L'opera,eseguita dall’artista </a:t>
            </a:r>
            <a:r>
              <a:rPr lang="it-IT" dirty="0" err="1" smtClean="0"/>
              <a:t>Keita</a:t>
            </a:r>
            <a:r>
              <a:rPr lang="it-IT" dirty="0" smtClean="0"/>
              <a:t> </a:t>
            </a:r>
            <a:r>
              <a:rPr lang="it-IT" dirty="0" err="1" smtClean="0"/>
              <a:t>Nakasone</a:t>
            </a:r>
            <a:r>
              <a:rPr lang="it-IT" dirty="0" smtClean="0"/>
              <a:t>  </a:t>
            </a:r>
            <a:r>
              <a:rPr lang="it-IT" dirty="0" smtClean="0"/>
              <a:t>consiste in </a:t>
            </a:r>
            <a:r>
              <a:rPr lang="it-IT" dirty="0" smtClean="0"/>
              <a:t>un dipinto eseguito in bianco e nero e a dimensioni reali,  sulla facciata dell’albergo Nazionale, nel cuore del paese, (edificio in disuso e destinato al crollo guidato). Rappresenta  persone realmente vissute a Pianoro che, grazie a questa figurazione, continueranno a vivere per tantissimi anni ancora.</a:t>
            </a:r>
          </a:p>
          <a:p>
            <a:r>
              <a:rPr lang="it-IT" dirty="0" smtClean="0"/>
              <a:t>Il progetto è stato realizzato grazie alla memoria storica degli anziani del Centro Diurno Giusti di Pianoro che hanno condiviso con l'artista </a:t>
            </a:r>
            <a:r>
              <a:rPr lang="it-IT" dirty="0" err="1" smtClean="0"/>
              <a:t>Nakasone</a:t>
            </a:r>
            <a:r>
              <a:rPr lang="it-IT" dirty="0" smtClean="0"/>
              <a:t> fotografie o disegni da lui trasformati in schizzi e riproduzioni che rappresentano persone anziane </a:t>
            </a:r>
            <a:r>
              <a:rPr lang="it-IT" dirty="0" err="1" smtClean="0"/>
              <a:t>intente</a:t>
            </a:r>
            <a:r>
              <a:rPr lang="it-IT" dirty="0" smtClean="0"/>
              <a:t> a passare il tempo.</a:t>
            </a:r>
          </a:p>
          <a:p>
            <a:r>
              <a:rPr lang="it-IT" dirty="0" smtClean="0"/>
              <a:t>Gli anziani sono disegnati seduti, in piedi, in movimento, mentre giocano a carte o mentre camminano. I personaggi sembrano, a prima vista, slegati tra loro, sembrano non avere nulla in comune tra loro invece non è così: li accomuna l'atmosfera silenziosa e leggera di chi sta bene lì dove sta e non vorrebbe andarsene.</a:t>
            </a:r>
          </a:p>
          <a:p>
            <a:r>
              <a:rPr lang="it-IT" dirty="0" smtClean="0"/>
              <a:t/>
            </a:r>
            <a:br>
              <a:rPr lang="it-IT" dirty="0" smtClean="0"/>
            </a:br>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3" cstate="print"/>
          <a:srcRect/>
          <a:stretch>
            <a:fillRect/>
          </a:stretch>
        </p:blipFill>
        <p:spPr bwMode="auto">
          <a:xfrm>
            <a:off x="0" y="142852"/>
            <a:ext cx="4143372" cy="3094741"/>
          </a:xfrm>
          <a:prstGeom prst="rect">
            <a:avLst/>
          </a:prstGeom>
          <a:noFill/>
          <a:ln w="9525">
            <a:noFill/>
            <a:miter lim="800000"/>
            <a:headEnd/>
            <a:tailEnd/>
          </a:ln>
          <a:effectLst/>
        </p:spPr>
      </p:pic>
      <p:sp>
        <p:nvSpPr>
          <p:cNvPr id="2" name="Titolo 1"/>
          <p:cNvSpPr>
            <a:spLocks noGrp="1"/>
          </p:cNvSpPr>
          <p:nvPr>
            <p:ph type="title"/>
          </p:nvPr>
        </p:nvSpPr>
        <p:spPr/>
        <p:txBody>
          <a:bodyPr/>
          <a:lstStyle/>
          <a:p>
            <a:r>
              <a:rPr lang="it-IT" b="1" dirty="0" smtClean="0">
                <a:solidFill>
                  <a:srgbClr val="FF0000"/>
                </a:solidFill>
              </a:rPr>
              <a:t>Mappa col filo rosso</a:t>
            </a:r>
            <a:endParaRPr lang="it-IT" b="1" dirty="0">
              <a:solidFill>
                <a:srgbClr val="FF0000"/>
              </a:solidFill>
            </a:endParaRPr>
          </a:p>
        </p:txBody>
      </p:sp>
      <p:pic>
        <p:nvPicPr>
          <p:cNvPr id="9218" name="Picture 2"/>
          <p:cNvPicPr>
            <a:picLocks noGrp="1" noChangeAspect="1" noChangeArrowheads="1"/>
          </p:cNvPicPr>
          <p:nvPr>
            <p:ph idx="1"/>
          </p:nvPr>
        </p:nvPicPr>
        <p:blipFill>
          <a:blip r:embed="rId4" cstate="print"/>
          <a:srcRect/>
          <a:stretch>
            <a:fillRect/>
          </a:stretch>
        </p:blipFill>
        <p:spPr bwMode="auto">
          <a:xfrm>
            <a:off x="5572132" y="1071546"/>
            <a:ext cx="3042588" cy="2030196"/>
          </a:xfrm>
          <a:prstGeom prst="rect">
            <a:avLst/>
          </a:prstGeom>
          <a:noFill/>
          <a:ln w="9525">
            <a:noFill/>
            <a:miter lim="800000"/>
            <a:headEnd/>
            <a:tailEnd/>
          </a:ln>
          <a:effectLst/>
        </p:spPr>
      </p:pic>
      <p:sp>
        <p:nvSpPr>
          <p:cNvPr id="5" name="CasellaDiTesto 4"/>
          <p:cNvSpPr txBox="1"/>
          <p:nvPr/>
        </p:nvSpPr>
        <p:spPr>
          <a:xfrm>
            <a:off x="0" y="3357562"/>
            <a:ext cx="8501122" cy="3693319"/>
          </a:xfrm>
          <a:prstGeom prst="rect">
            <a:avLst/>
          </a:prstGeom>
          <a:noFill/>
        </p:spPr>
        <p:txBody>
          <a:bodyPr wrap="square" rtlCol="0">
            <a:spAutoFit/>
          </a:bodyPr>
          <a:lstStyle/>
          <a:p>
            <a:r>
              <a:rPr lang="it-IT" dirty="0" smtClean="0"/>
              <a:t>La “Mappa col filo rosso” è un’installazione realizzata nel 2017 dall’artista Francesca Acerbi, allieva dell’Accademia di Belle Arti di Bologna. </a:t>
            </a:r>
            <a:endParaRPr lang="it-IT" b="1" dirty="0" smtClean="0"/>
          </a:p>
          <a:p>
            <a:r>
              <a:rPr lang="it-IT" dirty="0" smtClean="0"/>
              <a:t>Questa è una mappa un </a:t>
            </a:r>
            <a:r>
              <a:rPr lang="it-IT" dirty="0" err="1" smtClean="0"/>
              <a:t>pò</a:t>
            </a:r>
            <a:r>
              <a:rPr lang="it-IT" dirty="0" smtClean="0"/>
              <a:t> strana, di solito le mappe sono fatte su carta con vari colori che ne evidenziano le caratteristiche, questa mappa è fatta in tessuto e feltro sul quale sono stati ricamati con un filo rosso, che li unisce, i nomi di tutti coloro che hanno reso possibile nel 2015 la produzione del progetto, </a:t>
            </a:r>
            <a:r>
              <a:rPr lang="it-IT" i="1" dirty="0" smtClean="0"/>
              <a:t>Cuore di pietra</a:t>
            </a:r>
            <a:r>
              <a:rPr lang="it-IT" dirty="0" smtClean="0"/>
              <a:t>, e del film “Lavoro ad arte” finanziando il progetto . </a:t>
            </a:r>
          </a:p>
          <a:p>
            <a:r>
              <a:rPr lang="it-IT" dirty="0" smtClean="0"/>
              <a:t>Il filo unisce idealmente  il centro del paese alla sua area artigianale e industriale in un movimento di reciproco scambio di energie. Infatti gli artigiani e gli industriali hanno contribuito a mantenere viva la memoria del territorio produttivo che, però,  è sempre stato saldamente legato al centro del paese inteso come luogo di scambio e di relazione tra le persone. </a:t>
            </a:r>
            <a:endParaRPr lang="it-IT" b="1" dirty="0" smtClean="0"/>
          </a:p>
          <a:p>
            <a:endParaRPr lang="it-I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0243" name="Picture 3"/>
          <p:cNvPicPr>
            <a:picLocks noChangeAspect="1" noChangeArrowheads="1"/>
          </p:cNvPicPr>
          <p:nvPr/>
        </p:nvPicPr>
        <p:blipFill>
          <a:blip r:embed="rId3" cstate="print"/>
          <a:srcRect/>
          <a:stretch>
            <a:fillRect/>
          </a:stretch>
        </p:blipFill>
        <p:spPr bwMode="auto">
          <a:xfrm>
            <a:off x="0" y="0"/>
            <a:ext cx="4590925" cy="3429024"/>
          </a:xfrm>
          <a:prstGeom prst="rect">
            <a:avLst/>
          </a:prstGeom>
          <a:noFill/>
          <a:ln w="9525">
            <a:noFill/>
            <a:miter lim="800000"/>
            <a:headEnd/>
            <a:tailEnd/>
          </a:ln>
          <a:effectLst/>
        </p:spPr>
      </p:pic>
      <p:sp>
        <p:nvSpPr>
          <p:cNvPr id="2" name="Titolo 1"/>
          <p:cNvSpPr>
            <a:spLocks noGrp="1"/>
          </p:cNvSpPr>
          <p:nvPr>
            <p:ph type="title"/>
          </p:nvPr>
        </p:nvSpPr>
        <p:spPr>
          <a:xfrm>
            <a:off x="4857752" y="274638"/>
            <a:ext cx="3829048" cy="3297238"/>
          </a:xfrm>
        </p:spPr>
        <p:txBody>
          <a:bodyPr>
            <a:noAutofit/>
          </a:bodyPr>
          <a:lstStyle/>
          <a:p>
            <a:r>
              <a:rPr lang="it-IT" sz="2400" b="1" i="1" dirty="0" smtClean="0"/>
              <a:t>Le Balene (</a:t>
            </a:r>
            <a:r>
              <a:rPr lang="it-IT" sz="2400" b="1" i="1" dirty="0" err="1" smtClean="0"/>
              <a:t>Wall</a:t>
            </a:r>
            <a:r>
              <a:rPr lang="it-IT" sz="2400" b="1" i="1" dirty="0" smtClean="0"/>
              <a:t> </a:t>
            </a:r>
            <a:r>
              <a:rPr lang="it-IT" sz="2400" b="1" i="1" dirty="0" err="1" smtClean="0"/>
              <a:t>painting</a:t>
            </a:r>
            <a:r>
              <a:rPr lang="it-IT" sz="2400" b="1" dirty="0" smtClean="0"/>
              <a:t> )</a:t>
            </a:r>
            <a:r>
              <a:rPr lang="it-IT" sz="1800" i="1" dirty="0" smtClean="0"/>
              <a:t/>
            </a:r>
            <a:br>
              <a:rPr lang="it-IT" sz="1800" i="1" dirty="0" smtClean="0"/>
            </a:br>
            <a:r>
              <a:rPr lang="it-IT" sz="1800" i="1" dirty="0" err="1" smtClean="0"/>
              <a:t>Wall</a:t>
            </a:r>
            <a:r>
              <a:rPr lang="it-IT" sz="1800" i="1" dirty="0" smtClean="0"/>
              <a:t> </a:t>
            </a:r>
            <a:r>
              <a:rPr lang="it-IT" sz="1800" i="1" dirty="0" err="1" smtClean="0"/>
              <a:t>painting</a:t>
            </a:r>
            <a:r>
              <a:rPr lang="it-IT" sz="1800" dirty="0" smtClean="0"/>
              <a:t> è un grande murale realizzato nel 2009 nel sottopassaggio pedonale tra Piazza dei Martiri e via Gramsci, a Pianoro. Quest'opera è stata realizzata dall’artista </a:t>
            </a:r>
            <a:r>
              <a:rPr lang="it-IT" sz="1800" dirty="0" err="1" smtClean="0"/>
              <a:t>Andreco</a:t>
            </a:r>
            <a:r>
              <a:rPr lang="it-IT" sz="1800" dirty="0" smtClean="0"/>
              <a:t> che si è ispirato ad  un avvenimento accaduto negli anni 60'. ovvero il ritrovamento dei resti di una balena pliocenica nella </a:t>
            </a:r>
            <a:r>
              <a:rPr lang="it-IT" sz="1800" dirty="0" err="1" smtClean="0"/>
              <a:t>Val</a:t>
            </a:r>
            <a:r>
              <a:rPr lang="it-IT" sz="1800" dirty="0" smtClean="0"/>
              <a:t> di </a:t>
            </a:r>
            <a:r>
              <a:rPr lang="it-IT" sz="1800" dirty="0" err="1" smtClean="0"/>
              <a:t>Zena</a:t>
            </a:r>
            <a:r>
              <a:rPr lang="it-IT" sz="1800" dirty="0" smtClean="0"/>
              <a:t> precisamente a </a:t>
            </a:r>
            <a:r>
              <a:rPr lang="it-IT" sz="1800" dirty="0" err="1" smtClean="0"/>
              <a:t>Gorgognano</a:t>
            </a:r>
            <a:r>
              <a:rPr lang="it-IT" sz="1800" dirty="0" smtClean="0"/>
              <a:t>.</a:t>
            </a:r>
            <a:endParaRPr lang="it-IT" sz="1800" dirty="0"/>
          </a:p>
        </p:txBody>
      </p:sp>
      <p:pic>
        <p:nvPicPr>
          <p:cNvPr id="10242" name="Picture 2"/>
          <p:cNvPicPr>
            <a:picLocks noGrp="1" noChangeAspect="1" noChangeArrowheads="1"/>
          </p:cNvPicPr>
          <p:nvPr>
            <p:ph idx="1"/>
          </p:nvPr>
        </p:nvPicPr>
        <p:blipFill>
          <a:blip r:embed="rId4" cstate="print"/>
          <a:srcRect/>
          <a:stretch>
            <a:fillRect/>
          </a:stretch>
        </p:blipFill>
        <p:spPr bwMode="auto">
          <a:xfrm>
            <a:off x="5429256" y="3929066"/>
            <a:ext cx="3529843" cy="2636488"/>
          </a:xfrm>
          <a:prstGeom prst="rect">
            <a:avLst/>
          </a:prstGeom>
          <a:noFill/>
          <a:ln w="9525">
            <a:noFill/>
            <a:miter lim="800000"/>
            <a:headEnd/>
            <a:tailEnd/>
          </a:ln>
          <a:effectLst/>
        </p:spPr>
      </p:pic>
      <p:sp>
        <p:nvSpPr>
          <p:cNvPr id="5" name="Rettangolo 4"/>
          <p:cNvSpPr/>
          <p:nvPr/>
        </p:nvSpPr>
        <p:spPr>
          <a:xfrm>
            <a:off x="285720" y="3500438"/>
            <a:ext cx="4929222" cy="3139321"/>
          </a:xfrm>
          <a:prstGeom prst="rect">
            <a:avLst/>
          </a:prstGeom>
        </p:spPr>
        <p:txBody>
          <a:bodyPr wrap="square">
            <a:spAutoFit/>
          </a:bodyPr>
          <a:lstStyle/>
          <a:p>
            <a:r>
              <a:rPr lang="it-IT" dirty="0" smtClean="0"/>
              <a:t>L’artista insiste sul concetto di cambiamento attraverso la materia, che alterando il disegno muterà anche la percezione di chi attraverserà il sottopassaggio e continuerà col tempo ad osservarne i cambiamenti. Sul lato destro si possono individuare i cambiamenti dell’uomo, su quello sinistro la crescita del paese, entrambi saldamente legati alle loro origini rappresentate dalla balena. </a:t>
            </a:r>
          </a:p>
          <a:p>
            <a:r>
              <a:rPr lang="it-IT" dirty="0" smtClean="0"/>
              <a:t/>
            </a:r>
            <a:br>
              <a:rPr lang="it-IT" dirty="0" smtClean="0"/>
            </a:br>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C9FCB">
                <a:alpha val="37000"/>
              </a:srgbClr>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Segnali di vita</a:t>
            </a:r>
            <a:endParaRPr lang="it-IT" dirty="0"/>
          </a:p>
        </p:txBody>
      </p:sp>
      <p:pic>
        <p:nvPicPr>
          <p:cNvPr id="11266" name="Picture 2"/>
          <p:cNvPicPr>
            <a:picLocks noGrp="1" noChangeAspect="1" noChangeArrowheads="1"/>
          </p:cNvPicPr>
          <p:nvPr>
            <p:ph idx="1"/>
          </p:nvPr>
        </p:nvPicPr>
        <p:blipFill>
          <a:blip r:embed="rId2" cstate="print"/>
          <a:srcRect/>
          <a:stretch>
            <a:fillRect/>
          </a:stretch>
        </p:blipFill>
        <p:spPr bwMode="auto">
          <a:xfrm>
            <a:off x="5857884" y="4357694"/>
            <a:ext cx="3132857" cy="2339973"/>
          </a:xfrm>
          <a:prstGeom prst="rect">
            <a:avLst/>
          </a:prstGeom>
          <a:noFill/>
          <a:ln w="9525">
            <a:noFill/>
            <a:miter lim="800000"/>
            <a:headEnd/>
            <a:tailEnd/>
          </a:ln>
          <a:effectLst/>
        </p:spPr>
      </p:pic>
      <p:pic>
        <p:nvPicPr>
          <p:cNvPr id="11267" name="Picture 3"/>
          <p:cNvPicPr>
            <a:picLocks noChangeAspect="1" noChangeArrowheads="1"/>
          </p:cNvPicPr>
          <p:nvPr/>
        </p:nvPicPr>
        <p:blipFill>
          <a:blip r:embed="rId3" cstate="print"/>
          <a:srcRect/>
          <a:stretch>
            <a:fillRect/>
          </a:stretch>
        </p:blipFill>
        <p:spPr bwMode="auto">
          <a:xfrm>
            <a:off x="285720" y="3643314"/>
            <a:ext cx="3071834" cy="3071834"/>
          </a:xfrm>
          <a:prstGeom prst="rect">
            <a:avLst/>
          </a:prstGeom>
          <a:noFill/>
          <a:ln w="9525">
            <a:noFill/>
            <a:miter lim="800000"/>
            <a:headEnd/>
            <a:tailEnd/>
          </a:ln>
          <a:effectLst/>
        </p:spPr>
      </p:pic>
      <p:sp>
        <p:nvSpPr>
          <p:cNvPr id="5" name="CasellaDiTesto 4"/>
          <p:cNvSpPr txBox="1"/>
          <p:nvPr/>
        </p:nvSpPr>
        <p:spPr>
          <a:xfrm>
            <a:off x="428596" y="1142984"/>
            <a:ext cx="8001056" cy="2585323"/>
          </a:xfrm>
          <a:prstGeom prst="rect">
            <a:avLst/>
          </a:prstGeom>
          <a:noFill/>
        </p:spPr>
        <p:txBody>
          <a:bodyPr wrap="square" rtlCol="0">
            <a:spAutoFit/>
          </a:bodyPr>
          <a:lstStyle/>
          <a:p>
            <a:r>
              <a:rPr lang="it-IT" dirty="0" smtClean="0"/>
              <a:t>Con questi cartelli, oppure possiamo chiamarli “segnali di vita”</a:t>
            </a:r>
            <a:r>
              <a:rPr lang="it-IT" i="1" dirty="0" smtClean="0"/>
              <a:t>, </a:t>
            </a:r>
            <a:r>
              <a:rPr lang="it-IT" dirty="0" smtClean="0"/>
              <a:t>Anna Ferraro ha realizzato nel 2009, con l’aiuto dei laboratori con le Scuole dell’IC di Pianoro e con gli anziani del Centro Diurno di Pianoro, un sistema segnaletico “alternativo” delle abitudini degli abitanti: “Via del passatempo”, “Via del passaggio che non c’è” (in riferimento ad un non più esistente passaggio che collegava una zona ad un’altra), oltre alle “Area Innamoramenti, “Area Pettegolezzo”, “Presenza </a:t>
            </a:r>
            <a:r>
              <a:rPr lang="it-IT" dirty="0" err="1" smtClean="0"/>
              <a:t>truzzetti</a:t>
            </a:r>
            <a:r>
              <a:rPr lang="it-IT" dirty="0" smtClean="0"/>
              <a:t>”, il cartello col cervello posto sia davanti alle scuole elementari sia alle scuole medie, “Rottura timpani”e così via. Posti sotto i segnali stradali, questi cartelli molto creativi indicano i significati che hanno per gli abitanti di Pianoro alcuni dei luoghi della loro città.</a:t>
            </a:r>
            <a:endParaRPr lang="it-IT" b="1"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929190" y="214290"/>
            <a:ext cx="3757610" cy="4572032"/>
          </a:xfrm>
        </p:spPr>
        <p:txBody>
          <a:bodyPr>
            <a:normAutofit/>
          </a:bodyPr>
          <a:lstStyle/>
          <a:p>
            <a:pPr algn="l"/>
            <a:r>
              <a:rPr lang="it-IT" sz="1800" dirty="0" err="1" smtClean="0"/>
              <a:t>Clement</a:t>
            </a:r>
            <a:r>
              <a:rPr lang="it-IT" sz="1800" dirty="0" smtClean="0"/>
              <a:t> Thomas  ed altri immigrati ospitati nel territorio </a:t>
            </a:r>
            <a:r>
              <a:rPr lang="it-IT" sz="1800" dirty="0" err="1" smtClean="0"/>
              <a:t>pianorese</a:t>
            </a:r>
            <a:r>
              <a:rPr lang="it-IT" sz="1800" dirty="0" smtClean="0"/>
              <a:t>  ci  hanno  seguito il tutto il percorso  guidato .</a:t>
            </a:r>
            <a:br>
              <a:rPr lang="it-IT" sz="1800" dirty="0" smtClean="0"/>
            </a:br>
            <a:r>
              <a:rPr lang="it-IT" sz="1800" dirty="0" smtClean="0"/>
              <a:t>Per noi è stato importante perché abbiamo potuto condividere con loro parte della  cultura  e della storia del territorio che li ospita, in modo che possano sentirsene parte integrante .</a:t>
            </a:r>
            <a:br>
              <a:rPr lang="it-IT" sz="1800" dirty="0" smtClean="0"/>
            </a:br>
            <a:r>
              <a:rPr lang="it-IT" sz="1800" dirty="0" smtClean="0"/>
              <a:t>.</a:t>
            </a:r>
            <a:br>
              <a:rPr lang="it-IT" sz="1800" dirty="0" smtClean="0"/>
            </a:br>
            <a:r>
              <a:rPr lang="it-IT" sz="1800" dirty="0" smtClean="0"/>
              <a:t/>
            </a:r>
            <a:br>
              <a:rPr lang="it-IT" sz="1800" dirty="0" smtClean="0"/>
            </a:br>
            <a:endParaRPr lang="it-IT" sz="1800" dirty="0"/>
          </a:p>
        </p:txBody>
      </p:sp>
      <p:pic>
        <p:nvPicPr>
          <p:cNvPr id="1026" name="Picture 2" descr="D:\Desktop\Seguici, ci sei anche tu\con clemens.JPG"/>
          <p:cNvPicPr>
            <a:picLocks noGrp="1" noChangeAspect="1" noChangeArrowheads="1"/>
          </p:cNvPicPr>
          <p:nvPr>
            <p:ph idx="1"/>
          </p:nvPr>
        </p:nvPicPr>
        <p:blipFill>
          <a:blip r:embed="rId2"/>
          <a:srcRect/>
          <a:stretch>
            <a:fillRect/>
          </a:stretch>
        </p:blipFill>
        <p:spPr bwMode="auto">
          <a:xfrm>
            <a:off x="571472" y="428604"/>
            <a:ext cx="3571900" cy="5553975"/>
          </a:xfrm>
          <a:prstGeom prst="rect">
            <a:avLst/>
          </a:prstGeom>
          <a:noFill/>
        </p:spPr>
      </p:pic>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240</TotalTime>
  <Words>1099</Words>
  <Application>Microsoft Office PowerPoint</Application>
  <PresentationFormat>Presentazione su schermo (4:3)</PresentationFormat>
  <Paragraphs>54</Paragraphs>
  <Slides>13</Slides>
  <Notes>0</Notes>
  <HiddenSlides>0</HiddenSlides>
  <MMClips>0</MMClips>
  <ScaleCrop>false</ScaleCrop>
  <HeadingPairs>
    <vt:vector size="4" baseType="variant">
      <vt:variant>
        <vt:lpstr>Tema</vt:lpstr>
      </vt:variant>
      <vt:variant>
        <vt:i4>1</vt:i4>
      </vt:variant>
      <vt:variant>
        <vt:lpstr>Titoli diapositive</vt:lpstr>
      </vt:variant>
      <vt:variant>
        <vt:i4>13</vt:i4>
      </vt:variant>
    </vt:vector>
  </HeadingPairs>
  <TitlesOfParts>
    <vt:vector size="14" baseType="lpstr">
      <vt:lpstr>Tema di Office</vt:lpstr>
      <vt:lpstr>Seguici, ci sei anche tu</vt:lpstr>
      <vt:lpstr>Perché “ Cuore di pietra” ?</vt:lpstr>
      <vt:lpstr>Un po’ di storia</vt:lpstr>
      <vt:lpstr>La ricostruzione </vt:lpstr>
      <vt:lpstr>Il Manifesto Rosso</vt:lpstr>
      <vt:lpstr>City look at city </vt:lpstr>
      <vt:lpstr>PASSAGGIO DI LUCE</vt:lpstr>
      <vt:lpstr>LA GRANDE PIETRA</vt:lpstr>
      <vt:lpstr>Incontri </vt:lpstr>
      <vt:lpstr>Mappa col filo rosso</vt:lpstr>
      <vt:lpstr>Le Balene (Wall painting ) Wall painting è un grande murale realizzato nel 2009 nel sottopassaggio pedonale tra Piazza dei Martiri e via Gramsci, a Pianoro. Quest'opera è stata realizzata dall’artista Andreco che si è ispirato ad  un avvenimento accaduto negli anni 60'. ovvero il ritrovamento dei resti di una balena pliocenica nella Val di Zena precisamente a Gorgognano.</vt:lpstr>
      <vt:lpstr>Segnali di vita</vt:lpstr>
      <vt:lpstr>Clement Thomas  ed altri immigrati ospitati nel territorio pianorese  ci  hanno  seguito il tutto il percorso  guidato . Per noi è stato importante perché abbiamo potuto condividere con loro parte della  cultura  e della storia del territorio che li ospita, in modo che possano sentirsene parte integrante . .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Seguici, ci sei anche tu</dc:title>
  <dc:creator>ivana baldi</dc:creator>
  <cp:lastModifiedBy>ivana baldi</cp:lastModifiedBy>
  <cp:revision>29</cp:revision>
  <dcterms:created xsi:type="dcterms:W3CDTF">2019-02-23T16:57:11Z</dcterms:created>
  <dcterms:modified xsi:type="dcterms:W3CDTF">2019-04-02T17:12:05Z</dcterms:modified>
</cp:coreProperties>
</file>