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3" r:id="rId6"/>
    <p:sldId id="264" r:id="rId7"/>
    <p:sldId id="265" r:id="rId8"/>
    <p:sldId id="262" r:id="rId9"/>
  </p:sldIdLst>
  <p:sldSz cx="12192000" cy="6858000"/>
  <p:notesSz cx="7010400" cy="9296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2574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27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86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8929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847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6636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1631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52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696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625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442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518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1951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278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859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69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73D-7795-41C9-8B08-30D33BA00230}" type="datetimeFigureOut">
              <a:rPr lang="it-IT" smtClean="0"/>
              <a:t>25/05/2015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A07E412-9EDE-4852-B96E-C518448DEA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98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095" y="2281589"/>
            <a:ext cx="6823917" cy="247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37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667828"/>
          </a:xfrm>
        </p:spPr>
        <p:txBody>
          <a:bodyPr>
            <a:noAutofit/>
          </a:bodyPr>
          <a:lstStyle/>
          <a:p>
            <a:r>
              <a:rPr lang="it-IT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vincitori dell’edizione 2014-2015</a:t>
            </a:r>
            <a:endParaRPr lang="it-IT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2755074"/>
            <a:ext cx="8915400" cy="3156147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A </a:t>
            </a:r>
            <a:r>
              <a:rPr lang="it-IT" dirty="0" err="1" smtClean="0"/>
              <a:t>conCittadini</a:t>
            </a:r>
            <a:r>
              <a:rPr lang="it-IT" dirty="0" smtClean="0"/>
              <a:t> 2014-2015 si sono iscritti 72 progetti, con il coinvolgimento di oltre 16.000 giovani e oltre 2.000 adulti</a:t>
            </a:r>
          </a:p>
          <a:p>
            <a:pPr marL="0" indent="0">
              <a:buNone/>
            </a:pPr>
            <a:r>
              <a:rPr lang="it-IT" dirty="0" smtClean="0"/>
              <a:t>Sulla base delle Linee Guida, 48 soggetti sono stati valutati meritevoli di riconoscimento economico del </a:t>
            </a:r>
            <a:r>
              <a:rPr lang="it-IT" dirty="0"/>
              <a:t>lavoro svolto .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A 10 soggetti verrà attribuito un riconoscimento pari ad € 1.200,00;</a:t>
            </a:r>
          </a:p>
          <a:p>
            <a:pPr marL="0" indent="0">
              <a:buNone/>
            </a:pPr>
            <a:r>
              <a:rPr lang="it-IT" dirty="0" smtClean="0"/>
              <a:t>13 soggetti riceveranno € 1.000,00;</a:t>
            </a:r>
          </a:p>
          <a:p>
            <a:pPr marL="0" indent="0">
              <a:buNone/>
            </a:pPr>
            <a:r>
              <a:rPr lang="it-IT" dirty="0" smtClean="0"/>
              <a:t>25 soggetti riceveranno € 500,00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859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0193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RICONOSCIMENTO ECONOMICO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€ </a:t>
            </a: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1.200,00</a:t>
            </a:r>
          </a:p>
          <a:p>
            <a:pPr marL="0" indent="0">
              <a:buNone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it-I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Liceo Classico </a:t>
            </a: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Statale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Ludovico Ariosto di Ferrara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il progetto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sicurezza alimentare sul territorio emiliano-romagnolo negli obiettivi </a:t>
            </a:r>
            <a:r>
              <a:rPr lang="it-IT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dell'Unione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europea. Le radici storiche e la contemporaneità - D	</a:t>
            </a:r>
            <a:endParaRPr lang="it-IT" sz="6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CPIA Metropolitano Bologna - Centro provinciale istruzione adulti - Bologna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Risorse alimentari, territorio e società - D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Liceo scientifico Leonardo Da Vinci di  Casalecchio di Reno (BO) </a:t>
            </a:r>
            <a:r>
              <a:rPr lang="it-IT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 Interattivo di politica con redazione di web-radio </a:t>
            </a:r>
            <a:r>
              <a:rPr lang="it-IT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D</a:t>
            </a: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Istituto di istruzione superiore Silvio D'Arzo di Montecchio Emilia (RE)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Costruire memoria, promuovere cittadinanza - i luoghi </a:t>
            </a:r>
            <a:r>
              <a:rPr lang="it-IT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ricordano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raccontano tante storie </a:t>
            </a:r>
            <a:r>
              <a:rPr lang="it-IT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</a:t>
            </a: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IC di Cortemaggiore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progetto </a:t>
            </a:r>
            <a:r>
              <a:rPr lang="it-IT" sz="6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conCittadini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Expo: coltiva a scuola con EXPO. Il sogno del mondo</a:t>
            </a:r>
            <a:r>
              <a:rPr lang="it-IT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un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pianeta migliore per te, per noi - D, L   </a:t>
            </a:r>
            <a:r>
              <a:rPr lang="it-IT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6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Progetto a valenza europea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	</a:t>
            </a: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	Comune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Reggio Emilia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Palestra di educazione civile - L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	</a:t>
            </a: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	Provincia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Ravenna </a:t>
            </a:r>
            <a:r>
              <a:rPr lang="it-IT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"Tracce", raccogliere storie per progettare il </a:t>
            </a:r>
            <a:r>
              <a:rPr lang="it-IT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futuro – M</a:t>
            </a:r>
            <a:endParaRPr lang="it-IT" sz="6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Comune di Budrio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Legalità=Libertà2 - L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Provincia di Piacenza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</a:t>
            </a:r>
            <a:r>
              <a:rPr lang="it-IT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progetto</a:t>
            </a: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6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conCittadini</a:t>
            </a:r>
            <a:r>
              <a:rPr lang="it-IT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2014-2015: rete Piacenza - M,D,L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it-IT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Culturale Cuore di pietra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il progetto </a:t>
            </a:r>
            <a:r>
              <a:rPr lang="it-IT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Territorio, identità e memoria – M</a:t>
            </a:r>
            <a:endParaRPr lang="it-IT" sz="6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559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01930"/>
          </a:xfrm>
        </p:spPr>
        <p:txBody>
          <a:bodyPr>
            <a:normAutofit fontScale="85000" lnSpcReduction="10000"/>
          </a:bodyPr>
          <a:lstStyle/>
          <a:p>
            <a:pPr marL="230400" indent="-230400" algn="ctr">
              <a:lnSpc>
                <a:spcPct val="150000"/>
              </a:lnSpc>
              <a:buNone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RICONOSCIMENTO ECONOMICO</a:t>
            </a:r>
            <a:r>
              <a:rPr lang="it-I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€ 1.000,00</a:t>
            </a:r>
          </a:p>
          <a:p>
            <a:pPr marL="230400" indent="-230400" algn="ctr">
              <a:lnSpc>
                <a:spcPct val="150000"/>
              </a:lnSpc>
              <a:buNone/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it-IT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	ITCS Rosa </a:t>
            </a:r>
            <a:r>
              <a:rPr lang="it-IT" sz="1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Luxemburg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Bologna 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L'antimafia che funziona - L</a:t>
            </a:r>
            <a:endParaRPr lang="it-IT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	Liceo artistico </a:t>
            </a:r>
            <a:r>
              <a:rPr lang="it-IT" sz="1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Chierici di Reggio Emilia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col progetto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Beni culturali e beni patrimonio dell'umanità – D</a:t>
            </a:r>
            <a:endParaRPr lang="it-IT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	Istituto comprensivo di Fornovo Taro 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Ricordiamo insieme per costruire la storia - M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it-IT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	ISL Matilde di Canossa di Reggio Emilia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il progetto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Giullarescenti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M,D,L	</a:t>
            </a:r>
            <a:endParaRPr lang="it-IT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	Liceo classico psicopedagogico G. Cesare - M. </a:t>
            </a:r>
            <a:r>
              <a:rPr lang="it-IT" sz="1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Valgimigli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Rimini 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EDGE. A scuola di diritto, 	limite e 	rispetto: 	una riflessione studiata sull'eutanasia - D	</a:t>
            </a:r>
            <a:endParaRPr lang="it-IT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	Liceo Laura Bassi di Bologna 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genere e il corpo. I diritti di un'identità in transizione - D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it-IT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	IC Europa di Faenza (RA) 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"paesaggi" della legalità e della legalità ambientale – L</a:t>
            </a: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Associazione Lucertola Ludens di Ravenna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Festa di celebrazione della giornata mondiale del Diritto al gioco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2015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- 24 maggio 2015 - D	</a:t>
            </a:r>
            <a:endParaRPr lang="it-IT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ANPI </a:t>
            </a:r>
            <a:r>
              <a:rPr lang="it-IT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Onlus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Ravenna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 luoghi della memoria: 70 anniversario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della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liberazione di Ravenna,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sulla 	Resistenza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le scuole secondarie di I grado della città di Ravenna - centro urbano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</a:t>
            </a:r>
            <a:endParaRPr lang="it-IT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Associazione 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promozione sociale PENSARE POLITICO di Rimini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</a:t>
            </a:r>
            <a:r>
              <a:rPr lang="it-IT" sz="1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it-IT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	   </a:t>
            </a:r>
            <a:r>
              <a:rPr lang="it-IT" sz="1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Culturale SMK </a:t>
            </a:r>
            <a:r>
              <a:rPr lang="it-IT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Videofactory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Bologna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documentario: uno sguardo sulle cittadinanze - M,D	</a:t>
            </a:r>
            <a:endParaRPr lang="it-IT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	   </a:t>
            </a:r>
            <a:r>
              <a:rPr lang="it-IT" sz="1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Culturale TOMAX Teatro di Bologna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il progetto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Storie di uomini e Resistenza - M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it-IT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50000"/>
              </a:lnSpc>
              <a:spcBef>
                <a:spcPts val="0"/>
              </a:spcBef>
            </a:pP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	 Libera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Associazioni, nomi e numeri contro le mafie, </a:t>
            </a:r>
            <a:r>
              <a:rPr lang="it-IT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Bologna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Verso la XX giornata della memoria e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dell'impegno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tutte le vittime innocenti delle mafie, Bologna 21 marzo 2015 </a:t>
            </a:r>
            <a:endParaRPr lang="it-IT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578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6317673"/>
          </a:xfrm>
        </p:spPr>
        <p:txBody>
          <a:bodyPr>
            <a:normAutofit fontScale="85000" lnSpcReduction="10000"/>
          </a:bodyPr>
          <a:lstStyle/>
          <a:p>
            <a:pPr marL="230400" indent="-230400" algn="ctr">
              <a:lnSpc>
                <a:spcPct val="150000"/>
              </a:lnSpc>
              <a:buNone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RICONOSCIMENTO ECONOMICO</a:t>
            </a:r>
            <a:r>
              <a:rPr lang="it-I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€ 500,00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230400" indent="-230400" algn="ctr">
              <a:lnSpc>
                <a:spcPct val="150000"/>
              </a:lnSpc>
              <a:buNone/>
            </a:pPr>
            <a:endParaRPr lang="it-IT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	IC Pier Luigi Belloni Colorno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(PR) 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Memorie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d'acqua tra passato e presente - M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"Istituto di Istruzione Secondaria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Superiore J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M.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Keynes di Castel 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Maggiore (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Trekking per la pace attraverso la Memoria - M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	IC </a:t>
            </a:r>
            <a:r>
              <a:rPr lang="it-IT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Bismantova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Castelnovo ne' Monti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RE)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tu, noi per un mondo migliore - D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	Istituto superiore Antonio Meucci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Carpi 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il progetto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Pace: un diritto universale - D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	IC E. </a:t>
            </a:r>
            <a:r>
              <a:rPr lang="it-IT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Castelfranchi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Finale Emilia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Scuola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Legalità - L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	Liceo scientifico statale A. Tassoni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Modena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La Costituzione: dalla riflessione sul concetto di dignità umana alle condizioni per avvicinarsi a una Costituzione giusta - D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	Scuola di istruzione secondaria I grado "Galileo Ferraris"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Modena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Diritti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dintorni: Piccoli Cittadini crescono - D, L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	IC di Fiorenzuola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D'Arda 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(PC)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Cantieri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della legalità - L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	IC Salvo D'Acquisto di Gaggio Montano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(BO)</a:t>
            </a:r>
            <a:r>
              <a:rPr lang="it-IT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Duemila C - giornalino scolastico - D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	IIS Elsa Morante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Sassuolo 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(MO)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Formazione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rappresentanti di classe e d'Istituto - L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	Istituto di istruzione superiore Polo Tecnico Professionale di Lugo (RA)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Immuni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 razzismo? - M,D</a:t>
            </a:r>
          </a:p>
          <a:p>
            <a:pPr marL="230400" indent="-230400">
              <a:lnSpc>
                <a:spcPct val="160000"/>
              </a:lnSpc>
              <a:spcBef>
                <a:spcPts val="0"/>
              </a:spcBef>
            </a:pP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	IC n.6 Imola </a:t>
            </a:r>
            <a:r>
              <a:rPr lang="it-IT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BO) </a:t>
            </a:r>
            <a:r>
              <a:rPr lang="it-IT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Facciamo </a:t>
            </a:r>
            <a:r>
              <a:rPr lang="it-IT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teatro - D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	</a:t>
            </a:r>
            <a:r>
              <a:rPr 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(SEGUE)</a:t>
            </a: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969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0193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(SEGUE) RICONOSCIMENTO ECONOMICO DA € 500,00</a:t>
            </a:r>
          </a:p>
          <a:p>
            <a:endParaRPr lang="it-IT" sz="1600" b="1" dirty="0" smtClean="0"/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IIS Caduti della Direttissima Castiglione dei Pepoli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grande guerra nella memoria delle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famiglie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e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territorio dell'Appennino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tosco-emiliano -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IIS Luigi Fantini di Vergato (BO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territorio e la sua Memoria - M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IC di Monticelli d'Ongina (PC)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Educazione alla memoria attiva - M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Istituto Tecnico Industriale Statale Enrico Fermi di Modena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Montesole a oggi - M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Istituto comprensivo statale n.5 Dante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Aligheri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Ferrara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Diritti, si parte! Il nostro percorso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un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mondo migliore - D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Comune di Casalecchio di Reno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Legalità e cittadinanza responsabile - L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Comune di Castelnovo ne' Monti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Impronte: laboratorio di esperienze e cittadinanza attiva per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conoscere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territorio…ne' Monti -M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Comune di Mirandola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Alfabetizzazione giuridica - L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Comune di San Lazzaro di Savena (</a:t>
            </a:r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BO)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Educazione alla legalità/ Legalmente contagiosi - M,L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Atelier APS di Ravenna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Creatività accessibile: immagini, film d'animazione e musiche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sull'inclusione 		sociale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la lotta alle discriminazioni - D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Comitato Internazionale per lo Sviluppo dei Popoli di Roma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L'educazione civica come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percorso 			consapevole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condiviso. Esperienze di scambio con altre realtà - L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Associazione Femminile Maschile Plurale di Ravenna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progetto</a:t>
            </a:r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Pluriverso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genere - D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25.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Il millepiedi Cooperativa sociale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arl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Rimini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progetto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Vivere, giocare, imparare all'aria aperta.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Superare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concezione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adulto-centrica della società odierna per affermare il diritto all'infanzia - D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244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39682" y="0"/>
            <a:ext cx="6400799" cy="3882355"/>
          </a:xfrm>
        </p:spPr>
        <p:txBody>
          <a:bodyPr>
            <a:normAutofit/>
          </a:bodyPr>
          <a:lstStyle/>
          <a:p>
            <a:r>
              <a:rPr lang="it-IT" dirty="0" smtClean="0"/>
              <a:t>Tutti i progetti sono online!</a:t>
            </a:r>
            <a:endParaRPr lang="it-IT" dirty="0"/>
          </a:p>
        </p:txBody>
      </p:sp>
      <p:pic>
        <p:nvPicPr>
          <p:cNvPr id="4" name="Segnaposto contenut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5800" y="1020478"/>
            <a:ext cx="6680322" cy="5215222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 rot="5400000">
            <a:off x="7530220" y="3132212"/>
            <a:ext cx="6083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/>
              <a:t>http://www.assemblea.emr.it/cittadinanza/attivita-e-servizi/concittadini/concittadini</a:t>
            </a:r>
          </a:p>
        </p:txBody>
      </p:sp>
    </p:spTree>
    <p:extLst>
      <p:ext uri="{BB962C8B-B14F-4D97-AF65-F5344CB8AC3E}">
        <p14:creationId xmlns:p14="http://schemas.microsoft.com/office/powerpoint/2010/main" val="206259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73132"/>
            <a:ext cx="10515600" cy="61514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Anche i progetti non premiati meritano i nostri complimenti per l’impegno profuso!</a:t>
            </a:r>
          </a:p>
          <a:p>
            <a:pPr marL="0" indent="0" algn="ctr">
              <a:buNone/>
            </a:pPr>
            <a:r>
              <a:rPr lang="it-IT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L’augurio è di riavervi tutti in Concittadini 2015-2016!</a:t>
            </a:r>
            <a:endParaRPr lang="it-IT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591596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198</TotalTime>
  <Words>122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Filo</vt:lpstr>
      <vt:lpstr>Presentazione standard di PowerPoint</vt:lpstr>
      <vt:lpstr>I vincitori dell’edizione 2014-2015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Tutti i progetti sono online!</vt:lpstr>
      <vt:lpstr>Presentazione standard di PowerPoint</vt:lpstr>
    </vt:vector>
  </TitlesOfParts>
  <Company>Regione Emilia-Romagna - Assemblea Legislativa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Renda Elisa</dc:creator>
  <cp:lastModifiedBy>Renda Elisa</cp:lastModifiedBy>
  <cp:revision>26</cp:revision>
  <cp:lastPrinted>2015-05-25T07:38:09Z</cp:lastPrinted>
  <dcterms:created xsi:type="dcterms:W3CDTF">2015-05-22T10:51:26Z</dcterms:created>
  <dcterms:modified xsi:type="dcterms:W3CDTF">2015-05-25T13:55:22Z</dcterms:modified>
</cp:coreProperties>
</file>