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sldIdLst>
    <p:sldId id="256" r:id="rId2"/>
    <p:sldId id="257" r:id="rId3"/>
    <p:sldId id="289" r:id="rId4"/>
    <p:sldId id="295" r:id="rId5"/>
    <p:sldId id="276" r:id="rId6"/>
    <p:sldId id="278" r:id="rId7"/>
    <p:sldId id="279" r:id="rId8"/>
    <p:sldId id="280" r:id="rId9"/>
    <p:sldId id="292" r:id="rId10"/>
    <p:sldId id="259" r:id="rId11"/>
    <p:sldId id="260" r:id="rId12"/>
    <p:sldId id="293" r:id="rId13"/>
    <p:sldId id="261" r:id="rId14"/>
    <p:sldId id="262"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94660"/>
  </p:normalViewPr>
  <p:slideViewPr>
    <p:cSldViewPr>
      <p:cViewPr varScale="1">
        <p:scale>
          <a:sx n="69" d="100"/>
          <a:sy n="69" d="100"/>
        </p:scale>
        <p:origin x="-12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A26BA-DC2F-4FCE-BD98-C8519D358FED}" type="datetimeFigureOut">
              <a:rPr lang="it-IT" smtClean="0"/>
              <a:pPr/>
              <a:t>19/04/2019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471CA-64A8-49F0-8DEF-6DFB976D1047}" type="slidenum">
              <a:rPr lang="it-IT" smtClean="0"/>
              <a:pPr/>
              <a:t>‹N›</a:t>
            </a:fld>
            <a:endParaRPr lang="it-IT"/>
          </a:p>
        </p:txBody>
      </p:sp>
    </p:spTree>
    <p:extLst>
      <p:ext uri="{BB962C8B-B14F-4D97-AF65-F5344CB8AC3E}">
        <p14:creationId xmlns:p14="http://schemas.microsoft.com/office/powerpoint/2010/main" val="350897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8471CA-64A8-49F0-8DEF-6DFB976D1047}" type="slidenum">
              <a:rPr lang="it-IT" smtClean="0"/>
              <a:pPr/>
              <a:t>2</a:t>
            </a:fld>
            <a:endParaRPr lang="it-IT"/>
          </a:p>
        </p:txBody>
      </p:sp>
    </p:spTree>
    <p:extLst>
      <p:ext uri="{BB962C8B-B14F-4D97-AF65-F5344CB8AC3E}">
        <p14:creationId xmlns:p14="http://schemas.microsoft.com/office/powerpoint/2010/main" val="414186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68471CA-64A8-49F0-8DEF-6DFB976D1047}"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16" name="Segnaposto numero diapositiva 15"/>
          <p:cNvSpPr>
            <a:spLocks noGrp="1"/>
          </p:cNvSpPr>
          <p:nvPr>
            <p:ph type="sldNum" sz="quarter" idx="11"/>
          </p:nvPr>
        </p:nvSpPr>
        <p:spPr/>
        <p:txBody>
          <a:bodyPr/>
          <a:lstStyle/>
          <a:p>
            <a:fld id="{70992E1B-88EF-4DD2-B42A-E5A8A024BCF2}"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992E1B-88EF-4DD2-B42A-E5A8A024BCF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992E1B-88EF-4DD2-B42A-E5A8A024BCF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4" name="Segnaposto data 13"/>
          <p:cNvSpPr>
            <a:spLocks noGrp="1"/>
          </p:cNvSpPr>
          <p:nvPr>
            <p:ph type="dt" sz="half" idx="14"/>
          </p:nvPr>
        </p:nvSpPr>
        <p:spPr/>
        <p:txBody>
          <a:bodyPr/>
          <a:lstStyle/>
          <a:p>
            <a:fld id="{58427AC1-C77E-4C4D-B3C8-E93ADB193D41}" type="datetimeFigureOut">
              <a:rPr lang="it-IT" smtClean="0"/>
              <a:pPr/>
              <a:t>19/04/2019</a:t>
            </a:fld>
            <a:endParaRPr lang="it-IT"/>
          </a:p>
        </p:txBody>
      </p:sp>
      <p:sp>
        <p:nvSpPr>
          <p:cNvPr id="15" name="Segnaposto numero diapositiva 14"/>
          <p:cNvSpPr>
            <a:spLocks noGrp="1"/>
          </p:cNvSpPr>
          <p:nvPr>
            <p:ph type="sldNum" sz="quarter" idx="15"/>
          </p:nvPr>
        </p:nvSpPr>
        <p:spPr/>
        <p:txBody>
          <a:bodyPr/>
          <a:lstStyle>
            <a:lvl1pPr algn="ctr">
              <a:defRPr/>
            </a:lvl1pPr>
          </a:lstStyle>
          <a:p>
            <a:fld id="{70992E1B-88EF-4DD2-B42A-E5A8A024BCF2}"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992E1B-88EF-4DD2-B42A-E5A8A024BCF2}"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992E1B-88EF-4DD2-B42A-E5A8A024BCF2}" type="slidenum">
              <a:rPr lang="it-IT" smtClean="0"/>
              <a:pPr/>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70992E1B-88EF-4DD2-B42A-E5A8A024BCF2}"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0992E1B-88EF-4DD2-B42A-E5A8A024BCF2}" type="slidenum">
              <a:rPr lang="it-IT" smtClean="0"/>
              <a:pPr/>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0992E1B-88EF-4DD2-B42A-E5A8A024BCF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8" name="Segnaposto data 7"/>
          <p:cNvSpPr>
            <a:spLocks noGrp="1"/>
          </p:cNvSpPr>
          <p:nvPr>
            <p:ph type="dt" sz="half" idx="14"/>
          </p:nvPr>
        </p:nvSpPr>
        <p:spPr/>
        <p:txBody>
          <a:bodyPr/>
          <a:lstStyle/>
          <a:p>
            <a:fld id="{58427AC1-C77E-4C4D-B3C8-E93ADB193D41}" type="datetimeFigureOut">
              <a:rPr lang="it-IT" smtClean="0"/>
              <a:pPr/>
              <a:t>19/04/2019</a:t>
            </a:fld>
            <a:endParaRPr lang="it-IT"/>
          </a:p>
        </p:txBody>
      </p:sp>
      <p:sp>
        <p:nvSpPr>
          <p:cNvPr id="9" name="Segnaposto numero diapositiva 8"/>
          <p:cNvSpPr>
            <a:spLocks noGrp="1"/>
          </p:cNvSpPr>
          <p:nvPr>
            <p:ph type="sldNum" sz="quarter" idx="15"/>
          </p:nvPr>
        </p:nvSpPr>
        <p:spPr/>
        <p:txBody>
          <a:bodyPr/>
          <a:lstStyle/>
          <a:p>
            <a:fld id="{70992E1B-88EF-4DD2-B42A-E5A8A024BCF2}"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8" name="Segnaposto data 7"/>
          <p:cNvSpPr>
            <a:spLocks noGrp="1"/>
          </p:cNvSpPr>
          <p:nvPr>
            <p:ph type="dt" sz="half" idx="10"/>
          </p:nvPr>
        </p:nvSpPr>
        <p:spPr/>
        <p:txBody>
          <a:bodyPr/>
          <a:lstStyle/>
          <a:p>
            <a:fld id="{58427AC1-C77E-4C4D-B3C8-E93ADB193D41}" type="datetimeFigureOut">
              <a:rPr lang="it-IT" smtClean="0"/>
              <a:pPr/>
              <a:t>19/04/2019</a:t>
            </a:fld>
            <a:endParaRPr lang="it-IT"/>
          </a:p>
        </p:txBody>
      </p:sp>
      <p:sp>
        <p:nvSpPr>
          <p:cNvPr id="9" name="Segnaposto numero diapositiva 8"/>
          <p:cNvSpPr>
            <a:spLocks noGrp="1"/>
          </p:cNvSpPr>
          <p:nvPr>
            <p:ph type="sldNum" sz="quarter" idx="11"/>
          </p:nvPr>
        </p:nvSpPr>
        <p:spPr/>
        <p:txBody>
          <a:bodyPr/>
          <a:lstStyle/>
          <a:p>
            <a:fld id="{70992E1B-88EF-4DD2-B42A-E5A8A024BCF2}"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8427AC1-C77E-4C4D-B3C8-E93ADB193D41}" type="datetimeFigureOut">
              <a:rPr lang="it-IT" smtClean="0"/>
              <a:pPr/>
              <a:t>19/04/2019</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992E1B-88EF-4DD2-B42A-E5A8A024BCF2}"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a:t>Fare clic per modificare lo stile del titolo</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57200" y="3699804"/>
            <a:ext cx="8305800" cy="1745420"/>
          </a:xfrm>
        </p:spPr>
        <p:txBody>
          <a:bodyPr>
            <a:normAutofit/>
          </a:bodyPr>
          <a:lstStyle/>
          <a:p>
            <a:r>
              <a:rPr lang="it-IT" sz="2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Comic Sans MS" pitchFamily="66" charset="0"/>
              </a:rPr>
              <a:t>Realizzazione 5B 5C 5D</a:t>
            </a:r>
          </a:p>
          <a:p>
            <a:r>
              <a:rPr lang="it-IT" sz="2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Comic Sans MS" pitchFamily="66" charset="0"/>
              </a:rPr>
              <a:t>Scuola Primaria Don Milani</a:t>
            </a:r>
          </a:p>
          <a:p>
            <a:r>
              <a:rPr lang="it-IT" sz="2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Comic Sans MS" pitchFamily="66" charset="0"/>
              </a:rPr>
              <a:t>Faenza</a:t>
            </a:r>
            <a:endParaRPr lang="it-IT" sz="2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Comic Sans MS" pitchFamily="66" charset="0"/>
            </a:endParaRPr>
          </a:p>
        </p:txBody>
      </p:sp>
      <p:sp>
        <p:nvSpPr>
          <p:cNvPr id="2" name="Titolo 1"/>
          <p:cNvSpPr>
            <a:spLocks noGrp="1"/>
          </p:cNvSpPr>
          <p:nvPr>
            <p:ph type="ctrTitle"/>
          </p:nvPr>
        </p:nvSpPr>
        <p:spPr>
          <a:xfrm>
            <a:off x="457200" y="1556792"/>
            <a:ext cx="8305800" cy="1512168"/>
          </a:xfrm>
          <a:scene3d>
            <a:camera prst="perspectiveAbove"/>
            <a:lightRig rig="threePt" dir="t"/>
          </a:scene3d>
        </p:spPr>
        <p:style>
          <a:lnRef idx="2">
            <a:schemeClr val="dk1"/>
          </a:lnRef>
          <a:fillRef idx="1">
            <a:schemeClr val="lt1"/>
          </a:fillRef>
          <a:effectRef idx="0">
            <a:schemeClr val="dk1"/>
          </a:effectRef>
          <a:fontRef idx="minor">
            <a:schemeClr val="dk1"/>
          </a:fontRef>
        </p:style>
        <p:txBody>
          <a:bodyPr/>
          <a:lstStyle/>
          <a:p>
            <a:r>
              <a:rPr lang="it-IT" sz="4000" b="1" dirty="0" smtClean="0">
                <a:ln w="18000">
                  <a:solidFill>
                    <a:srgbClr val="FF0000"/>
                  </a:solidFill>
                  <a:prstDash val="solid"/>
                  <a:miter lim="800000"/>
                </a:ln>
                <a:solidFill>
                  <a:srgbClr val="FFC000"/>
                </a:solidFill>
                <a:effectLst>
                  <a:outerShdw blurRad="25500" dist="23000" dir="7020000" algn="tl">
                    <a:srgbClr val="000000">
                      <a:alpha val="50000"/>
                    </a:srgbClr>
                  </a:outerShdw>
                </a:effectLst>
                <a:latin typeface="Comic Sans MS" pitchFamily="66" charset="0"/>
              </a:rPr>
              <a:t>LE STELLE DELLA SHOAH</a:t>
            </a:r>
            <a:endParaRPr lang="it-IT" sz="4000" b="1" dirty="0">
              <a:ln w="18000">
                <a:solidFill>
                  <a:srgbClr val="FF0000"/>
                </a:solidFill>
                <a:prstDash val="solid"/>
                <a:miter lim="800000"/>
              </a:ln>
              <a:solidFill>
                <a:srgbClr val="FFC000"/>
              </a:solidFill>
              <a:effectLst>
                <a:outerShdw blurRad="25500" dist="23000" dir="7020000" algn="tl">
                  <a:srgbClr val="000000">
                    <a:alpha val="50000"/>
                  </a:srgbClr>
                </a:outerShdw>
              </a:effectLst>
              <a:latin typeface="Comic Sans MS" pitchFamily="66" charset="0"/>
            </a:endParaRPr>
          </a:p>
        </p:txBody>
      </p:sp>
    </p:spTree>
    <p:custDataLst>
      <p:tags r:id="rId1"/>
    </p:custDataLst>
  </p:cSld>
  <p:clrMapOvr>
    <a:masterClrMapping/>
  </p:clrMapOvr>
  <p:transition advTm="107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nnro\Desktop\IMG_20180131_142650.jpg"/>
          <p:cNvPicPr>
            <a:picLocks noChangeAspect="1" noChangeArrowheads="1"/>
          </p:cNvPicPr>
          <p:nvPr/>
        </p:nvPicPr>
        <p:blipFill>
          <a:blip r:embed="rId4" cstate="print"/>
          <a:srcRect/>
          <a:stretch>
            <a:fillRect/>
          </a:stretch>
        </p:blipFill>
        <p:spPr bwMode="auto">
          <a:xfrm>
            <a:off x="-20630800" y="-12700792"/>
            <a:ext cx="3211890" cy="1803600"/>
          </a:xfrm>
          <a:prstGeom prst="rect">
            <a:avLst/>
          </a:prstGeom>
          <a:noFill/>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836712"/>
            <a:ext cx="3457752" cy="551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836712"/>
            <a:ext cx="3293642" cy="569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advTm="62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36712"/>
            <a:ext cx="2983293" cy="544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933103"/>
            <a:ext cx="4124506" cy="534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advTm="50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4034518" cy="515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957728"/>
            <a:ext cx="4061246" cy="574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advTm="44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anim calcmode="lin" valueType="num">
                                      <p:cBhvr>
                                        <p:cTn id="15" dur="500" fill="hold"/>
                                        <p:tgtEl>
                                          <p:spTgt spid="12291"/>
                                        </p:tgtEl>
                                        <p:attrNameLst>
                                          <p:attrName>ppt_w</p:attrName>
                                        </p:attrNameLst>
                                      </p:cBhvr>
                                      <p:tavLst>
                                        <p:tav tm="0">
                                          <p:val>
                                            <p:fltVal val="0"/>
                                          </p:val>
                                        </p:tav>
                                        <p:tav tm="100000">
                                          <p:val>
                                            <p:strVal val="#ppt_w"/>
                                          </p:val>
                                        </p:tav>
                                      </p:tavLst>
                                    </p:anim>
                                    <p:anim calcmode="lin" valueType="num">
                                      <p:cBhvr>
                                        <p:cTn id="16" dur="500" fill="hold"/>
                                        <p:tgtEl>
                                          <p:spTgt spid="12291"/>
                                        </p:tgtEl>
                                        <p:attrNameLst>
                                          <p:attrName>ppt_h</p:attrName>
                                        </p:attrNameLst>
                                      </p:cBhvr>
                                      <p:tavLst>
                                        <p:tav tm="0">
                                          <p:val>
                                            <p:fltVal val="0"/>
                                          </p:val>
                                        </p:tav>
                                        <p:tav tm="100000">
                                          <p:val>
                                            <p:strVal val="#ppt_h"/>
                                          </p:val>
                                        </p:tav>
                                      </p:tavLst>
                                    </p:anim>
                                    <p:animEffect transition="in" filter="fade">
                                      <p:cBhvr>
                                        <p:cTn id="1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nnro\Desktop\powerpoit concittadini\20180212_151005_1522446597217.jpg"/>
          <p:cNvPicPr>
            <a:picLocks noChangeAspect="1" noChangeArrowheads="1"/>
          </p:cNvPicPr>
          <p:nvPr/>
        </p:nvPicPr>
        <p:blipFill>
          <a:blip r:embed="rId3" cstate="print"/>
          <a:srcRect/>
          <a:stretch>
            <a:fillRect/>
          </a:stretch>
        </p:blipFill>
        <p:spPr bwMode="auto">
          <a:xfrm>
            <a:off x="-15014176" y="-11332640"/>
            <a:ext cx="1680000" cy="1260000"/>
          </a:xfrm>
          <a:prstGeom prst="rect">
            <a:avLst/>
          </a:prstGeom>
          <a:noFill/>
        </p:spPr>
      </p:pic>
      <p:pic>
        <p:nvPicPr>
          <p:cNvPr id="13314" name="Picture 2" descr="C:\Users\81bt004vix\Desktop\glossario vocaboli sho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836712"/>
            <a:ext cx="5688632" cy="4664263"/>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251520" y="476672"/>
            <a:ext cx="2520280" cy="5355312"/>
          </a:xfrm>
          <a:prstGeom prst="rect">
            <a:avLst/>
          </a:prstGeom>
          <a:noFill/>
        </p:spPr>
        <p:txBody>
          <a:bodyPr wrap="square" rtlCol="0">
            <a:spAutoFit/>
          </a:bodyPr>
          <a:lstStyle/>
          <a:p>
            <a:r>
              <a:rPr lang="it-IT" dirty="0" smtClean="0">
                <a:latin typeface="Comic Sans MS" panose="030F0702030302020204" pitchFamily="66" charset="0"/>
              </a:rPr>
              <a:t>Inoltre i ragazzi hanno raccolto le definizioni di termini legati alla shoah, per loro più importanti da ricordare, in un librino chiamato «Il nostro glossario. I nostri pensieri.»</a:t>
            </a:r>
          </a:p>
          <a:p>
            <a:r>
              <a:rPr lang="it-IT" dirty="0" smtClean="0">
                <a:latin typeface="Comic Sans MS" panose="030F0702030302020204" pitchFamily="66" charset="0"/>
              </a:rPr>
              <a:t>Oltre al significato di parole come olocausto, shoah, ghetto, genocidio, Gestapo… hanno voluto scrivere le loro riflessioni sull’argomento.</a:t>
            </a:r>
          </a:p>
          <a:p>
            <a:r>
              <a:rPr lang="it-IT" dirty="0" smtClean="0">
                <a:latin typeface="Comic Sans MS" panose="030F0702030302020204" pitchFamily="66" charset="0"/>
              </a:rPr>
              <a:t>Il libro è tenuto in classe.</a:t>
            </a:r>
            <a:endParaRPr lang="it-IT" dirty="0">
              <a:latin typeface="Comic Sans MS" panose="030F0702030302020204" pitchFamily="66" charset="0"/>
            </a:endParaRPr>
          </a:p>
        </p:txBody>
      </p:sp>
    </p:spTree>
    <p:custDataLst>
      <p:tags r:id="rId1"/>
    </p:custDataLst>
  </p:cSld>
  <p:clrMapOvr>
    <a:masterClrMapping/>
  </p:clrMapOvr>
  <p:transition advTm="170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1835696" y="2276872"/>
            <a:ext cx="5976664" cy="1015663"/>
          </a:xfrm>
          <a:prstGeom prst="rect">
            <a:avLst/>
          </a:prstGeom>
          <a:noFill/>
        </p:spPr>
        <p:txBody>
          <a:bodyPr wrap="square" rtlCol="0">
            <a:spAutoFit/>
          </a:bodyPr>
          <a:lstStyle/>
          <a:p>
            <a:r>
              <a:rPr lang="it-IT" sz="6000" dirty="0" smtClean="0">
                <a:solidFill>
                  <a:srgbClr val="0070C0"/>
                </a:solidFill>
                <a:latin typeface="Comic Sans MS" panose="030F0702030302020204" pitchFamily="66" charset="0"/>
              </a:rPr>
              <a:t>    GRAZIE</a:t>
            </a:r>
            <a:endParaRPr lang="it-IT" sz="6000" dirty="0">
              <a:solidFill>
                <a:srgbClr val="0070C0"/>
              </a:solidFill>
              <a:latin typeface="Comic Sans MS" panose="030F0702030302020204" pitchFamily="66" charset="0"/>
            </a:endParaRPr>
          </a:p>
        </p:txBody>
      </p:sp>
    </p:spTree>
    <p:custDataLst>
      <p:tags r:id="rId1"/>
    </p:custDataLst>
  </p:cSld>
  <p:clrMapOvr>
    <a:masterClrMapping/>
  </p:clrMapOvr>
  <p:transition advTm="2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29600" cy="1260376"/>
          </a:xfrm>
        </p:spPr>
        <p:txBody>
          <a:bodyPr>
            <a:normAutofit/>
          </a:bodyPr>
          <a:lstStyle/>
          <a:p>
            <a:r>
              <a:rPr lang="it-IT" sz="3200" dirty="0">
                <a:solidFill>
                  <a:srgbClr val="C00000"/>
                </a:solidFill>
                <a:latin typeface="Comic Sans MS" pitchFamily="66" charset="0"/>
              </a:rPr>
              <a:t>                   </a:t>
            </a:r>
            <a:r>
              <a:rPr lang="it-IT" sz="3200" dirty="0" smtClean="0">
                <a:solidFill>
                  <a:srgbClr val="C00000"/>
                </a:solidFill>
                <a:latin typeface="Comic Sans MS" pitchFamily="66" charset="0"/>
              </a:rPr>
              <a:t>        </a:t>
            </a:r>
            <a:r>
              <a:rPr lang="it-IT" sz="2700" dirty="0" smtClean="0">
                <a:solidFill>
                  <a:srgbClr val="C00000"/>
                </a:solidFill>
                <a:latin typeface="Comic Sans MS" pitchFamily="66" charset="0"/>
              </a:rPr>
              <a:t>27 GENNAIO </a:t>
            </a:r>
            <a:r>
              <a:rPr lang="it-IT" sz="2700" dirty="0">
                <a:solidFill>
                  <a:srgbClr val="C00000"/>
                </a:solidFill>
                <a:latin typeface="Comic Sans MS" pitchFamily="66" charset="0"/>
              </a:rPr>
              <a:t/>
            </a:r>
            <a:br>
              <a:rPr lang="it-IT" sz="2700" dirty="0">
                <a:solidFill>
                  <a:srgbClr val="C00000"/>
                </a:solidFill>
                <a:latin typeface="Comic Sans MS" pitchFamily="66" charset="0"/>
              </a:rPr>
            </a:br>
            <a:r>
              <a:rPr lang="it-IT" sz="2700" dirty="0">
                <a:solidFill>
                  <a:srgbClr val="C00000"/>
                </a:solidFill>
                <a:latin typeface="Comic Sans MS" pitchFamily="66" charset="0"/>
              </a:rPr>
              <a:t>        </a:t>
            </a:r>
            <a:r>
              <a:rPr lang="it-IT" sz="2700" dirty="0" smtClean="0">
                <a:solidFill>
                  <a:srgbClr val="C00000"/>
                </a:solidFill>
                <a:latin typeface="Comic Sans MS" pitchFamily="66" charset="0"/>
              </a:rPr>
              <a:t>            GIORNATA DELLA MEMORIA</a:t>
            </a:r>
            <a:endParaRPr lang="it-IT" sz="2700" dirty="0">
              <a:solidFill>
                <a:srgbClr val="C00000"/>
              </a:solidFill>
              <a:latin typeface="Comic Sans MS" pitchFamily="66" charset="0"/>
            </a:endParaRPr>
          </a:p>
        </p:txBody>
      </p:sp>
      <p:pic>
        <p:nvPicPr>
          <p:cNvPr id="1026" name="Picture 2" descr="C:\Users\81bt004vix\Desktop\lapbook chius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7478" y="1916832"/>
            <a:ext cx="3066969" cy="4236747"/>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p:cNvSpPr>
            <a:spLocks noGrp="1"/>
          </p:cNvSpPr>
          <p:nvPr>
            <p:ph idx="1"/>
          </p:nvPr>
        </p:nvSpPr>
        <p:spPr>
          <a:xfrm>
            <a:off x="457200" y="1524000"/>
            <a:ext cx="4618856" cy="4572000"/>
          </a:xfrm>
        </p:spPr>
        <p:txBody>
          <a:bodyPr>
            <a:normAutofit fontScale="92500" lnSpcReduction="20000"/>
          </a:bodyPr>
          <a:lstStyle/>
          <a:p>
            <a:pPr marL="0" indent="0">
              <a:buNone/>
            </a:pPr>
            <a:r>
              <a:rPr lang="it-IT" sz="1800" dirty="0" smtClean="0"/>
              <a:t>Il </a:t>
            </a:r>
            <a:r>
              <a:rPr lang="it-IT" sz="1800" dirty="0" err="1" smtClean="0"/>
              <a:t>lapbook</a:t>
            </a:r>
            <a:r>
              <a:rPr lang="it-IT" sz="1800" dirty="0" smtClean="0"/>
              <a:t> è stato pensato per dare ai ragazzi la possibilità di ricordare ancora meglio, quanto  detto sulla Giornata della Memoria.</a:t>
            </a:r>
          </a:p>
          <a:p>
            <a:pPr marL="0" indent="0">
              <a:buNone/>
            </a:pPr>
            <a:r>
              <a:rPr lang="it-IT" sz="1800" dirty="0" smtClean="0"/>
              <a:t>E’ stato intitolato «Le Stelle della Shoah», per cercare di trovare una luce in un periodo così buio della storia dell’uomo.   </a:t>
            </a:r>
          </a:p>
          <a:p>
            <a:pPr marL="0" indent="0">
              <a:buNone/>
            </a:pPr>
            <a:r>
              <a:rPr lang="it-IT" sz="1800" dirty="0" smtClean="0"/>
              <a:t>Le stelle che brillano nel buio cielo della Shoah sono di due tipi: </a:t>
            </a:r>
          </a:p>
          <a:p>
            <a:pPr>
              <a:buFont typeface="Wingdings" panose="05000000000000000000" pitchFamily="2" charset="2"/>
              <a:buChar char="v"/>
            </a:pPr>
            <a:r>
              <a:rPr lang="it-IT" sz="1800" dirty="0" smtClean="0">
                <a:solidFill>
                  <a:srgbClr val="C00000"/>
                </a:solidFill>
              </a:rPr>
              <a:t>quelle degli Ebrei, identificati attraverso la stella di David gialla che erano costretti a portare sui vestiti, perseguitati e uccisi ;   </a:t>
            </a:r>
          </a:p>
          <a:p>
            <a:pPr marL="0" indent="0">
              <a:buNone/>
            </a:pPr>
            <a:endParaRPr lang="it-IT" sz="1800" dirty="0"/>
          </a:p>
          <a:p>
            <a:pPr>
              <a:buFont typeface="Wingdings" panose="05000000000000000000" pitchFamily="2" charset="2"/>
              <a:buChar char="v"/>
            </a:pPr>
            <a:r>
              <a:rPr lang="it-IT" sz="1800" dirty="0">
                <a:solidFill>
                  <a:srgbClr val="FF0000"/>
                </a:solidFill>
              </a:rPr>
              <a:t>q</a:t>
            </a:r>
            <a:r>
              <a:rPr lang="it-IT" sz="1800" dirty="0" smtClean="0">
                <a:solidFill>
                  <a:srgbClr val="FF0000"/>
                </a:solidFill>
              </a:rPr>
              <a:t>uelle dei Giusti tra le Nazioni, che abbiamo rappresentato come la stella di David, che identifica tutti coloro che con estremo coraggio hanno rischiato la propria vita per salvare  anche solo un ebreo,  animati dal senso di giustizia e dall’amore verso coloro che hanno amato come fratelli.</a:t>
            </a:r>
            <a:endParaRPr lang="it-IT" sz="1800" dirty="0">
              <a:solidFill>
                <a:srgbClr val="FF0000"/>
              </a:solidFill>
            </a:endParaRPr>
          </a:p>
        </p:txBody>
      </p:sp>
    </p:spTree>
    <p:custDataLst>
      <p:tags r:id="rId1"/>
    </p:custDataLst>
  </p:cSld>
  <p:clrMapOvr>
    <a:masterClrMapping/>
  </p:clrMapOvr>
  <p:transition advTm="1687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81bt004vix\Desktop\lapbook apert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85895" y="1772816"/>
            <a:ext cx="6638396" cy="435846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611560" y="332655"/>
            <a:ext cx="3096344" cy="1077218"/>
          </a:xfrm>
          <a:prstGeom prst="rect">
            <a:avLst/>
          </a:prstGeom>
          <a:noFill/>
        </p:spPr>
        <p:txBody>
          <a:bodyPr wrap="square" rtlCol="0">
            <a:spAutoFit/>
          </a:bodyPr>
          <a:lstStyle/>
          <a:p>
            <a:pPr algn="just"/>
            <a:r>
              <a:rPr lang="it-IT" sz="1600" dirty="0" smtClean="0">
                <a:solidFill>
                  <a:srgbClr val="FF0000"/>
                </a:solidFill>
                <a:latin typeface="Comic Sans MS" panose="030F0702030302020204" pitchFamily="66" charset="0"/>
              </a:rPr>
              <a:t>Il </a:t>
            </a:r>
            <a:r>
              <a:rPr lang="it-IT" sz="1600" dirty="0" err="1" smtClean="0">
                <a:solidFill>
                  <a:srgbClr val="FF0000"/>
                </a:solidFill>
                <a:latin typeface="Comic Sans MS" panose="030F0702030302020204" pitchFamily="66" charset="0"/>
              </a:rPr>
              <a:t>lapbook</a:t>
            </a:r>
            <a:r>
              <a:rPr lang="it-IT" sz="1600" dirty="0">
                <a:solidFill>
                  <a:srgbClr val="FF0000"/>
                </a:solidFill>
                <a:latin typeface="Comic Sans MS" panose="030F0702030302020204" pitchFamily="66" charset="0"/>
              </a:rPr>
              <a:t> </a:t>
            </a:r>
            <a:r>
              <a:rPr lang="it-IT" sz="1600" dirty="0" smtClean="0">
                <a:solidFill>
                  <a:srgbClr val="FF0000"/>
                </a:solidFill>
                <a:latin typeface="Comic Sans MS" panose="030F0702030302020204" pitchFamily="66" charset="0"/>
              </a:rPr>
              <a:t>ha la forma di un diario o un taccuino, proprio perché ha lo scopo di evocare il Ricordo</a:t>
            </a:r>
            <a:endParaRPr lang="it-IT" sz="1600" dirty="0">
              <a:solidFill>
                <a:srgbClr val="FF0000"/>
              </a:solidFill>
              <a:latin typeface="Comic Sans MS" panose="030F0702030302020204" pitchFamily="66" charset="0"/>
            </a:endParaRPr>
          </a:p>
        </p:txBody>
      </p:sp>
      <p:sp>
        <p:nvSpPr>
          <p:cNvPr id="5" name="CasellaDiTesto 4"/>
          <p:cNvSpPr txBox="1"/>
          <p:nvPr/>
        </p:nvSpPr>
        <p:spPr>
          <a:xfrm>
            <a:off x="5436096" y="332655"/>
            <a:ext cx="3384376" cy="1323439"/>
          </a:xfrm>
          <a:prstGeom prst="rect">
            <a:avLst/>
          </a:prstGeom>
          <a:noFill/>
        </p:spPr>
        <p:txBody>
          <a:bodyPr wrap="square" rtlCol="0">
            <a:spAutoFit/>
          </a:bodyPr>
          <a:lstStyle/>
          <a:p>
            <a:pPr algn="just"/>
            <a:r>
              <a:rPr lang="it-IT" sz="1600" dirty="0" smtClean="0">
                <a:solidFill>
                  <a:srgbClr val="0070C0"/>
                </a:solidFill>
                <a:latin typeface="Comic Sans MS" panose="030F0702030302020204" pitchFamily="66" charset="0"/>
              </a:rPr>
              <a:t>Al suo interno si trova in breve , da una parte la spiegazione dei termini Shoah e Giorno della Memoria e cosa essi  realmente  rappresentino</a:t>
            </a:r>
            <a:endParaRPr lang="it-IT" sz="1600" dirty="0">
              <a:solidFill>
                <a:srgbClr val="0070C0"/>
              </a:solidFill>
              <a:latin typeface="Comic Sans MS" panose="030F0702030302020204" pitchFamily="66" charset="0"/>
            </a:endParaRPr>
          </a:p>
        </p:txBody>
      </p:sp>
      <p:sp>
        <p:nvSpPr>
          <p:cNvPr id="6" name="CasellaDiTesto 5"/>
          <p:cNvSpPr txBox="1"/>
          <p:nvPr/>
        </p:nvSpPr>
        <p:spPr>
          <a:xfrm>
            <a:off x="179512" y="3114716"/>
            <a:ext cx="2232248" cy="2308324"/>
          </a:xfrm>
          <a:prstGeom prst="rect">
            <a:avLst/>
          </a:prstGeom>
          <a:noFill/>
        </p:spPr>
        <p:txBody>
          <a:bodyPr wrap="square" rtlCol="0">
            <a:spAutoFit/>
          </a:bodyPr>
          <a:lstStyle/>
          <a:p>
            <a:r>
              <a:rPr lang="it-IT" sz="1600" dirty="0" smtClean="0">
                <a:solidFill>
                  <a:srgbClr val="00B050"/>
                </a:solidFill>
                <a:latin typeface="Comic Sans MS" panose="030F0702030302020204" pitchFamily="66" charset="0"/>
              </a:rPr>
              <a:t>Dall’altra  è narrata la leggenda dei Giusti contenuta nel Talmud; in breve è spiegato cosa sia il Giardino dei Giusti a Gerusalemme, il Muro d’Onore e il loro prezioso significato</a:t>
            </a:r>
            <a:endParaRPr lang="it-IT" sz="1600" dirty="0">
              <a:solidFill>
                <a:srgbClr val="00B050"/>
              </a:solidFill>
              <a:latin typeface="Comic Sans MS" panose="030F0702030302020204" pitchFamily="66" charset="0"/>
            </a:endParaRPr>
          </a:p>
        </p:txBody>
      </p:sp>
    </p:spTree>
    <p:custDataLst>
      <p:tags r:id="rId1"/>
    </p:custDataLst>
  </p:cSld>
  <p:clrMapOvr>
    <a:masterClrMapping/>
  </p:clrMapOvr>
  <p:transition advTm="222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050"/>
                                        </p:tgtEl>
                                        <p:attrNameLst>
                                          <p:attrName>style.color</p:attrName>
                                        </p:attrNameLst>
                                      </p:cBhvr>
                                      <p:to>
                                        <a:schemeClr val="bg1"/>
                                      </p:to>
                                    </p:animClr>
                                    <p:animClr clrSpc="rgb" dir="cw">
                                      <p:cBhvr>
                                        <p:cTn id="7" dur="250" autoRev="1" fill="remove"/>
                                        <p:tgtEl>
                                          <p:spTgt spid="2050"/>
                                        </p:tgtEl>
                                        <p:attrNameLst>
                                          <p:attrName>fillcolor</p:attrName>
                                        </p:attrNameLst>
                                      </p:cBhvr>
                                      <p:to>
                                        <a:schemeClr val="bg1"/>
                                      </p:to>
                                    </p:animClr>
                                    <p:set>
                                      <p:cBhvr>
                                        <p:cTn id="8" dur="250" autoRev="1" fill="remove"/>
                                        <p:tgtEl>
                                          <p:spTgt spid="2050"/>
                                        </p:tgtEl>
                                        <p:attrNameLst>
                                          <p:attrName>fill.type</p:attrName>
                                        </p:attrNameLst>
                                      </p:cBhvr>
                                      <p:to>
                                        <p:strVal val="solid"/>
                                      </p:to>
                                    </p:set>
                                    <p:set>
                                      <p:cBhvr>
                                        <p:cTn id="9" dur="250" autoRev="1" fill="remove"/>
                                        <p:tgtEl>
                                          <p:spTgt spid="205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81bt004vix\Desktop\lapbook aperto foto  fro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534761"/>
            <a:ext cx="6654156" cy="3734645"/>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755576" y="476672"/>
            <a:ext cx="7488832" cy="2062103"/>
          </a:xfrm>
          <a:prstGeom prst="rect">
            <a:avLst/>
          </a:prstGeom>
          <a:noFill/>
        </p:spPr>
        <p:txBody>
          <a:bodyPr wrap="square" rtlCol="0">
            <a:spAutoFit/>
          </a:bodyPr>
          <a:lstStyle/>
          <a:p>
            <a:pPr algn="just"/>
            <a:r>
              <a:rPr lang="it-IT" sz="1600" dirty="0" smtClean="0">
                <a:solidFill>
                  <a:srgbClr val="0070C0"/>
                </a:solidFill>
                <a:latin typeface="Comic Sans MS" panose="030F0702030302020204" pitchFamily="66" charset="0"/>
              </a:rPr>
              <a:t>Il diario nasconde due tasche in cui sono state poste delle fotografie selezionate dai bambini  che rappresentano i due volti della Stella di David. Nella tasca detta proprio Shoah , a sinistra  nella foto, sono raffigurati le leggi razziali, i campi di concentramento, il ghetto, la stella di David; nella tasca detta deli Giusti delle Nazioni , a destra della foto, sono raffigurati  la Yad Vashem con il Muro d’Onore, il Giardino dei Giusti  e alcuni di questi come, Focherini, Perlasca, </a:t>
            </a:r>
            <a:r>
              <a:rPr lang="it-IT" sz="1600" dirty="0">
                <a:solidFill>
                  <a:srgbClr val="0070C0"/>
                </a:solidFill>
                <a:latin typeface="Comic Sans MS" panose="030F0702030302020204" pitchFamily="66" charset="0"/>
              </a:rPr>
              <a:t>B</a:t>
            </a:r>
            <a:r>
              <a:rPr lang="it-IT" sz="1600" dirty="0" smtClean="0">
                <a:solidFill>
                  <a:srgbClr val="0070C0"/>
                </a:solidFill>
                <a:latin typeface="Comic Sans MS" panose="030F0702030302020204" pitchFamily="66" charset="0"/>
              </a:rPr>
              <a:t>artali, Muratori ,Irena </a:t>
            </a:r>
            <a:r>
              <a:rPr lang="it-IT" sz="1600" dirty="0" err="1" smtClean="0">
                <a:solidFill>
                  <a:srgbClr val="0070C0"/>
                </a:solidFill>
                <a:latin typeface="Comic Sans MS" panose="030F0702030302020204" pitchFamily="66" charset="0"/>
              </a:rPr>
              <a:t>Sendler</a:t>
            </a:r>
            <a:r>
              <a:rPr lang="it-IT" sz="1600" dirty="0" smtClean="0">
                <a:solidFill>
                  <a:srgbClr val="0070C0"/>
                </a:solidFill>
                <a:latin typeface="Comic Sans MS" panose="030F0702030302020204" pitchFamily="66" charset="0"/>
              </a:rPr>
              <a:t> e i ragazzi di Villa Emma.</a:t>
            </a:r>
            <a:endParaRPr lang="it-IT" sz="1600" dirty="0">
              <a:solidFill>
                <a:srgbClr val="0070C0"/>
              </a:solidFill>
              <a:latin typeface="Comic Sans MS" panose="030F0702030302020204" pitchFamily="66" charset="0"/>
            </a:endParaRPr>
          </a:p>
        </p:txBody>
      </p:sp>
    </p:spTree>
    <p:custDataLst>
      <p:tags r:id="rId1"/>
    </p:custDataLst>
  </p:cSld>
  <p:clrMapOvr>
    <a:masterClrMapping/>
  </p:clrMapOvr>
  <p:transition advTm="231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81bt004vix\Desktop\lapbook aperto foto ret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4664"/>
            <a:ext cx="8470326" cy="475641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1331640" y="5373216"/>
            <a:ext cx="6696744" cy="923330"/>
          </a:xfrm>
          <a:prstGeom prst="rect">
            <a:avLst/>
          </a:prstGeom>
          <a:noFill/>
        </p:spPr>
        <p:txBody>
          <a:bodyPr wrap="square" rtlCol="0">
            <a:spAutoFit/>
          </a:bodyPr>
          <a:lstStyle/>
          <a:p>
            <a:pPr algn="just"/>
            <a:r>
              <a:rPr lang="it-IT" dirty="0" smtClean="0">
                <a:solidFill>
                  <a:srgbClr val="0070C0"/>
                </a:solidFill>
                <a:latin typeface="Comic Sans MS" panose="030F0702030302020204" pitchFamily="66" charset="0"/>
              </a:rPr>
              <a:t>Sul retro delle fotografie, i ragazzi hanno incollato la spiegazione di ognuna, frutto di ricerche di gruppo lette poi in classe, discusse e sintetizzate.</a:t>
            </a:r>
            <a:endParaRPr lang="it-IT" dirty="0">
              <a:solidFill>
                <a:srgbClr val="0070C0"/>
              </a:solidFill>
              <a:latin typeface="Comic Sans MS" panose="030F0702030302020204" pitchFamily="66" charset="0"/>
            </a:endParaRPr>
          </a:p>
        </p:txBody>
      </p:sp>
    </p:spTree>
    <p:custDataLst>
      <p:tags r:id="rId1"/>
    </p:custDataLst>
  </p:cSld>
  <p:clrMapOvr>
    <a:masterClrMapping/>
  </p:clrMapOvr>
  <p:transition advTm="100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39752" y="548680"/>
            <a:ext cx="6120680" cy="400110"/>
          </a:xfrm>
          <a:prstGeom prst="rect">
            <a:avLst/>
          </a:prstGeom>
          <a:noFill/>
        </p:spPr>
        <p:txBody>
          <a:bodyPr wrap="square" rtlCol="0">
            <a:spAutoFit/>
          </a:bodyPr>
          <a:lstStyle/>
          <a:p>
            <a:r>
              <a:rPr lang="it-IT" sz="2000" dirty="0" smtClean="0">
                <a:solidFill>
                  <a:srgbClr val="C00000"/>
                </a:solidFill>
                <a:latin typeface="Comic Sans MS" panose="030F0702030302020204" pitchFamily="66" charset="0"/>
              </a:rPr>
              <a:t>      QUESTE LE FOTO UTILIZZATE</a:t>
            </a:r>
            <a:endParaRPr lang="it-IT" sz="2000" dirty="0">
              <a:solidFill>
                <a:srgbClr val="C00000"/>
              </a:solidFill>
              <a:latin typeface="Comic Sans MS" panose="030F0702030302020204" pitchFamily="66" charset="0"/>
            </a:endParaRPr>
          </a:p>
        </p:txBody>
      </p:sp>
      <p:pic>
        <p:nvPicPr>
          <p:cNvPr id="6146" name="Picture 2" descr="C:\Users\81bt004vix\Desktop\Diapositiv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97787"/>
            <a:ext cx="2952328" cy="544288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81bt004vix\Desktop\Diapositiva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088481"/>
            <a:ext cx="3168352" cy="5317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70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81bt004vix\Desktop\Diapositiva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720"/>
            <a:ext cx="3379520" cy="530120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3" y="908720"/>
            <a:ext cx="3371503" cy="52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advTm="61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24744"/>
            <a:ext cx="3481371" cy="510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124745"/>
            <a:ext cx="3551792" cy="511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advTm="51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38" y="764704"/>
            <a:ext cx="3476490" cy="558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1" y="764704"/>
            <a:ext cx="3635903" cy="570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advTm="44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anim calcmode="lin" valueType="num">
                                      <p:cBhvr>
                                        <p:cTn id="8" dur="2000" fill="hold"/>
                                        <p:tgtEl>
                                          <p:spTgt spid="9218"/>
                                        </p:tgtEl>
                                        <p:attrNameLst>
                                          <p:attrName>ppt_w</p:attrName>
                                        </p:attrNameLst>
                                      </p:cBhvr>
                                      <p:tavLst>
                                        <p:tav tm="0" fmla="#ppt_w*sin(2.5*pi*$)">
                                          <p:val>
                                            <p:fltVal val="0"/>
                                          </p:val>
                                        </p:tav>
                                        <p:tav tm="100000">
                                          <p:val>
                                            <p:fltVal val="1"/>
                                          </p:val>
                                        </p:tav>
                                      </p:tavLst>
                                    </p:anim>
                                    <p:anim calcmode="lin" valueType="num">
                                      <p:cBhvr>
                                        <p:cTn id="9" dur="20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92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2.9|1.7|1.1"/>
</p:tagLst>
</file>

<file path=ppt/tags/tag10.xml><?xml version="1.0" encoding="utf-8"?>
<p:tagLst xmlns:a="http://schemas.openxmlformats.org/drawingml/2006/main" xmlns:r="http://schemas.openxmlformats.org/officeDocument/2006/relationships" xmlns:p="http://schemas.openxmlformats.org/presentationml/2006/main">
  <p:tag name="TIMING" val="|1|1.9"/>
</p:tagLst>
</file>

<file path=ppt/tags/tag11.xml><?xml version="1.0" encoding="utf-8"?>
<p:tagLst xmlns:a="http://schemas.openxmlformats.org/drawingml/2006/main" xmlns:r="http://schemas.openxmlformats.org/officeDocument/2006/relationships" xmlns:p="http://schemas.openxmlformats.org/presentationml/2006/main">
  <p:tag name="TIMING" val="|0.9|1"/>
</p:tagLst>
</file>

<file path=ppt/tags/tag12.xml><?xml version="1.0" encoding="utf-8"?>
<p:tagLst xmlns:a="http://schemas.openxmlformats.org/drawingml/2006/main" xmlns:r="http://schemas.openxmlformats.org/officeDocument/2006/relationships" xmlns:p="http://schemas.openxmlformats.org/presentationml/2006/main">
  <p:tag name="TIMING" val="|0.9|1.1"/>
</p:tagLst>
</file>

<file path=ppt/tags/tag13.xml><?xml version="1.0" encoding="utf-8"?>
<p:tagLst xmlns:a="http://schemas.openxmlformats.org/drawingml/2006/main" xmlns:r="http://schemas.openxmlformats.org/officeDocument/2006/relationships" xmlns:p="http://schemas.openxmlformats.org/presentationml/2006/main">
  <p:tag name="TIMING" val="|1|1.7"/>
</p:tagLst>
</file>

<file path=ppt/tags/tag14.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1|1.4|0.9|1|1.1"/>
</p:tagLst>
</file>

<file path=ppt/tags/tag3.xml><?xml version="1.0" encoding="utf-8"?>
<p:tagLst xmlns:a="http://schemas.openxmlformats.org/drawingml/2006/main" xmlns:r="http://schemas.openxmlformats.org/officeDocument/2006/relationships" xmlns:p="http://schemas.openxmlformats.org/presentationml/2006/main">
  <p:tag name="TIMING" val="|1|1.3|1.5|1"/>
</p:tagLst>
</file>

<file path=ppt/tags/tag4.xml><?xml version="1.0" encoding="utf-8"?>
<p:tagLst xmlns:a="http://schemas.openxmlformats.org/drawingml/2006/main" xmlns:r="http://schemas.openxmlformats.org/officeDocument/2006/relationships" xmlns:p="http://schemas.openxmlformats.org/presentationml/2006/main">
  <p:tag name="TIMING" val="|1.4|2.4"/>
</p:tagLst>
</file>

<file path=ppt/tags/tag5.xml><?xml version="1.0" encoding="utf-8"?>
<p:tagLst xmlns:a="http://schemas.openxmlformats.org/drawingml/2006/main" xmlns:r="http://schemas.openxmlformats.org/officeDocument/2006/relationships" xmlns:p="http://schemas.openxmlformats.org/presentationml/2006/main">
  <p:tag name="TIMING" val="|1.2|2.1"/>
</p:tagLst>
</file>

<file path=ppt/tags/tag6.xml><?xml version="1.0" encoding="utf-8"?>
<p:tagLst xmlns:a="http://schemas.openxmlformats.org/drawingml/2006/main" xmlns:r="http://schemas.openxmlformats.org/officeDocument/2006/relationships" xmlns:p="http://schemas.openxmlformats.org/presentationml/2006/main">
  <p:tag name="TIMING" val="|1.6|1.2"/>
</p:tagLst>
</file>

<file path=ppt/tags/tag7.xml><?xml version="1.0" encoding="utf-8"?>
<p:tagLst xmlns:a="http://schemas.openxmlformats.org/drawingml/2006/main" xmlns:r="http://schemas.openxmlformats.org/officeDocument/2006/relationships" xmlns:p="http://schemas.openxmlformats.org/presentationml/2006/main">
  <p:tag name="TIMING" val="|1.1|2"/>
</p:tagLst>
</file>

<file path=ppt/tags/tag8.xml><?xml version="1.0" encoding="utf-8"?>
<p:tagLst xmlns:a="http://schemas.openxmlformats.org/drawingml/2006/main" xmlns:r="http://schemas.openxmlformats.org/officeDocument/2006/relationships" xmlns:p="http://schemas.openxmlformats.org/presentationml/2006/main">
  <p:tag name="TIMING" val="|1.1|1.1"/>
</p:tagLst>
</file>

<file path=ppt/tags/tag9.xml><?xml version="1.0" encoding="utf-8"?>
<p:tagLst xmlns:a="http://schemas.openxmlformats.org/drawingml/2006/main" xmlns:r="http://schemas.openxmlformats.org/officeDocument/2006/relationships" xmlns:p="http://schemas.openxmlformats.org/presentationml/2006/main">
  <p:tag name="TIMING" val="|0.9|0.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3677</TotalTime>
  <Words>436</Words>
  <Application>Microsoft Office PowerPoint</Application>
  <PresentationFormat>Presentazione su schermo (4:3)</PresentationFormat>
  <Paragraphs>23</Paragraphs>
  <Slides>14</Slides>
  <Notes>2</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Carta</vt:lpstr>
      <vt:lpstr>LE STELLE DELLA SHOAH</vt:lpstr>
      <vt:lpstr>                           27 GENNAIO                      GIORNATA DELLA MEMORIA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Arma dei Carabinieri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CREO, COLLABORO STRINGO LEGAMI</dc:title>
  <dc:creator>Arma dei Carabinieri</dc:creator>
  <cp:lastModifiedBy>Windows User</cp:lastModifiedBy>
  <cp:revision>340</cp:revision>
  <dcterms:created xsi:type="dcterms:W3CDTF">2018-03-29T13:53:18Z</dcterms:created>
  <dcterms:modified xsi:type="dcterms:W3CDTF">2019-04-18T23:03:49Z</dcterms:modified>
</cp:coreProperties>
</file>