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Old Standard TT"/>
      <p:regular r:id="rId13"/>
      <p:bold r:id="rId14"/>
      <p: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OldStandardTT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ldStandardTT-italic.fntdata"/><Relationship Id="rId14" Type="http://schemas.openxmlformats.org/officeDocument/2006/relationships/font" Target="fonts/OldStandardT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0dcee2f6f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50dcee2f6f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0dcee2f6f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0dcee2f6f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0dcee2f6f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0dcee2f6f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0dcee2f6f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0dcee2f6f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3d11f330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3d11f330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3d11f330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3d11f330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5" Type="http://schemas.openxmlformats.org/officeDocument/2006/relationships/image" Target="../media/image5.png"/><Relationship Id="rId6" Type="http://schemas.openxmlformats.org/officeDocument/2006/relationships/image" Target="../media/image14.png"/><Relationship Id="rId7" Type="http://schemas.openxmlformats.org/officeDocument/2006/relationships/image" Target="../media/image10.png"/><Relationship Id="rId8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4.jpg"/><Relationship Id="rId5" Type="http://schemas.openxmlformats.org/officeDocument/2006/relationships/image" Target="../media/image9.jpg"/><Relationship Id="rId6" Type="http://schemas.openxmlformats.org/officeDocument/2006/relationships/image" Target="../media/image6.jpg"/><Relationship Id="rId7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D966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1155CC"/>
                </a:solidFill>
              </a:rPr>
              <a:t>Progetto ConCittadini</a:t>
            </a:r>
            <a:endParaRPr>
              <a:solidFill>
                <a:srgbClr val="1155CC"/>
              </a:solidFill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4996" y="1315485"/>
            <a:ext cx="3350052" cy="2512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3177EE"/>
            </a:gs>
            <a:gs pos="100000">
              <a:srgbClr val="113D8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/>
        </p:nvSpPr>
        <p:spPr>
          <a:xfrm>
            <a:off x="1436225" y="1018800"/>
            <a:ext cx="6777900" cy="27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000">
                <a:latin typeface="Old Standard TT"/>
                <a:ea typeface="Old Standard TT"/>
                <a:cs typeface="Old Standard TT"/>
                <a:sym typeface="Old Standard TT"/>
              </a:rPr>
              <a:t>#</a:t>
            </a:r>
            <a:r>
              <a:rPr b="1" lang="it" sz="3000">
                <a:solidFill>
                  <a:srgbClr val="FFD966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progettoConCittadini</a:t>
            </a:r>
            <a:endParaRPr b="1" sz="3000">
              <a:solidFill>
                <a:srgbClr val="FFD966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1485750" y="1195675"/>
            <a:ext cx="6643500" cy="24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>
                <a:latin typeface="Old Standard TT"/>
                <a:ea typeface="Old Standard TT"/>
                <a:cs typeface="Old Standard TT"/>
                <a:sym typeface="Old Standard TT"/>
              </a:rPr>
              <a:t>#</a:t>
            </a:r>
            <a:r>
              <a:rPr lang="it" sz="3000">
                <a:solidFill>
                  <a:srgbClr val="1155CC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settimanadellalegalità</a:t>
            </a:r>
            <a:endParaRPr sz="3000">
              <a:solidFill>
                <a:srgbClr val="1155CC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1146150" y="1015200"/>
            <a:ext cx="7124400" cy="31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</a:t>
            </a:r>
            <a:r>
              <a:rPr b="1" lang="it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ATTIVITÀ: </a:t>
            </a:r>
            <a:endParaRPr b="1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just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●"/>
            </a:pPr>
            <a:r>
              <a:rPr b="1" lang="it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Lunedì 18 marzo</a:t>
            </a:r>
            <a:r>
              <a:rPr lang="it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Introduzione ai lavori: analisi del fenomeno mafioso.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just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L’incontro, tenuto dalle prof.sse Ida Pacifico e Anna Bertelli coinvolgerà le classi IB IPSEOA e IA MAT e si svolgerà in Aula Magna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just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●"/>
            </a:pPr>
            <a:r>
              <a:rPr b="1" lang="it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Martedì 19 marzo</a:t>
            </a:r>
            <a:r>
              <a:rPr lang="it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Incontro con la Guardia di Finanza. Le classi coinvolte IA ITE e IB ITE si recheranno in Aula Magna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just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●"/>
            </a:pPr>
            <a:r>
              <a:rPr b="1" lang="it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Mercoledì 20 marzo</a:t>
            </a:r>
            <a:r>
              <a:rPr lang="it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Cineforum “I Cento Passi”. L’attività sarà gestita dalla prof.ssa Ida Pacifico. Le classi coinvolte sono IC IPSEOA e IA IPSEOA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just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●"/>
            </a:pPr>
            <a:r>
              <a:rPr b="1" lang="it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Giovedì 21 marzo – </a:t>
            </a:r>
            <a:r>
              <a:rPr lang="it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Laboratori di legalità. Docenti Prof. Passero e Prof.ssa Ida Pacifico, classi coinvolte IIA ITE e IIA IPSEOA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just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●"/>
            </a:pPr>
            <a:r>
              <a:rPr b="1" lang="it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Venerdì 22 marzo –</a:t>
            </a:r>
            <a:r>
              <a:rPr lang="it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Incontro con l’Arma dei Carabinieri. Le classi coinvolte IB MAT e I D IPSEOA si recheranno in Aula Magna.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/>
        </p:nvSpPr>
        <p:spPr>
          <a:xfrm>
            <a:off x="679200" y="502325"/>
            <a:ext cx="7732800" cy="41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4275" y="240550"/>
            <a:ext cx="3270226" cy="1839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7700" y="3215225"/>
            <a:ext cx="3100949" cy="174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91425" y="620850"/>
            <a:ext cx="1517224" cy="269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25373" y="3167613"/>
            <a:ext cx="2452685" cy="183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68050" y="2313275"/>
            <a:ext cx="1884199" cy="141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575" y="1429150"/>
            <a:ext cx="2808324" cy="210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14850" y="778250"/>
            <a:ext cx="2747400" cy="206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/>
        </p:nvSpPr>
        <p:spPr>
          <a:xfrm>
            <a:off x="459875" y="367900"/>
            <a:ext cx="8228100" cy="43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8250" y="1436213"/>
            <a:ext cx="3020224" cy="227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8250" y="1436213"/>
            <a:ext cx="3020224" cy="227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8250" y="1436213"/>
            <a:ext cx="3020224" cy="227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08250" y="1436213"/>
            <a:ext cx="3020224" cy="227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08250" y="1436213"/>
            <a:ext cx="3020224" cy="227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3875" y="2094175"/>
            <a:ext cx="2980924" cy="223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0875" y="198100"/>
            <a:ext cx="2307248" cy="1730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1876" y="2879500"/>
            <a:ext cx="2679076" cy="200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2725" y="492888"/>
            <a:ext cx="2465252" cy="1848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/>
        </p:nvSpPr>
        <p:spPr>
          <a:xfrm>
            <a:off x="558925" y="374975"/>
            <a:ext cx="8072400" cy="43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0297" y="1915347"/>
            <a:ext cx="2855950" cy="285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0300" y="68299"/>
            <a:ext cx="7527650" cy="179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27975" y="2683897"/>
            <a:ext cx="3424024" cy="131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