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23" r:id="rId1"/>
  </p:sldMasterIdLst>
  <p:notesMasterIdLst>
    <p:notesMasterId r:id="rId26"/>
  </p:notesMasterIdLst>
  <p:sldIdLst>
    <p:sldId id="327" r:id="rId2"/>
    <p:sldId id="283" r:id="rId3"/>
    <p:sldId id="328" r:id="rId4"/>
    <p:sldId id="260" r:id="rId5"/>
    <p:sldId id="329" r:id="rId6"/>
    <p:sldId id="265" r:id="rId7"/>
    <p:sldId id="330" r:id="rId8"/>
    <p:sldId id="325" r:id="rId9"/>
    <p:sldId id="331" r:id="rId10"/>
    <p:sldId id="299" r:id="rId11"/>
    <p:sldId id="300" r:id="rId12"/>
    <p:sldId id="304" r:id="rId13"/>
    <p:sldId id="275" r:id="rId14"/>
    <p:sldId id="332" r:id="rId15"/>
    <p:sldId id="307" r:id="rId16"/>
    <p:sldId id="313" r:id="rId17"/>
    <p:sldId id="314" r:id="rId18"/>
    <p:sldId id="318" r:id="rId19"/>
    <p:sldId id="320" r:id="rId20"/>
    <p:sldId id="317" r:id="rId21"/>
    <p:sldId id="323" r:id="rId22"/>
    <p:sldId id="333" r:id="rId23"/>
    <p:sldId id="324" r:id="rId24"/>
    <p:sldId id="259" r:id="rId25"/>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CC"/>
    <a:srgbClr val="00CC00"/>
    <a:srgbClr val="33CC33"/>
    <a:srgbClr val="99FFCC"/>
    <a:srgbClr val="00FFCC"/>
    <a:srgbClr val="99FF99"/>
    <a:srgbClr val="66FF33"/>
    <a:srgbClr val="00FF00"/>
    <a:srgbClr val="00FFFF"/>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5" d="100"/>
          <a:sy n="55" d="100"/>
        </p:scale>
        <p:origin x="-1123" y="-82"/>
      </p:cViewPr>
      <p:guideLst>
        <p:guide orient="horz" pos="2160"/>
        <p:guide pos="2880"/>
      </p:guideLst>
    </p:cSldViewPr>
  </p:slideViewPr>
  <p:notesTextViewPr>
    <p:cViewPr>
      <p:scale>
        <a:sx n="1" d="1"/>
        <a:sy n="1" d="1"/>
      </p:scale>
      <p:origin x="0" y="0"/>
    </p:cViewPr>
  </p:notesTextViewPr>
  <p:sorterViewPr>
    <p:cViewPr>
      <p:scale>
        <a:sx n="100" d="100"/>
        <a:sy n="100" d="100"/>
      </p:scale>
      <p:origin x="0" y="259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D0D64A1-A71C-4E79-8936-CE28D855BAE2}" type="datetimeFigureOut">
              <a:rPr lang="it-IT" smtClean="0"/>
              <a:t>26/02/2019</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7B001B8-7B37-4058-8B73-784A6B8C685D}" type="slidenum">
              <a:rPr lang="it-IT" smtClean="0"/>
              <a:t>‹N›</a:t>
            </a:fld>
            <a:endParaRPr lang="it-IT"/>
          </a:p>
        </p:txBody>
      </p:sp>
    </p:spTree>
    <p:extLst>
      <p:ext uri="{BB962C8B-B14F-4D97-AF65-F5344CB8AC3E}">
        <p14:creationId xmlns:p14="http://schemas.microsoft.com/office/powerpoint/2010/main" val="16598433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7B001B8-7B37-4058-8B73-784A6B8C685D}" type="slidenum">
              <a:rPr lang="it-IT" smtClean="0"/>
              <a:t>3</a:t>
            </a:fld>
            <a:endParaRPr lang="it-IT"/>
          </a:p>
        </p:txBody>
      </p:sp>
    </p:spTree>
    <p:extLst>
      <p:ext uri="{BB962C8B-B14F-4D97-AF65-F5344CB8AC3E}">
        <p14:creationId xmlns:p14="http://schemas.microsoft.com/office/powerpoint/2010/main" val="32696708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7B001B8-7B37-4058-8B73-784A6B8C685D}" type="slidenum">
              <a:rPr lang="it-IT" smtClean="0"/>
              <a:t>16</a:t>
            </a:fld>
            <a:endParaRPr lang="it-IT"/>
          </a:p>
        </p:txBody>
      </p:sp>
    </p:spTree>
    <p:extLst>
      <p:ext uri="{BB962C8B-B14F-4D97-AF65-F5344CB8AC3E}">
        <p14:creationId xmlns:p14="http://schemas.microsoft.com/office/powerpoint/2010/main" val="39044218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7" name="Connettore 1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olo 28"/>
          <p:cNvSpPr>
            <a:spLocks noGrp="1"/>
          </p:cNvSpPr>
          <p:nvPr>
            <p:ph type="ctrTitle"/>
          </p:nvPr>
        </p:nvSpPr>
        <p:spPr>
          <a:xfrm>
            <a:off x="381000" y="4853411"/>
            <a:ext cx="8458200" cy="1222375"/>
          </a:xfrm>
        </p:spPr>
        <p:txBody>
          <a:bodyPr anchor="t"/>
          <a:lstStyle/>
          <a:p>
            <a:r>
              <a:rPr kumimoji="0" lang="it-IT" smtClean="0"/>
              <a:t>Fare clic per modificare lo stile del titolo</a:t>
            </a:r>
            <a:endParaRPr kumimoji="0" lang="en-US"/>
          </a:p>
        </p:txBody>
      </p:sp>
      <p:sp>
        <p:nvSpPr>
          <p:cNvPr id="9" name="Sottotitolo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16" name="Segnaposto data 15"/>
          <p:cNvSpPr>
            <a:spLocks noGrp="1"/>
          </p:cNvSpPr>
          <p:nvPr>
            <p:ph type="dt" sz="half" idx="10"/>
          </p:nvPr>
        </p:nvSpPr>
        <p:spPr/>
        <p:txBody>
          <a:bodyPr/>
          <a:lstStyle/>
          <a:p>
            <a:fld id="{C9ADEC84-C285-4E25-B24C-4B392532FC74}" type="datetimeFigureOut">
              <a:rPr lang="it-IT" smtClean="0"/>
              <a:t>26/02/2019</a:t>
            </a:fld>
            <a:endParaRPr lang="it-IT"/>
          </a:p>
        </p:txBody>
      </p:sp>
      <p:sp>
        <p:nvSpPr>
          <p:cNvPr id="2" name="Segnaposto piè di pagina 1"/>
          <p:cNvSpPr>
            <a:spLocks noGrp="1"/>
          </p:cNvSpPr>
          <p:nvPr>
            <p:ph type="ftr" sz="quarter" idx="11"/>
          </p:nvPr>
        </p:nvSpPr>
        <p:spPr/>
        <p:txBody>
          <a:bodyPr/>
          <a:lstStyle/>
          <a:p>
            <a:endParaRPr lang="it-IT"/>
          </a:p>
        </p:txBody>
      </p:sp>
      <p:sp>
        <p:nvSpPr>
          <p:cNvPr id="15" name="Segnaposto numero diapositiva 14"/>
          <p:cNvSpPr>
            <a:spLocks noGrp="1"/>
          </p:cNvSpPr>
          <p:nvPr>
            <p:ph type="sldNum" sz="quarter" idx="12"/>
          </p:nvPr>
        </p:nvSpPr>
        <p:spPr>
          <a:xfrm>
            <a:off x="8229600" y="6473952"/>
            <a:ext cx="758952" cy="246888"/>
          </a:xfrm>
        </p:spPr>
        <p:txBody>
          <a:bodyPr/>
          <a:lstStyle/>
          <a:p>
            <a:fld id="{338D52A3-F205-4CA4-AB0B-E92D4559899E}" type="slidenum">
              <a:rPr lang="it-IT" smtClean="0"/>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2" name="Titolo 21"/>
          <p:cNvSpPr>
            <a:spLocks noGrp="1"/>
          </p:cNvSpPr>
          <p:nvPr>
            <p:ph type="title"/>
          </p:nvPr>
        </p:nvSpPr>
        <p:spPr/>
        <p:txBody>
          <a:bodyPr/>
          <a:lstStyle/>
          <a:p>
            <a:r>
              <a:rPr kumimoji="0" lang="it-IT" smtClean="0"/>
              <a:t>Fare clic per modificare lo stile del titolo</a:t>
            </a:r>
            <a:endParaRPr kumimoji="0" lang="en-US"/>
          </a:p>
        </p:txBody>
      </p:sp>
      <p:sp>
        <p:nvSpPr>
          <p:cNvPr id="27" name="Segnaposto contenuto 26"/>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5" name="Segnaposto data 24"/>
          <p:cNvSpPr>
            <a:spLocks noGrp="1"/>
          </p:cNvSpPr>
          <p:nvPr>
            <p:ph type="dt" sz="half" idx="10"/>
          </p:nvPr>
        </p:nvSpPr>
        <p:spPr/>
        <p:txBody>
          <a:bodyPr/>
          <a:lstStyle/>
          <a:p>
            <a:fld id="{C9ADEC84-C285-4E25-B24C-4B392532FC74}" type="datetimeFigureOut">
              <a:rPr lang="it-IT" smtClean="0"/>
              <a:t>26/02/2019</a:t>
            </a:fld>
            <a:endParaRPr lang="it-IT"/>
          </a:p>
        </p:txBody>
      </p:sp>
      <p:sp>
        <p:nvSpPr>
          <p:cNvPr id="19" name="Segnaposto piè di pagina 18"/>
          <p:cNvSpPr>
            <a:spLocks noGrp="1"/>
          </p:cNvSpPr>
          <p:nvPr>
            <p:ph type="ftr" sz="quarter" idx="11"/>
          </p:nvPr>
        </p:nvSpPr>
        <p:spPr>
          <a:xfrm>
            <a:off x="3581400" y="76200"/>
            <a:ext cx="2895600" cy="288925"/>
          </a:xfrm>
        </p:spPr>
        <p:txBody>
          <a:bodyPr/>
          <a:lstStyle/>
          <a:p>
            <a:endParaRPr lang="it-IT"/>
          </a:p>
        </p:txBody>
      </p:sp>
      <p:sp>
        <p:nvSpPr>
          <p:cNvPr id="16" name="Segnaposto numero diapositiva 15"/>
          <p:cNvSpPr>
            <a:spLocks noGrp="1"/>
          </p:cNvSpPr>
          <p:nvPr>
            <p:ph type="sldNum" sz="quarter" idx="12"/>
          </p:nvPr>
        </p:nvSpPr>
        <p:spPr>
          <a:xfrm>
            <a:off x="8229600" y="6473952"/>
            <a:ext cx="758952" cy="246888"/>
          </a:xfrm>
        </p:spPr>
        <p:txBody>
          <a:bodyPr/>
          <a:lstStyle/>
          <a:p>
            <a:fld id="{338D52A3-F205-4CA4-AB0B-E92D4559899E}" type="slidenum">
              <a:rPr lang="it-IT" smtClean="0"/>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3">
        <a:schemeClr val="bg2"/>
      </p:bgRef>
    </p:bg>
    <p:spTree>
      <p:nvGrpSpPr>
        <p:cNvPr id="1" name=""/>
        <p:cNvGrpSpPr/>
        <p:nvPr/>
      </p:nvGrpSpPr>
      <p:grpSpPr>
        <a:xfrm>
          <a:off x="0" y="0"/>
          <a:ext cx="0" cy="0"/>
          <a:chOff x="0" y="0"/>
          <a:chExt cx="0" cy="0"/>
        </a:xfrm>
      </p:grpSpPr>
      <p:sp>
        <p:nvSpPr>
          <p:cNvPr id="7" name="Connettore 1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egnaposto testo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19" name="Segnaposto data 18"/>
          <p:cNvSpPr>
            <a:spLocks noGrp="1"/>
          </p:cNvSpPr>
          <p:nvPr>
            <p:ph type="dt" sz="half" idx="10"/>
          </p:nvPr>
        </p:nvSpPr>
        <p:spPr/>
        <p:txBody>
          <a:bodyPr/>
          <a:lstStyle/>
          <a:p>
            <a:fld id="{C9ADEC84-C285-4E25-B24C-4B392532FC74}" type="datetimeFigureOut">
              <a:rPr lang="it-IT" smtClean="0"/>
              <a:t>26/02/2019</a:t>
            </a:fld>
            <a:endParaRPr lang="it-IT"/>
          </a:p>
        </p:txBody>
      </p:sp>
      <p:sp>
        <p:nvSpPr>
          <p:cNvPr id="11" name="Segnaposto piè di pagina 10"/>
          <p:cNvSpPr>
            <a:spLocks noGrp="1"/>
          </p:cNvSpPr>
          <p:nvPr>
            <p:ph type="ftr" sz="quarter" idx="11"/>
          </p:nvPr>
        </p:nvSpPr>
        <p:spPr/>
        <p:txBody>
          <a:bodyPr/>
          <a:lstStyle/>
          <a:p>
            <a:endParaRPr lang="it-IT"/>
          </a:p>
        </p:txBody>
      </p:sp>
      <p:sp>
        <p:nvSpPr>
          <p:cNvPr id="16" name="Segnaposto numero diapositiva 15"/>
          <p:cNvSpPr>
            <a:spLocks noGrp="1"/>
          </p:cNvSpPr>
          <p:nvPr>
            <p:ph type="sldNum" sz="quarter" idx="12"/>
          </p:nvPr>
        </p:nvSpPr>
        <p:spPr/>
        <p:txBody>
          <a:bodyPr/>
          <a:lstStyle/>
          <a:p>
            <a:fld id="{338D52A3-F205-4CA4-AB0B-E92D4559899E}" type="slidenum">
              <a:rPr lang="it-IT" smtClean="0"/>
              <a:t>‹N›</a:t>
            </a:fld>
            <a:endParaRPr lang="it-IT"/>
          </a:p>
        </p:txBody>
      </p:sp>
      <p:sp>
        <p:nvSpPr>
          <p:cNvPr id="8" name="Titolo 7"/>
          <p:cNvSpPr>
            <a:spLocks noGrp="1"/>
          </p:cNvSpPr>
          <p:nvPr>
            <p:ph type="title"/>
          </p:nvPr>
        </p:nvSpPr>
        <p:spPr>
          <a:xfrm>
            <a:off x="180475" y="2947085"/>
            <a:ext cx="8686800" cy="1184825"/>
          </a:xfrm>
        </p:spPr>
        <p:txBody>
          <a:bodyPr rtlCol="0" anchor="t"/>
          <a:lstStyle>
            <a:lvl1pPr algn="r">
              <a:defRPr/>
            </a:lvl1pPr>
          </a:lstStyle>
          <a:p>
            <a:r>
              <a:rPr kumimoji="0" lang="it-IT" smtClean="0"/>
              <a:t>Fare clic per modificare lo stile del titolo</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0" name="Titolo 19"/>
          <p:cNvSpPr>
            <a:spLocks noGrp="1"/>
          </p:cNvSpPr>
          <p:nvPr>
            <p:ph type="title"/>
          </p:nvPr>
        </p:nvSpPr>
        <p:spPr>
          <a:xfrm>
            <a:off x="301752" y="457200"/>
            <a:ext cx="8686800" cy="841248"/>
          </a:xfrm>
        </p:spPr>
        <p:txBody>
          <a:bodyPr/>
          <a:lstStyle/>
          <a:p>
            <a:r>
              <a:rPr kumimoji="0" lang="it-IT" smtClean="0"/>
              <a:t>Fare clic per modificare lo stile del titolo</a:t>
            </a:r>
            <a:endParaRPr kumimoji="0" lang="en-US"/>
          </a:p>
        </p:txBody>
      </p:sp>
      <p:sp>
        <p:nvSpPr>
          <p:cNvPr id="14" name="Segnaposto contenuto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3" name="Segnaposto contenuto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1" name="Segnaposto data 20"/>
          <p:cNvSpPr>
            <a:spLocks noGrp="1"/>
          </p:cNvSpPr>
          <p:nvPr>
            <p:ph type="dt" sz="half" idx="10"/>
          </p:nvPr>
        </p:nvSpPr>
        <p:spPr/>
        <p:txBody>
          <a:bodyPr/>
          <a:lstStyle/>
          <a:p>
            <a:fld id="{C9ADEC84-C285-4E25-B24C-4B392532FC74}" type="datetimeFigureOut">
              <a:rPr lang="it-IT" smtClean="0"/>
              <a:t>26/02/2019</a:t>
            </a:fld>
            <a:endParaRPr lang="it-IT"/>
          </a:p>
        </p:txBody>
      </p:sp>
      <p:sp>
        <p:nvSpPr>
          <p:cNvPr id="10" name="Segnaposto piè di pagina 9"/>
          <p:cNvSpPr>
            <a:spLocks noGrp="1"/>
          </p:cNvSpPr>
          <p:nvPr>
            <p:ph type="ftr" sz="quarter" idx="11"/>
          </p:nvPr>
        </p:nvSpPr>
        <p:spPr/>
        <p:txBody>
          <a:bodyPr/>
          <a:lstStyle/>
          <a:p>
            <a:endParaRPr lang="it-IT"/>
          </a:p>
        </p:txBody>
      </p:sp>
      <p:sp>
        <p:nvSpPr>
          <p:cNvPr id="31" name="Segnaposto numero diapositiva 30"/>
          <p:cNvSpPr>
            <a:spLocks noGrp="1"/>
          </p:cNvSpPr>
          <p:nvPr>
            <p:ph type="sldNum" sz="quarter" idx="12"/>
          </p:nvPr>
        </p:nvSpPr>
        <p:spPr/>
        <p:txBody>
          <a:bodyPr/>
          <a:lstStyle/>
          <a:p>
            <a:fld id="{338D52A3-F205-4CA4-AB0B-E92D4559899E}" type="slidenum">
              <a:rPr lang="it-IT" smtClean="0"/>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nfronto">
    <p:spTree>
      <p:nvGrpSpPr>
        <p:cNvPr id="1" name=""/>
        <p:cNvGrpSpPr/>
        <p:nvPr/>
      </p:nvGrpSpPr>
      <p:grpSpPr>
        <a:xfrm>
          <a:off x="0" y="0"/>
          <a:ext cx="0" cy="0"/>
          <a:chOff x="0" y="0"/>
          <a:chExt cx="0" cy="0"/>
        </a:xfrm>
      </p:grpSpPr>
      <p:sp>
        <p:nvSpPr>
          <p:cNvPr id="29" name="Titolo 28"/>
          <p:cNvSpPr>
            <a:spLocks noGrp="1"/>
          </p:cNvSpPr>
          <p:nvPr>
            <p:ph type="title"/>
          </p:nvPr>
        </p:nvSpPr>
        <p:spPr>
          <a:xfrm>
            <a:off x="304800" y="5410200"/>
            <a:ext cx="8610600" cy="882650"/>
          </a:xfrm>
        </p:spPr>
        <p:txBody>
          <a:bodyPr anchor="ctr"/>
          <a:lstStyle>
            <a:lvl1pPr>
              <a:defRPr/>
            </a:lvl1p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25" name="Segnaposto testo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contenuto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8" name="Segnaposto contenuto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0" name="Segnaposto data 9"/>
          <p:cNvSpPr>
            <a:spLocks noGrp="1"/>
          </p:cNvSpPr>
          <p:nvPr>
            <p:ph type="dt" sz="half" idx="10"/>
          </p:nvPr>
        </p:nvSpPr>
        <p:spPr/>
        <p:txBody>
          <a:bodyPr/>
          <a:lstStyle/>
          <a:p>
            <a:fld id="{C9ADEC84-C285-4E25-B24C-4B392532FC74}" type="datetimeFigureOut">
              <a:rPr lang="it-IT" smtClean="0"/>
              <a:t>26/02/2019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a:xfrm>
            <a:off x="8229600" y="6477000"/>
            <a:ext cx="762000" cy="246888"/>
          </a:xfrm>
        </p:spPr>
        <p:txBody>
          <a:bodyPr/>
          <a:lstStyle/>
          <a:p>
            <a:fld id="{338D52A3-F205-4CA4-AB0B-E92D4559899E}" type="slidenum">
              <a:rPr lang="it-IT" smtClean="0"/>
              <a:t>‹N›</a:t>
            </a:fld>
            <a:endParaRPr lang="it-IT"/>
          </a:p>
        </p:txBody>
      </p:sp>
      <p:sp>
        <p:nvSpPr>
          <p:cNvPr id="11" name="Connettore 1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30" name="Titolo 29"/>
          <p:cNvSpPr>
            <a:spLocks noGrp="1"/>
          </p:cNvSpPr>
          <p:nvPr>
            <p:ph type="title"/>
          </p:nvPr>
        </p:nvSpPr>
        <p:spPr>
          <a:xfrm>
            <a:off x="301752" y="457200"/>
            <a:ext cx="8686800" cy="841248"/>
          </a:xfrm>
        </p:spPr>
        <p:txBody>
          <a:bodyPr/>
          <a:lstStyle/>
          <a:p>
            <a:r>
              <a:rPr kumimoji="0" lang="it-IT" smtClean="0"/>
              <a:t>Fare clic per modificare lo stile del titolo</a:t>
            </a:r>
            <a:endParaRPr kumimoji="0" lang="en-US"/>
          </a:p>
        </p:txBody>
      </p:sp>
      <p:sp>
        <p:nvSpPr>
          <p:cNvPr id="12" name="Segnaposto data 11"/>
          <p:cNvSpPr>
            <a:spLocks noGrp="1"/>
          </p:cNvSpPr>
          <p:nvPr>
            <p:ph type="dt" sz="half" idx="10"/>
          </p:nvPr>
        </p:nvSpPr>
        <p:spPr/>
        <p:txBody>
          <a:bodyPr/>
          <a:lstStyle/>
          <a:p>
            <a:fld id="{C9ADEC84-C285-4E25-B24C-4B392532FC74}" type="datetimeFigureOut">
              <a:rPr lang="it-IT" smtClean="0"/>
              <a:t>26/02/2019</a:t>
            </a:fld>
            <a:endParaRPr lang="it-IT"/>
          </a:p>
        </p:txBody>
      </p:sp>
      <p:sp>
        <p:nvSpPr>
          <p:cNvPr id="21" name="Segnaposto piè di pagina 20"/>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38D52A3-F205-4CA4-AB0B-E92D4559899E}" type="slidenum">
              <a:rPr lang="it-IT" smtClean="0"/>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3" name="Segnaposto data 2"/>
          <p:cNvSpPr>
            <a:spLocks noGrp="1"/>
          </p:cNvSpPr>
          <p:nvPr>
            <p:ph type="dt" sz="half" idx="10"/>
          </p:nvPr>
        </p:nvSpPr>
        <p:spPr/>
        <p:txBody>
          <a:bodyPr/>
          <a:lstStyle/>
          <a:p>
            <a:fld id="{C9ADEC84-C285-4E25-B24C-4B392532FC74}" type="datetimeFigureOut">
              <a:rPr lang="it-IT" smtClean="0"/>
              <a:t>26/02/2019</a:t>
            </a:fld>
            <a:endParaRPr lang="it-IT"/>
          </a:p>
        </p:txBody>
      </p:sp>
      <p:sp>
        <p:nvSpPr>
          <p:cNvPr id="24" name="Segnaposto piè di pagina 23"/>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338D52A3-F205-4CA4-AB0B-E92D4559899E}" type="slidenum">
              <a:rPr lang="it-IT" smtClean="0"/>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8" name="Connettore 1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olo 11"/>
          <p:cNvSpPr>
            <a:spLocks noGrp="1"/>
          </p:cNvSpPr>
          <p:nvPr>
            <p:ph type="title"/>
          </p:nvPr>
        </p:nvSpPr>
        <p:spPr>
          <a:xfrm>
            <a:off x="457200" y="5486400"/>
            <a:ext cx="8458200" cy="520700"/>
          </a:xfrm>
        </p:spPr>
        <p:txBody>
          <a:bodyPr anchor="ctr"/>
          <a:lstStyle>
            <a:lvl1pPr algn="l">
              <a:buNone/>
              <a:defRPr sz="2000" b="1"/>
            </a:lvl1pPr>
          </a:lstStyle>
          <a:p>
            <a:r>
              <a:rPr kumimoji="0" lang="it-IT" smtClean="0"/>
              <a:t>Fare clic per modificare lo stile del titolo</a:t>
            </a:r>
            <a:endParaRPr kumimoji="0" lang="en-US"/>
          </a:p>
        </p:txBody>
      </p:sp>
      <p:sp>
        <p:nvSpPr>
          <p:cNvPr id="26" name="Segnaposto testo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14" name="Segnaposto contenuto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5" name="Segnaposto data 24"/>
          <p:cNvSpPr>
            <a:spLocks noGrp="1"/>
          </p:cNvSpPr>
          <p:nvPr>
            <p:ph type="dt" sz="half" idx="10"/>
          </p:nvPr>
        </p:nvSpPr>
        <p:spPr/>
        <p:txBody>
          <a:bodyPr/>
          <a:lstStyle/>
          <a:p>
            <a:fld id="{C9ADEC84-C285-4E25-B24C-4B392532FC74}" type="datetimeFigureOut">
              <a:rPr lang="it-IT" smtClean="0"/>
              <a:t>26/02/2019</a:t>
            </a:fld>
            <a:endParaRPr lang="it-IT"/>
          </a:p>
        </p:txBody>
      </p:sp>
      <p:sp>
        <p:nvSpPr>
          <p:cNvPr id="29" name="Segnaposto piè di pagina 28"/>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338D52A3-F205-4CA4-AB0B-E92D4559899E}" type="slidenum">
              <a:rPr lang="it-IT" smtClean="0"/>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13" name="Segnaposto immagine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it-IT" smtClean="0"/>
              <a:t>Fare clic sull'icona per inserire un'immagine</a:t>
            </a:r>
            <a:endParaRPr kumimoji="0" lang="en-US" dirty="0"/>
          </a:p>
        </p:txBody>
      </p:sp>
      <p:sp>
        <p:nvSpPr>
          <p:cNvPr id="7" name="Segnaposto data 6"/>
          <p:cNvSpPr>
            <a:spLocks noGrp="1"/>
          </p:cNvSpPr>
          <p:nvPr>
            <p:ph type="dt" sz="half" idx="10"/>
          </p:nvPr>
        </p:nvSpPr>
        <p:spPr/>
        <p:txBody>
          <a:bodyPr/>
          <a:lstStyle/>
          <a:p>
            <a:fld id="{C9ADEC84-C285-4E25-B24C-4B392532FC74}" type="datetimeFigureOut">
              <a:rPr lang="it-IT" smtClean="0"/>
              <a:t>26/02/2019</a:t>
            </a:fld>
            <a:endParaRPr lang="it-IT"/>
          </a:p>
        </p:txBody>
      </p:sp>
      <p:sp>
        <p:nvSpPr>
          <p:cNvPr id="5" name="Segnaposto piè di pagina 4"/>
          <p:cNvSpPr>
            <a:spLocks noGrp="1"/>
          </p:cNvSpPr>
          <p:nvPr>
            <p:ph type="ftr" sz="quarter" idx="11"/>
          </p:nvPr>
        </p:nvSpPr>
        <p:spPr/>
        <p:txBody>
          <a:bodyPr/>
          <a:lstStyle/>
          <a:p>
            <a:endParaRPr lang="it-IT"/>
          </a:p>
        </p:txBody>
      </p:sp>
      <p:sp>
        <p:nvSpPr>
          <p:cNvPr id="31" name="Segnaposto numero diapositiva 30"/>
          <p:cNvSpPr>
            <a:spLocks noGrp="1"/>
          </p:cNvSpPr>
          <p:nvPr>
            <p:ph type="sldNum" sz="quarter" idx="12"/>
          </p:nvPr>
        </p:nvSpPr>
        <p:spPr/>
        <p:txBody>
          <a:bodyPr/>
          <a:lstStyle/>
          <a:p>
            <a:fld id="{338D52A3-F205-4CA4-AB0B-E92D4559899E}" type="slidenum">
              <a:rPr lang="it-IT" smtClean="0"/>
              <a:t>‹N›</a:t>
            </a:fld>
            <a:endParaRPr lang="it-IT"/>
          </a:p>
        </p:txBody>
      </p:sp>
      <p:sp>
        <p:nvSpPr>
          <p:cNvPr id="17" name="Titolo 16"/>
          <p:cNvSpPr>
            <a:spLocks noGrp="1"/>
          </p:cNvSpPr>
          <p:nvPr>
            <p:ph type="title"/>
          </p:nvPr>
        </p:nvSpPr>
        <p:spPr>
          <a:xfrm>
            <a:off x="381000" y="4993760"/>
            <a:ext cx="5867400" cy="522288"/>
          </a:xfrm>
        </p:spPr>
        <p:txBody>
          <a:bodyPr anchor="ctr"/>
          <a:lstStyle>
            <a:lvl1pPr algn="l">
              <a:buNone/>
              <a:defRPr sz="2000" b="1"/>
            </a:lvl1pPr>
          </a:lstStyle>
          <a:p>
            <a:r>
              <a:rPr kumimoji="0" lang="it-IT" smtClean="0"/>
              <a:t>Fare clic per modificare lo stile del titolo</a:t>
            </a:r>
            <a:endParaRPr kumimoji="0" lang="en-US"/>
          </a:p>
        </p:txBody>
      </p:sp>
      <p:sp>
        <p:nvSpPr>
          <p:cNvPr id="26" name="Segnaposto testo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C9ADEC84-C285-4E25-B24C-4B392532FC74}" type="datetimeFigureOut">
              <a:rPr lang="it-IT" smtClean="0"/>
              <a:t>26/02/2019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38D52A3-F205-4CA4-AB0B-E92D4559899E}" type="slidenum">
              <a:rPr lang="it-IT" smtClean="0"/>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858000" y="549276"/>
            <a:ext cx="1828800" cy="5851525"/>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549276"/>
            <a:ext cx="6248400" cy="5851525"/>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C9ADEC84-C285-4E25-B24C-4B392532FC74}" type="datetimeFigureOut">
              <a:rPr lang="it-IT" smtClean="0"/>
              <a:t>26/02/2019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38D52A3-F205-4CA4-AB0B-E92D4559899E}" type="slidenum">
              <a:rPr lang="it-IT" smtClean="0"/>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Connettore 1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Segnaposto testo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1" name="Segnaposto data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87C3A683-3A04-4ED5-B903-5A853B6A4C34}" type="datetimeFigureOut">
              <a:rPr lang="it-IT" smtClean="0">
                <a:solidFill>
                  <a:srgbClr val="465E9C"/>
                </a:solidFill>
              </a:rPr>
              <a:pPr/>
              <a:t>26/02/2019</a:t>
            </a:fld>
            <a:endParaRPr lang="it-IT">
              <a:solidFill>
                <a:srgbClr val="465E9C"/>
              </a:solidFill>
            </a:endParaRPr>
          </a:p>
        </p:txBody>
      </p:sp>
      <p:sp>
        <p:nvSpPr>
          <p:cNvPr id="28" name="Segnaposto piè di pagina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it-IT">
              <a:solidFill>
                <a:srgbClr val="465E9C"/>
              </a:solidFill>
            </a:endParaRPr>
          </a:p>
        </p:txBody>
      </p:sp>
      <p:sp>
        <p:nvSpPr>
          <p:cNvPr id="5" name="Segnaposto numero diapositiva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D1AA9F65-6A90-46D2-B07C-BECBD538B8DF}" type="slidenum">
              <a:rPr lang="it-IT" smtClean="0">
                <a:solidFill>
                  <a:srgbClr val="465E9C"/>
                </a:solidFill>
              </a:rPr>
              <a:pPr/>
              <a:t>‹N›</a:t>
            </a:fld>
            <a:endParaRPr lang="it-IT">
              <a:solidFill>
                <a:srgbClr val="465E9C"/>
              </a:solidFill>
            </a:endParaRPr>
          </a:p>
        </p:txBody>
      </p:sp>
      <p:sp>
        <p:nvSpPr>
          <p:cNvPr id="10" name="Segnaposto titolo 9"/>
          <p:cNvSpPr>
            <a:spLocks noGrp="1"/>
          </p:cNvSpPr>
          <p:nvPr>
            <p:ph type="title"/>
          </p:nvPr>
        </p:nvSpPr>
        <p:spPr>
          <a:xfrm>
            <a:off x="304800" y="457200"/>
            <a:ext cx="8686800" cy="838200"/>
          </a:xfrm>
          <a:prstGeom prst="rect">
            <a:avLst/>
          </a:prstGeom>
        </p:spPr>
        <p:txBody>
          <a:bodyPr vert="horz" anchor="ctr">
            <a:normAutofit/>
          </a:bodyPr>
          <a:lstStyle/>
          <a:p>
            <a:r>
              <a:rPr kumimoji="0" lang="it-IT" smtClean="0"/>
              <a:t>Fare clic per modificare lo stile del titolo</a:t>
            </a:r>
            <a:endParaRPr kumimoji="0" lang="en-US"/>
          </a:p>
        </p:txBody>
      </p:sp>
      <p:sp>
        <p:nvSpPr>
          <p:cNvPr id="9" name="Connettore 1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Connettore 1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4024" r:id="rId1"/>
    <p:sldLayoutId id="2147484025" r:id="rId2"/>
    <p:sldLayoutId id="2147484026" r:id="rId3"/>
    <p:sldLayoutId id="2147484027" r:id="rId4"/>
    <p:sldLayoutId id="2147484028" r:id="rId5"/>
    <p:sldLayoutId id="2147484029" r:id="rId6"/>
    <p:sldLayoutId id="2147484030" r:id="rId7"/>
    <p:sldLayoutId id="2147484031" r:id="rId8"/>
    <p:sldLayoutId id="2147484032" r:id="rId9"/>
    <p:sldLayoutId id="2147484033" r:id="rId10"/>
    <p:sldLayoutId id="2147484034"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png"/><Relationship Id="rId7" Type="http://schemas.openxmlformats.org/officeDocument/2006/relationships/image" Target="../media/image12.jpeg"/><Relationship Id="rId2" Type="http://schemas.openxmlformats.org/officeDocument/2006/relationships/image" Target="../media/image7.jpg"/><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jpe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jpg"/><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G"/><Relationship Id="rId7" Type="http://schemas.openxmlformats.org/officeDocument/2006/relationships/image" Target="../media/image32.png"/><Relationship Id="rId2" Type="http://schemas.openxmlformats.org/officeDocument/2006/relationships/image" Target="../media/image27.jpg"/><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g"/></Relationships>
</file>

<file path=ppt/slides/_rels/slide20.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5.jpg"/><Relationship Id="rId7" Type="http://schemas.openxmlformats.org/officeDocument/2006/relationships/image" Target="../media/image39.jpg"/><Relationship Id="rId2" Type="http://schemas.openxmlformats.org/officeDocument/2006/relationships/image" Target="../media/image34.jpg"/><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jpg"/><Relationship Id="rId4" Type="http://schemas.openxmlformats.org/officeDocument/2006/relationships/image" Target="../media/image36.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http://1.bp.blogspot.com/-LIFjXgB4dpg/VoDsJackX9I/AAAAAAAAYr8/pRRhAcLc_ss/s1600/la-famiglia-2-14-638.jpg" TargetMode="External"/><Relationship Id="rId2" Type="http://schemas.openxmlformats.org/officeDocument/2006/relationships/image" Target="../media/image40.png"/><Relationship Id="rId1" Type="http://schemas.openxmlformats.org/officeDocument/2006/relationships/slideLayout" Target="../slideLayouts/slideLayout7.xml"/><Relationship Id="rId4" Type="http://schemas.openxmlformats.org/officeDocument/2006/relationships/image" Target="../media/image41.jpeg"/></Relationships>
</file>

<file path=ppt/slides/_rels/slide2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907882" y="1595055"/>
            <a:ext cx="5431616" cy="923330"/>
          </a:xfrm>
          <a:prstGeom prst="rect">
            <a:avLst/>
          </a:prstGeom>
        </p:spPr>
        <p:style>
          <a:lnRef idx="2">
            <a:schemeClr val="accent2"/>
          </a:lnRef>
          <a:fillRef idx="1">
            <a:schemeClr val="lt1"/>
          </a:fillRef>
          <a:effectRef idx="0">
            <a:schemeClr val="accent2"/>
          </a:effectRef>
          <a:fontRef idx="minor">
            <a:schemeClr val="dk1"/>
          </a:fontRef>
        </p:style>
        <p:txBody>
          <a:bodyPr wrap="none" lIns="91440" tIns="45720" rIns="91440" bIns="45720">
            <a:spAutoFit/>
          </a:bodyPr>
          <a:lstStyle/>
          <a:p>
            <a:pPr algn="ctr"/>
            <a:r>
              <a:rPr lang="it-IT"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Donne e fascismo</a:t>
            </a:r>
            <a:endParaRPr lang="it-IT"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asellaDiTesto 2"/>
          <p:cNvSpPr txBox="1"/>
          <p:nvPr/>
        </p:nvSpPr>
        <p:spPr>
          <a:xfrm>
            <a:off x="2367092" y="3140968"/>
            <a:ext cx="4536504" cy="2062103"/>
          </a:xfrm>
          <a:prstGeom prst="rect">
            <a:avLst/>
          </a:prstGeom>
          <a:noFill/>
        </p:spPr>
        <p:txBody>
          <a:bodyPr wrap="square" rtlCol="0">
            <a:spAutoFit/>
          </a:bodyPr>
          <a:lstStyle/>
          <a:p>
            <a:pPr algn="ctr"/>
            <a:r>
              <a:rPr lang="it-IT" sz="2400" dirty="0" smtClean="0"/>
              <a:t>A cura di</a:t>
            </a:r>
          </a:p>
          <a:p>
            <a:pPr algn="ctr"/>
            <a:endParaRPr lang="it-IT" sz="2400" dirty="0"/>
          </a:p>
          <a:p>
            <a:pPr algn="ctr"/>
            <a:r>
              <a:rPr lang="it-IT" sz="3200" dirty="0" smtClean="0">
                <a:latin typeface="Lucida Console" panose="020B0609040504020204" pitchFamily="49" charset="0"/>
              </a:rPr>
              <a:t>LIDIA GUALTIERO</a:t>
            </a:r>
          </a:p>
          <a:p>
            <a:pPr algn="ctr"/>
            <a:endParaRPr lang="it-IT" sz="2400" dirty="0"/>
          </a:p>
          <a:p>
            <a:pPr algn="ctr"/>
            <a:r>
              <a:rPr lang="it-IT" sz="2400" dirty="0" smtClean="0"/>
              <a:t>Rimini - 13 febbraio 2019</a:t>
            </a:r>
            <a:endParaRPr lang="it-IT" sz="2400" dirty="0"/>
          </a:p>
        </p:txBody>
      </p:sp>
    </p:spTree>
    <p:extLst>
      <p:ext uri="{BB962C8B-B14F-4D97-AF65-F5344CB8AC3E}">
        <p14:creationId xmlns:p14="http://schemas.microsoft.com/office/powerpoint/2010/main" val="32634639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899591" y="4522767"/>
            <a:ext cx="7776863" cy="1881990"/>
          </a:xfrm>
          <a:prstGeom prst="rect">
            <a:avLst/>
          </a:prstGeom>
        </p:spPr>
        <p:txBody>
          <a:bodyPr wrap="square">
            <a:spAutoFit/>
          </a:bodyPr>
          <a:lstStyle/>
          <a:p>
            <a:pPr algn="just">
              <a:lnSpc>
                <a:spcPct val="150000"/>
              </a:lnSpc>
            </a:pPr>
            <a:r>
              <a:rPr lang="it-IT" sz="2000" b="1" dirty="0">
                <a:latin typeface="Arial" panose="020B0604020202020204" pitchFamily="34" charset="0"/>
                <a:cs typeface="Arial" panose="020B0604020202020204" pitchFamily="34" charset="0"/>
              </a:rPr>
              <a:t>1.</a:t>
            </a:r>
            <a:r>
              <a:rPr lang="it-IT" sz="2000" dirty="0">
                <a:latin typeface="Arial" panose="020B0604020202020204" pitchFamily="34" charset="0"/>
                <a:cs typeface="Arial" panose="020B0604020202020204" pitchFamily="34" charset="0"/>
              </a:rPr>
              <a:t> movimento politico italiano che venne fondato nel 1919 da Benito Mussolini e, trasformatosi in regime, fu al potere dal 1922 al 1943 | la dottrina del fascismo, nazionalista e antidemocratica in politica, corporativista in economia</a:t>
            </a:r>
          </a:p>
        </p:txBody>
      </p:sp>
      <p:sp>
        <p:nvSpPr>
          <p:cNvPr id="5" name="CasellaDiTesto 4"/>
          <p:cNvSpPr txBox="1"/>
          <p:nvPr/>
        </p:nvSpPr>
        <p:spPr>
          <a:xfrm>
            <a:off x="1791869" y="404664"/>
            <a:ext cx="5188202" cy="1384995"/>
          </a:xfrm>
          <a:prstGeom prst="rect">
            <a:avLst/>
          </a:prstGeom>
          <a:noFill/>
        </p:spPr>
        <p:txBody>
          <a:bodyPr wrap="square" rtlCol="0">
            <a:spAutoFit/>
          </a:bodyPr>
          <a:lstStyle/>
          <a:p>
            <a:r>
              <a:rPr lang="it-IT" dirty="0" smtClean="0">
                <a:latin typeface="Arial" panose="020B0604020202020204" pitchFamily="34" charset="0"/>
                <a:cs typeface="Arial" panose="020B0604020202020204" pitchFamily="34" charset="0"/>
              </a:rPr>
              <a:t>Dal dizionario  Garzanti:</a:t>
            </a:r>
          </a:p>
          <a:p>
            <a:pPr algn="ctr"/>
            <a:r>
              <a:rPr lang="it-IT" dirty="0" smtClean="0">
                <a:latin typeface="Arial" panose="020B0604020202020204" pitchFamily="34" charset="0"/>
                <a:cs typeface="Arial" panose="020B0604020202020204" pitchFamily="34" charset="0"/>
              </a:rPr>
              <a:t> </a:t>
            </a:r>
          </a:p>
          <a:p>
            <a:pPr algn="ctr"/>
            <a:r>
              <a:rPr lang="it-IT" sz="2400" b="1" dirty="0" smtClean="0">
                <a:latin typeface="Arial" panose="020B0604020202020204" pitchFamily="34" charset="0"/>
                <a:cs typeface="Arial" panose="020B0604020202020204" pitchFamily="34" charset="0"/>
              </a:rPr>
              <a:t>Fascismo</a:t>
            </a:r>
          </a:p>
          <a:p>
            <a:pPr algn="ctr"/>
            <a:endParaRPr lang="it-IT" sz="2400" b="1" dirty="0">
              <a:latin typeface="Arial" panose="020B0604020202020204" pitchFamily="34" charset="0"/>
              <a:cs typeface="Arial" panose="020B0604020202020204" pitchFamily="34" charset="0"/>
            </a:endParaRPr>
          </a:p>
        </p:txBody>
      </p:sp>
      <p:pic>
        <p:nvPicPr>
          <p:cNvPr id="1026" name="Picture 2" descr="Risultati immagini per fascismo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1840" y="2060848"/>
            <a:ext cx="2787896" cy="208823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77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845304" y="332656"/>
            <a:ext cx="7776863" cy="6093976"/>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lnSpc>
                <a:spcPct val="150000"/>
              </a:lnSpc>
            </a:pPr>
            <a:r>
              <a:rPr lang="it-IT" sz="2000" dirty="0">
                <a:latin typeface="Arial" panose="020B0604020202020204" pitchFamily="34" charset="0"/>
                <a:cs typeface="Arial" panose="020B0604020202020204" pitchFamily="34" charset="0"/>
              </a:rPr>
              <a:t>La XII disposizione transitoria della </a:t>
            </a:r>
            <a:r>
              <a:rPr lang="it-IT" sz="2000" b="1" dirty="0">
                <a:latin typeface="Arial" panose="020B0604020202020204" pitchFamily="34" charset="0"/>
                <a:cs typeface="Arial" panose="020B0604020202020204" pitchFamily="34" charset="0"/>
              </a:rPr>
              <a:t>Costituzione italiana </a:t>
            </a:r>
            <a:r>
              <a:rPr lang="it-IT" sz="2000" dirty="0">
                <a:latin typeface="Arial" panose="020B0604020202020204" pitchFamily="34" charset="0"/>
                <a:cs typeface="Arial" panose="020B0604020202020204" pitchFamily="34" charset="0"/>
              </a:rPr>
              <a:t>recita: </a:t>
            </a:r>
          </a:p>
          <a:p>
            <a:pPr algn="just">
              <a:lnSpc>
                <a:spcPct val="150000"/>
              </a:lnSpc>
            </a:pPr>
            <a:endParaRPr lang="it-IT" sz="2000" dirty="0" smtClean="0">
              <a:latin typeface="Arial" panose="020B0604020202020204" pitchFamily="34" charset="0"/>
              <a:cs typeface="Arial" panose="020B0604020202020204" pitchFamily="34" charset="0"/>
            </a:endParaRPr>
          </a:p>
          <a:p>
            <a:pPr algn="just">
              <a:lnSpc>
                <a:spcPct val="150000"/>
              </a:lnSpc>
            </a:pPr>
            <a:r>
              <a:rPr lang="it-IT" sz="2000" b="1" dirty="0" smtClean="0">
                <a:latin typeface="Arial" panose="020B0604020202020204" pitchFamily="34" charset="0"/>
                <a:cs typeface="Arial" panose="020B0604020202020204" pitchFamily="34" charset="0"/>
              </a:rPr>
              <a:t>«</a:t>
            </a:r>
            <a:r>
              <a:rPr lang="it-IT" sz="2000" b="1" dirty="0">
                <a:latin typeface="Arial" panose="020B0604020202020204" pitchFamily="34" charset="0"/>
                <a:cs typeface="Arial" panose="020B0604020202020204" pitchFamily="34" charset="0"/>
              </a:rPr>
              <a:t>È vietata la riorganizzazione, sotto qualsiasi forma, del disciolto partito fascista.</a:t>
            </a:r>
          </a:p>
          <a:p>
            <a:pPr algn="just">
              <a:lnSpc>
                <a:spcPct val="150000"/>
              </a:lnSpc>
            </a:pPr>
            <a:r>
              <a:rPr lang="it-IT" sz="2000" dirty="0">
                <a:latin typeface="Arial" panose="020B0604020202020204" pitchFamily="34" charset="0"/>
                <a:cs typeface="Arial" panose="020B0604020202020204" pitchFamily="34" charset="0"/>
              </a:rPr>
              <a:t>In deroga all'articolo 48, sono stabilite con legge, per non oltre un quinquennio dall'entrata in vigore della Costituzione, </a:t>
            </a:r>
            <a:r>
              <a:rPr lang="it-IT" sz="2000" b="1" dirty="0">
                <a:latin typeface="Arial" panose="020B0604020202020204" pitchFamily="34" charset="0"/>
                <a:cs typeface="Arial" panose="020B0604020202020204" pitchFamily="34" charset="0"/>
              </a:rPr>
              <a:t>limitazioni temporanee</a:t>
            </a:r>
            <a:r>
              <a:rPr lang="it-IT" sz="2000" dirty="0">
                <a:latin typeface="Arial" panose="020B0604020202020204" pitchFamily="34" charset="0"/>
                <a:cs typeface="Arial" panose="020B0604020202020204" pitchFamily="34" charset="0"/>
              </a:rPr>
              <a:t> al </a:t>
            </a:r>
            <a:r>
              <a:rPr lang="it-IT" sz="2000" b="1" dirty="0">
                <a:latin typeface="Arial" panose="020B0604020202020204" pitchFamily="34" charset="0"/>
                <a:cs typeface="Arial" panose="020B0604020202020204" pitchFamily="34" charset="0"/>
              </a:rPr>
              <a:t>diritto di voto </a:t>
            </a:r>
            <a:r>
              <a:rPr lang="it-IT" sz="2000" dirty="0">
                <a:latin typeface="Arial" panose="020B0604020202020204" pitchFamily="34" charset="0"/>
                <a:cs typeface="Arial" panose="020B0604020202020204" pitchFamily="34" charset="0"/>
              </a:rPr>
              <a:t>e alla </a:t>
            </a:r>
            <a:r>
              <a:rPr lang="it-IT" sz="2000" b="1" dirty="0">
                <a:latin typeface="Arial" panose="020B0604020202020204" pitchFamily="34" charset="0"/>
                <a:cs typeface="Arial" panose="020B0604020202020204" pitchFamily="34" charset="0"/>
              </a:rPr>
              <a:t>eleggibilità </a:t>
            </a:r>
            <a:r>
              <a:rPr lang="it-IT" sz="2000" dirty="0">
                <a:latin typeface="Arial" panose="020B0604020202020204" pitchFamily="34" charset="0"/>
                <a:cs typeface="Arial" panose="020B0604020202020204" pitchFamily="34" charset="0"/>
              </a:rPr>
              <a:t>per i capi </a:t>
            </a:r>
            <a:r>
              <a:rPr lang="it-IT" sz="2000" b="1" dirty="0">
                <a:latin typeface="Arial" panose="020B0604020202020204" pitchFamily="34" charset="0"/>
                <a:cs typeface="Arial" panose="020B0604020202020204" pitchFamily="34" charset="0"/>
              </a:rPr>
              <a:t>responsabili</a:t>
            </a:r>
            <a:r>
              <a:rPr lang="it-IT" sz="2000" dirty="0">
                <a:latin typeface="Arial" panose="020B0604020202020204" pitchFamily="34" charset="0"/>
                <a:cs typeface="Arial" panose="020B0604020202020204" pitchFamily="34" charset="0"/>
              </a:rPr>
              <a:t> del </a:t>
            </a:r>
            <a:r>
              <a:rPr lang="it-IT" sz="2000" b="1" dirty="0">
                <a:latin typeface="Arial" panose="020B0604020202020204" pitchFamily="34" charset="0"/>
                <a:cs typeface="Arial" panose="020B0604020202020204" pitchFamily="34" charset="0"/>
              </a:rPr>
              <a:t>regime fascista</a:t>
            </a:r>
            <a:r>
              <a:rPr lang="it-IT" sz="2000" dirty="0" smtClean="0">
                <a:latin typeface="Arial" panose="020B0604020202020204" pitchFamily="34" charset="0"/>
                <a:cs typeface="Arial" panose="020B0604020202020204" pitchFamily="34" charset="0"/>
              </a:rPr>
              <a:t>.»</a:t>
            </a:r>
          </a:p>
          <a:p>
            <a:pPr algn="just">
              <a:lnSpc>
                <a:spcPct val="150000"/>
              </a:lnSpc>
            </a:pPr>
            <a:endParaRPr lang="it-IT" sz="2000" dirty="0" smtClean="0">
              <a:latin typeface="Arial" panose="020B0604020202020204" pitchFamily="34" charset="0"/>
              <a:cs typeface="Arial" panose="020B0604020202020204" pitchFamily="34" charset="0"/>
            </a:endParaRPr>
          </a:p>
          <a:p>
            <a:pPr algn="just">
              <a:lnSpc>
                <a:spcPct val="150000"/>
              </a:lnSpc>
            </a:pPr>
            <a:r>
              <a:rPr lang="it-IT" sz="2000" dirty="0" smtClean="0">
                <a:latin typeface="Arial" panose="020B0604020202020204" pitchFamily="34" charset="0"/>
                <a:cs typeface="Arial" panose="020B0604020202020204" pitchFamily="34" charset="0"/>
              </a:rPr>
              <a:t>La </a:t>
            </a:r>
            <a:r>
              <a:rPr lang="it-IT" sz="2000" b="1" dirty="0">
                <a:latin typeface="Arial" panose="020B0604020202020204" pitchFamily="34" charset="0"/>
                <a:cs typeface="Arial" panose="020B0604020202020204" pitchFamily="34" charset="0"/>
              </a:rPr>
              <a:t>legge </a:t>
            </a:r>
            <a:r>
              <a:rPr lang="it-IT" sz="2000" b="1" dirty="0" err="1">
                <a:latin typeface="Arial" panose="020B0604020202020204" pitchFamily="34" charset="0"/>
                <a:cs typeface="Arial" panose="020B0604020202020204" pitchFamily="34" charset="0"/>
              </a:rPr>
              <a:t>Scelba</a:t>
            </a:r>
            <a:r>
              <a:rPr lang="it-IT" sz="2000" b="1" dirty="0">
                <a:latin typeface="Arial" panose="020B0604020202020204" pitchFamily="34" charset="0"/>
                <a:cs typeface="Arial" panose="020B0604020202020204" pitchFamily="34" charset="0"/>
              </a:rPr>
              <a:t> </a:t>
            </a:r>
            <a:r>
              <a:rPr lang="it-IT" sz="2000" dirty="0">
                <a:latin typeface="Arial" panose="020B0604020202020204" pitchFamily="34" charset="0"/>
                <a:cs typeface="Arial" panose="020B0604020202020204" pitchFamily="34" charset="0"/>
              </a:rPr>
              <a:t>del </a:t>
            </a:r>
            <a:r>
              <a:rPr lang="it-IT" sz="2000" b="1" dirty="0">
                <a:latin typeface="Arial" panose="020B0604020202020204" pitchFamily="34" charset="0"/>
                <a:cs typeface="Arial" panose="020B0604020202020204" pitchFamily="34" charset="0"/>
              </a:rPr>
              <a:t>1952</a:t>
            </a:r>
            <a:r>
              <a:rPr lang="it-IT" sz="2000" dirty="0">
                <a:latin typeface="Arial" panose="020B0604020202020204" pitchFamily="34" charset="0"/>
                <a:cs typeface="Arial" panose="020B0604020202020204" pitchFamily="34" charset="0"/>
              </a:rPr>
              <a:t> </a:t>
            </a:r>
            <a:r>
              <a:rPr lang="it-IT" sz="2000" dirty="0" smtClean="0">
                <a:latin typeface="Arial" panose="020B0604020202020204" pitchFamily="34" charset="0"/>
                <a:cs typeface="Arial" panose="020B0604020202020204" pitchFamily="34" charset="0"/>
              </a:rPr>
              <a:t>e la  </a:t>
            </a:r>
            <a:r>
              <a:rPr lang="it-IT" sz="2000" b="1" dirty="0">
                <a:latin typeface="Arial" panose="020B0604020202020204" pitchFamily="34" charset="0"/>
                <a:cs typeface="Arial" panose="020B0604020202020204" pitchFamily="34" charset="0"/>
              </a:rPr>
              <a:t>legge Mancino </a:t>
            </a:r>
            <a:r>
              <a:rPr lang="it-IT" sz="2000" dirty="0">
                <a:latin typeface="Arial" panose="020B0604020202020204" pitchFamily="34" charset="0"/>
                <a:cs typeface="Arial" panose="020B0604020202020204" pitchFamily="34" charset="0"/>
              </a:rPr>
              <a:t>del</a:t>
            </a:r>
            <a:r>
              <a:rPr lang="it-IT" sz="2000" b="1" dirty="0">
                <a:latin typeface="Arial" panose="020B0604020202020204" pitchFamily="34" charset="0"/>
                <a:cs typeface="Arial" panose="020B0604020202020204" pitchFamily="34" charset="0"/>
              </a:rPr>
              <a:t> </a:t>
            </a:r>
            <a:r>
              <a:rPr lang="it-IT" sz="2000" b="1" dirty="0" smtClean="0">
                <a:latin typeface="Arial" panose="020B0604020202020204" pitchFamily="34" charset="0"/>
                <a:cs typeface="Arial" panose="020B0604020202020204" pitchFamily="34" charset="0"/>
              </a:rPr>
              <a:t>1993 stabiliscono le sanzioni nei casi di </a:t>
            </a:r>
            <a:r>
              <a:rPr lang="it-IT" sz="2000" dirty="0" smtClean="0">
                <a:latin typeface="Arial" panose="020B0604020202020204" pitchFamily="34" charset="0"/>
                <a:cs typeface="Arial" panose="020B0604020202020204" pitchFamily="34" charset="0"/>
              </a:rPr>
              <a:t>esaltazione</a:t>
            </a:r>
            <a:r>
              <a:rPr lang="it-IT" sz="2000" dirty="0">
                <a:latin typeface="Arial" panose="020B0604020202020204" pitchFamily="34" charset="0"/>
                <a:cs typeface="Arial" panose="020B0604020202020204" pitchFamily="34" charset="0"/>
              </a:rPr>
              <a:t>, </a:t>
            </a:r>
            <a:r>
              <a:rPr lang="it-IT" sz="2000" dirty="0" smtClean="0">
                <a:latin typeface="Arial" panose="020B0604020202020204" pitchFamily="34" charset="0"/>
                <a:cs typeface="Arial" panose="020B0604020202020204" pitchFamily="34" charset="0"/>
              </a:rPr>
              <a:t>difesa </a:t>
            </a:r>
            <a:r>
              <a:rPr lang="it-IT" sz="2000" dirty="0">
                <a:latin typeface="Arial" panose="020B0604020202020204" pitchFamily="34" charset="0"/>
                <a:cs typeface="Arial" panose="020B0604020202020204" pitchFamily="34" charset="0"/>
              </a:rPr>
              <a:t>e </a:t>
            </a:r>
            <a:r>
              <a:rPr lang="it-IT" sz="2000" dirty="0" smtClean="0">
                <a:latin typeface="Arial" panose="020B0604020202020204" pitchFamily="34" charset="0"/>
                <a:cs typeface="Arial" panose="020B0604020202020204" pitchFamily="34" charset="0"/>
              </a:rPr>
              <a:t> </a:t>
            </a:r>
            <a:r>
              <a:rPr lang="it-IT" sz="2000" dirty="0">
                <a:latin typeface="Arial" panose="020B0604020202020204" pitchFamily="34" charset="0"/>
                <a:cs typeface="Arial" panose="020B0604020202020204" pitchFamily="34" charset="0"/>
              </a:rPr>
              <a:t>propaganda dei principi del fascismo. </a:t>
            </a:r>
            <a:r>
              <a:rPr lang="it-IT" sz="2000" dirty="0" smtClean="0">
                <a:latin typeface="Arial" panose="020B0604020202020204" pitchFamily="34" charset="0"/>
                <a:cs typeface="Arial" panose="020B0604020202020204" pitchFamily="34" charset="0"/>
              </a:rPr>
              <a:t>Nel </a:t>
            </a:r>
            <a:r>
              <a:rPr lang="it-IT" sz="2000" b="1" dirty="0" smtClean="0">
                <a:latin typeface="Arial" panose="020B0604020202020204" pitchFamily="34" charset="0"/>
                <a:cs typeface="Arial" panose="020B0604020202020204" pitchFamily="34" charset="0"/>
              </a:rPr>
              <a:t>2017</a:t>
            </a:r>
            <a:r>
              <a:rPr lang="it-IT" sz="2000" dirty="0" smtClean="0">
                <a:latin typeface="Arial" panose="020B0604020202020204" pitchFamily="34" charset="0"/>
                <a:cs typeface="Arial" panose="020B0604020202020204" pitchFamily="34" charset="0"/>
              </a:rPr>
              <a:t> naufraga </a:t>
            </a:r>
            <a:r>
              <a:rPr lang="it-IT" sz="2000" dirty="0">
                <a:latin typeface="Arial" panose="020B0604020202020204" pitchFamily="34" charset="0"/>
                <a:cs typeface="Arial" panose="020B0604020202020204" pitchFamily="34" charset="0"/>
              </a:rPr>
              <a:t>la più severa proposta di </a:t>
            </a:r>
            <a:r>
              <a:rPr lang="it-IT" sz="2000" b="1" dirty="0">
                <a:latin typeface="Arial" panose="020B0604020202020204" pitchFamily="34" charset="0"/>
                <a:cs typeface="Arial" panose="020B0604020202020204" pitchFamily="34" charset="0"/>
              </a:rPr>
              <a:t>legge</a:t>
            </a:r>
            <a:r>
              <a:rPr lang="it-IT" sz="2000" dirty="0">
                <a:latin typeface="Arial" panose="020B0604020202020204" pitchFamily="34" charset="0"/>
                <a:cs typeface="Arial" panose="020B0604020202020204" pitchFamily="34" charset="0"/>
              </a:rPr>
              <a:t> a firma </a:t>
            </a:r>
            <a:r>
              <a:rPr lang="it-IT" sz="2000" b="1" dirty="0" smtClean="0">
                <a:latin typeface="Arial" panose="020B0604020202020204" pitchFamily="34" charset="0"/>
                <a:cs typeface="Arial" panose="020B0604020202020204" pitchFamily="34" charset="0"/>
              </a:rPr>
              <a:t>Fiano.</a:t>
            </a:r>
            <a:endParaRPr lang="it-IT"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419763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913447" y="3356992"/>
            <a:ext cx="7704856" cy="3000821"/>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lnSpc>
                <a:spcPct val="150000"/>
              </a:lnSpc>
            </a:pPr>
            <a:r>
              <a:rPr lang="it-IT" sz="1600" b="1" dirty="0">
                <a:latin typeface="Arial"/>
                <a:ea typeface="Times New Roman"/>
              </a:rPr>
              <a:t>Irene </a:t>
            </a:r>
            <a:r>
              <a:rPr lang="it-IT" sz="1600" b="1" dirty="0" smtClean="0">
                <a:latin typeface="Arial"/>
                <a:ea typeface="Times New Roman"/>
              </a:rPr>
              <a:t>Pivetti esponente della lega Nord eletta </a:t>
            </a:r>
          </a:p>
          <a:p>
            <a:pPr algn="ctr">
              <a:lnSpc>
                <a:spcPct val="150000"/>
              </a:lnSpc>
            </a:pPr>
            <a:r>
              <a:rPr lang="it-IT" sz="1600" b="1" dirty="0" smtClean="0">
                <a:latin typeface="Arial"/>
                <a:ea typeface="Times New Roman"/>
              </a:rPr>
              <a:t>Presidente della Camera dei  Deputati il 15 aprile 1994.</a:t>
            </a:r>
          </a:p>
          <a:p>
            <a:pPr algn="just">
              <a:lnSpc>
                <a:spcPct val="150000"/>
              </a:lnSpc>
            </a:pPr>
            <a:endParaRPr lang="it-IT" sz="1000" b="1" dirty="0" smtClean="0">
              <a:latin typeface="Arial"/>
              <a:ea typeface="Times New Roman"/>
            </a:endParaRPr>
          </a:p>
          <a:p>
            <a:pPr algn="just">
              <a:lnSpc>
                <a:spcPct val="150000"/>
              </a:lnSpc>
            </a:pPr>
            <a:r>
              <a:rPr lang="it-IT" sz="2000" b="1" dirty="0" smtClean="0">
                <a:latin typeface="Arial"/>
                <a:ea typeface="Times New Roman"/>
              </a:rPr>
              <a:t> </a:t>
            </a:r>
            <a:r>
              <a:rPr lang="it-IT" sz="1600" b="1" dirty="0" smtClean="0">
                <a:latin typeface="Arial"/>
                <a:ea typeface="Times New Roman"/>
              </a:rPr>
              <a:t>«Le </a:t>
            </a:r>
            <a:r>
              <a:rPr lang="it-IT" sz="1600" b="1" dirty="0">
                <a:latin typeface="Arial"/>
                <a:ea typeface="Times New Roman"/>
              </a:rPr>
              <a:t>cose migliori per le donne e la </a:t>
            </a:r>
            <a:r>
              <a:rPr lang="it-IT" sz="1600" b="1" dirty="0" smtClean="0">
                <a:latin typeface="Arial"/>
                <a:ea typeface="Times New Roman"/>
              </a:rPr>
              <a:t>famiglia </a:t>
            </a:r>
            <a:r>
              <a:rPr lang="it-IT" sz="1600" b="1" dirty="0">
                <a:latin typeface="Arial"/>
                <a:ea typeface="Times New Roman"/>
              </a:rPr>
              <a:t>le ha fatte Mussolini, dopo non è stato fatto più nulla</a:t>
            </a:r>
            <a:r>
              <a:rPr lang="it-IT" sz="1600" b="1" dirty="0" smtClean="0">
                <a:latin typeface="Arial"/>
                <a:ea typeface="Times New Roman"/>
              </a:rPr>
              <a:t>...»</a:t>
            </a:r>
          </a:p>
          <a:p>
            <a:pPr algn="just">
              <a:lnSpc>
                <a:spcPct val="150000"/>
              </a:lnSpc>
            </a:pPr>
            <a:r>
              <a:rPr lang="it-IT" sz="1600" b="1" dirty="0" smtClean="0">
                <a:latin typeface="Arial"/>
                <a:ea typeface="Times New Roman"/>
              </a:rPr>
              <a:t> «Non </a:t>
            </a:r>
            <a:r>
              <a:rPr lang="it-IT" sz="1600" b="1" dirty="0">
                <a:latin typeface="Arial"/>
                <a:ea typeface="Times New Roman"/>
              </a:rPr>
              <a:t>sono fascista, ma ho anche abbastanza testa per vedere le cose positive che il fascismo ha fatto prima dello sciagurato patto con </a:t>
            </a:r>
            <a:r>
              <a:rPr lang="it-IT" sz="1600" b="1" dirty="0" smtClean="0">
                <a:latin typeface="Arial"/>
                <a:ea typeface="Times New Roman"/>
              </a:rPr>
              <a:t>Hitler…». </a:t>
            </a:r>
          </a:p>
          <a:p>
            <a:pPr algn="just">
              <a:lnSpc>
                <a:spcPct val="150000"/>
              </a:lnSpc>
            </a:pPr>
            <a:r>
              <a:rPr lang="it-IT" sz="1600" dirty="0">
                <a:latin typeface="Arial" panose="020B0604020202020204" pitchFamily="34" charset="0"/>
                <a:cs typeface="Arial" panose="020B0604020202020204" pitchFamily="34" charset="0"/>
              </a:rPr>
              <a:t>(da un'intervista al periodico ‘‘L' Italia settimanale’’ )</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74159" y="795666"/>
            <a:ext cx="1783432" cy="238089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ttangolo 4"/>
          <p:cNvSpPr/>
          <p:nvPr/>
        </p:nvSpPr>
        <p:spPr>
          <a:xfrm rot="20944585">
            <a:off x="515495" y="540443"/>
            <a:ext cx="2952328" cy="2308324"/>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50000"/>
              </a:lnSpc>
            </a:pPr>
            <a:r>
              <a:rPr lang="it-IT" sz="1200" dirty="0">
                <a:latin typeface="Arial" panose="020B0604020202020204" pitchFamily="34" charset="0"/>
                <a:cs typeface="Arial" panose="020B0604020202020204" pitchFamily="34" charset="0"/>
              </a:rPr>
              <a:t>"Mussolini è stato bravissimo in alcune cose, è chiaro. È stato eccezionale sulle infrastrutture, </a:t>
            </a:r>
            <a:r>
              <a:rPr lang="it-IT" sz="1200" b="1" dirty="0">
                <a:latin typeface="Arial" panose="020B0604020202020204" pitchFamily="34" charset="0"/>
                <a:cs typeface="Arial" panose="020B0604020202020204" pitchFamily="34" charset="0"/>
              </a:rPr>
              <a:t>le pensioni sono nate da lui</a:t>
            </a:r>
            <a:r>
              <a:rPr lang="it-IT" sz="1200" dirty="0">
                <a:latin typeface="Arial" panose="020B0604020202020204" pitchFamily="34" charset="0"/>
                <a:cs typeface="Arial" panose="020B0604020202020204" pitchFamily="34" charset="0"/>
              </a:rPr>
              <a:t>... Le ultime </a:t>
            </a:r>
            <a:r>
              <a:rPr lang="it-IT" sz="1200" b="1" dirty="0">
                <a:latin typeface="Arial" panose="020B0604020202020204" pitchFamily="34" charset="0"/>
                <a:cs typeface="Arial" panose="020B0604020202020204" pitchFamily="34" charset="0"/>
              </a:rPr>
              <a:t>grandi opere </a:t>
            </a:r>
            <a:r>
              <a:rPr lang="it-IT" sz="1200" dirty="0">
                <a:latin typeface="Arial" panose="020B0604020202020204" pitchFamily="34" charset="0"/>
                <a:cs typeface="Arial" panose="020B0604020202020204" pitchFamily="34" charset="0"/>
              </a:rPr>
              <a:t>che c'è in Italia le ha fatte il </a:t>
            </a:r>
            <a:r>
              <a:rPr lang="it-IT" sz="1200" dirty="0" smtClean="0">
                <a:latin typeface="Arial" panose="020B0604020202020204" pitchFamily="34" charset="0"/>
                <a:cs typeface="Arial" panose="020B0604020202020204" pitchFamily="34" charset="0"/>
              </a:rPr>
              <a:t>Duce (</a:t>
            </a:r>
            <a:r>
              <a:rPr lang="it-IT" sz="1200" b="1" dirty="0">
                <a:latin typeface="Arial" panose="020B0604020202020204" pitchFamily="34" charset="0"/>
                <a:cs typeface="Arial" panose="020B0604020202020204" pitchFamily="34" charset="0"/>
              </a:rPr>
              <a:t>Antonio</a:t>
            </a:r>
            <a:r>
              <a:rPr lang="it-IT" sz="1200" dirty="0">
                <a:latin typeface="Arial" panose="020B0604020202020204" pitchFamily="34" charset="0"/>
                <a:cs typeface="Arial" panose="020B0604020202020204" pitchFamily="34" charset="0"/>
              </a:rPr>
              <a:t> </a:t>
            </a:r>
            <a:r>
              <a:rPr lang="it-IT" sz="1200" b="1" dirty="0">
                <a:latin typeface="Arial" panose="020B0604020202020204" pitchFamily="34" charset="0"/>
                <a:cs typeface="Arial" panose="020B0604020202020204" pitchFamily="34" charset="0"/>
              </a:rPr>
              <a:t>Razzi</a:t>
            </a:r>
            <a:r>
              <a:rPr lang="it-IT" sz="1200" dirty="0">
                <a:latin typeface="Arial" panose="020B0604020202020204" pitchFamily="34" charset="0"/>
                <a:cs typeface="Arial" panose="020B0604020202020204" pitchFamily="34" charset="0"/>
              </a:rPr>
              <a:t> testuale su Radio 24, 8 </a:t>
            </a:r>
            <a:r>
              <a:rPr lang="it-IT" sz="1200" b="1" dirty="0">
                <a:latin typeface="Arial" panose="020B0604020202020204" pitchFamily="34" charset="0"/>
                <a:cs typeface="Arial" panose="020B0604020202020204" pitchFamily="34" charset="0"/>
              </a:rPr>
              <a:t>maggio </a:t>
            </a:r>
            <a:r>
              <a:rPr lang="it-IT" sz="1200" b="1" dirty="0" smtClean="0">
                <a:latin typeface="Arial" panose="020B0604020202020204" pitchFamily="34" charset="0"/>
                <a:cs typeface="Arial" panose="020B0604020202020204" pitchFamily="34" charset="0"/>
              </a:rPr>
              <a:t>2013 </a:t>
            </a:r>
            <a:r>
              <a:rPr lang="it-IT" sz="1200" dirty="0" smtClean="0">
                <a:latin typeface="Arial" panose="020B0604020202020204" pitchFamily="34" charset="0"/>
                <a:cs typeface="Arial" panose="020B0604020202020204" pitchFamily="34" charset="0"/>
              </a:rPr>
              <a:t>– politico Italia dei Valori – Forza Italia). </a:t>
            </a:r>
          </a:p>
        </p:txBody>
      </p:sp>
      <p:sp>
        <p:nvSpPr>
          <p:cNvPr id="2" name="Rettangolo 1"/>
          <p:cNvSpPr/>
          <p:nvPr/>
        </p:nvSpPr>
        <p:spPr>
          <a:xfrm rot="1333962">
            <a:off x="6061745" y="935249"/>
            <a:ext cx="2880320" cy="1754326"/>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it-IT" sz="1200" dirty="0">
                <a:latin typeface="Arial" panose="020B0604020202020204" pitchFamily="34" charset="0"/>
                <a:cs typeface="Arial" panose="020B0604020202020204" pitchFamily="34" charset="0"/>
              </a:rPr>
              <a:t>«La previdenza sociale l'ha portata Mussolini, non l'hanno portata i marziani. In vent'anni, prima della folle alleanza con Hitler e delle leggi razziali, delle cose giuste le fece sicuramente: stiamo parlando di pensioni, poi le bonifiche».</a:t>
            </a:r>
          </a:p>
          <a:p>
            <a:pPr algn="just"/>
            <a:r>
              <a:rPr lang="it-IT" sz="1200" dirty="0">
                <a:latin typeface="Arial" panose="020B0604020202020204" pitchFamily="34" charset="0"/>
                <a:cs typeface="Arial" panose="020B0604020202020204" pitchFamily="34" charset="0"/>
              </a:rPr>
              <a:t>(</a:t>
            </a:r>
            <a:r>
              <a:rPr lang="it-IT" sz="1200" b="1" dirty="0">
                <a:latin typeface="Arial" panose="020B0604020202020204" pitchFamily="34" charset="0"/>
                <a:cs typeface="Arial" panose="020B0604020202020204" pitchFamily="34" charset="0"/>
              </a:rPr>
              <a:t>Matteo </a:t>
            </a:r>
            <a:r>
              <a:rPr lang="it-IT" sz="1200" b="1" dirty="0" err="1">
                <a:latin typeface="Arial" panose="020B0604020202020204" pitchFamily="34" charset="0"/>
                <a:cs typeface="Arial" panose="020B0604020202020204" pitchFamily="34" charset="0"/>
              </a:rPr>
              <a:t>Salvini</a:t>
            </a:r>
            <a:r>
              <a:rPr lang="it-IT" sz="1200" dirty="0">
                <a:latin typeface="Arial" panose="020B0604020202020204" pitchFamily="34" charset="0"/>
                <a:cs typeface="Arial" panose="020B0604020202020204" pitchFamily="34" charset="0"/>
              </a:rPr>
              <a:t> su Radio 24, 16 febbraio 2016).</a:t>
            </a:r>
          </a:p>
        </p:txBody>
      </p:sp>
    </p:spTree>
    <p:extLst>
      <p:ext uri="{BB962C8B-B14F-4D97-AF65-F5344CB8AC3E}">
        <p14:creationId xmlns:p14="http://schemas.microsoft.com/office/powerpoint/2010/main" val="18298430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1147371" y="2636912"/>
            <a:ext cx="6912768" cy="3231654"/>
          </a:xfrm>
          <a:prstGeom prst="rect">
            <a:avLst/>
          </a:prstGeom>
        </p:spPr>
        <p:style>
          <a:lnRef idx="2">
            <a:schemeClr val="accent2"/>
          </a:lnRef>
          <a:fillRef idx="1">
            <a:schemeClr val="lt1"/>
          </a:fillRef>
          <a:effectRef idx="0">
            <a:schemeClr val="accent2"/>
          </a:effectRef>
          <a:fontRef idx="minor">
            <a:schemeClr val="dk1"/>
          </a:fontRef>
        </p:style>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lnSpc>
                <a:spcPct val="150000"/>
              </a:lnSpc>
            </a:pPr>
            <a:r>
              <a:rPr lang="it-IT" sz="3200" b="1" spc="50" dirty="0" smtClean="0">
                <a:ln w="11430"/>
                <a:solidFill>
                  <a:prstClr val="black"/>
                </a:solidFill>
                <a:effectLst>
                  <a:outerShdw blurRad="76200" dist="50800" dir="5400000" algn="tl" rotWithShape="0">
                    <a:srgbClr val="000000">
                      <a:alpha val="65000"/>
                    </a:srgbClr>
                  </a:outerShdw>
                </a:effectLst>
                <a:latin typeface="Courier New" panose="02070309020205020404" pitchFamily="49" charset="0"/>
                <a:cs typeface="Courier New" panose="02070309020205020404" pitchFamily="49" charset="0"/>
              </a:rPr>
              <a:t>E per quanto riguarda </a:t>
            </a:r>
          </a:p>
          <a:p>
            <a:pPr algn="ctr">
              <a:lnSpc>
                <a:spcPct val="150000"/>
              </a:lnSpc>
            </a:pPr>
            <a:r>
              <a:rPr lang="it-IT" sz="3200" b="1" spc="50" dirty="0" smtClean="0">
                <a:ln w="11430"/>
                <a:solidFill>
                  <a:prstClr val="black"/>
                </a:solidFill>
                <a:effectLst>
                  <a:outerShdw blurRad="76200" dist="50800" dir="5400000" algn="tl" rotWithShape="0">
                    <a:srgbClr val="000000">
                      <a:alpha val="65000"/>
                    </a:srgbClr>
                  </a:outerShdw>
                </a:effectLst>
                <a:latin typeface="Courier New" panose="02070309020205020404" pitchFamily="49" charset="0"/>
                <a:cs typeface="Courier New" panose="02070309020205020404" pitchFamily="49" charset="0"/>
              </a:rPr>
              <a:t>le donne?</a:t>
            </a:r>
          </a:p>
          <a:p>
            <a:pPr algn="ctr">
              <a:lnSpc>
                <a:spcPct val="150000"/>
              </a:lnSpc>
            </a:pPr>
            <a:endParaRPr lang="it-IT" sz="2400" b="1" spc="50" dirty="0" smtClean="0">
              <a:ln w="11430"/>
              <a:solidFill>
                <a:prstClr val="black"/>
              </a:solidFill>
              <a:effectLst>
                <a:outerShdw blurRad="76200" dist="50800" dir="5400000" algn="tl" rotWithShape="0">
                  <a:srgbClr val="000000">
                    <a:alpha val="65000"/>
                  </a:srgbClr>
                </a:outerShdw>
              </a:effectLst>
              <a:latin typeface="Courier New" panose="02070309020205020404" pitchFamily="49" charset="0"/>
              <a:cs typeface="Courier New" panose="02070309020205020404" pitchFamily="49" charset="0"/>
            </a:endParaRPr>
          </a:p>
          <a:p>
            <a:pPr algn="ctr">
              <a:lnSpc>
                <a:spcPct val="150000"/>
              </a:lnSpc>
            </a:pPr>
            <a:r>
              <a:rPr lang="it-IT" sz="2400" b="1" spc="50" dirty="0" smtClean="0">
                <a:ln w="11430"/>
                <a:solidFill>
                  <a:prstClr val="black"/>
                </a:solidFill>
                <a:effectLst>
                  <a:outerShdw blurRad="76200" dist="50800" dir="5400000" algn="tl" rotWithShape="0">
                    <a:srgbClr val="000000">
                      <a:alpha val="65000"/>
                    </a:srgbClr>
                  </a:outerShdw>
                </a:effectLst>
                <a:latin typeface="Courier New" panose="02070309020205020404" pitchFamily="49" charset="0"/>
                <a:cs typeface="Courier New" panose="02070309020205020404" pitchFamily="49" charset="0"/>
              </a:rPr>
              <a:t>Per capire meglio…</a:t>
            </a:r>
          </a:p>
          <a:p>
            <a:pPr algn="ctr">
              <a:lnSpc>
                <a:spcPct val="150000"/>
              </a:lnSpc>
            </a:pPr>
            <a:r>
              <a:rPr lang="it-IT" sz="2400" b="1" spc="50" dirty="0">
                <a:ln w="11430"/>
                <a:solidFill>
                  <a:prstClr val="black"/>
                </a:solidFill>
                <a:effectLst>
                  <a:outerShdw blurRad="76200" dist="50800" dir="5400000" algn="tl" rotWithShape="0">
                    <a:srgbClr val="000000">
                      <a:alpha val="65000"/>
                    </a:srgbClr>
                  </a:outerShdw>
                </a:effectLst>
                <a:latin typeface="Courier New" panose="02070309020205020404" pitchFamily="49" charset="0"/>
                <a:cs typeface="Courier New" panose="02070309020205020404" pitchFamily="49" charset="0"/>
              </a:rPr>
              <a:t>u</a:t>
            </a:r>
            <a:r>
              <a:rPr lang="it-IT" sz="2400" b="1" spc="50" dirty="0" smtClean="0">
                <a:ln w="11430"/>
                <a:solidFill>
                  <a:prstClr val="black"/>
                </a:solidFill>
                <a:effectLst>
                  <a:outerShdw blurRad="76200" dist="50800" dir="5400000" algn="tl" rotWithShape="0">
                    <a:srgbClr val="000000">
                      <a:alpha val="65000"/>
                    </a:srgbClr>
                  </a:outerShdw>
                </a:effectLst>
                <a:latin typeface="Courier New" panose="02070309020205020404" pitchFamily="49" charset="0"/>
                <a:cs typeface="Courier New" panose="02070309020205020404" pitchFamily="49" charset="0"/>
              </a:rPr>
              <a:t>n piccolo passo indietro</a:t>
            </a:r>
            <a:endParaRPr lang="it-IT" sz="2400" b="1" spc="50" dirty="0">
              <a:ln w="11430"/>
              <a:solidFill>
                <a:prstClr val="black"/>
              </a:solidFill>
              <a:effectLst>
                <a:outerShdw blurRad="76200" dist="50800" dir="5400000" algn="tl" rotWithShape="0">
                  <a:srgbClr val="000000">
                    <a:alpha val="65000"/>
                  </a:srgbClr>
                </a:outerShdw>
              </a:effectLst>
              <a:latin typeface="Courier New" panose="02070309020205020404" pitchFamily="49" charset="0"/>
              <a:cs typeface="Courier New" panose="02070309020205020404" pitchFamily="49" charset="0"/>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982873">
            <a:off x="6204506" y="3690686"/>
            <a:ext cx="1498805" cy="1124104"/>
          </a:xfrm>
          <a:prstGeom prst="rect">
            <a:avLst/>
          </a:prstGeom>
          <a:ln w="28575">
            <a:solidFill>
              <a:srgbClr val="FF0000"/>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cxnSp>
        <p:nvCxnSpPr>
          <p:cNvPr id="3" name="Connettore 2 2"/>
          <p:cNvCxnSpPr/>
          <p:nvPr/>
        </p:nvCxnSpPr>
        <p:spPr>
          <a:xfrm>
            <a:off x="4604708" y="4252739"/>
            <a:ext cx="1" cy="4572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 name="Rettangolo 1"/>
          <p:cNvSpPr/>
          <p:nvPr/>
        </p:nvSpPr>
        <p:spPr>
          <a:xfrm rot="21328418">
            <a:off x="709229" y="1087832"/>
            <a:ext cx="4572000" cy="830997"/>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lgn="just"/>
            <a:r>
              <a:rPr lang="it-IT" sz="1200" dirty="0" smtClean="0">
                <a:latin typeface="Arial" panose="020B0604020202020204" pitchFamily="34" charset="0"/>
                <a:cs typeface="Arial" panose="020B0604020202020204" pitchFamily="34" charset="0"/>
              </a:rPr>
              <a:t>La </a:t>
            </a:r>
            <a:r>
              <a:rPr lang="it-IT" sz="1200" b="1" dirty="0">
                <a:latin typeface="Arial" panose="020B0604020202020204" pitchFamily="34" charset="0"/>
                <a:cs typeface="Arial" panose="020B0604020202020204" pitchFamily="34" charset="0"/>
              </a:rPr>
              <a:t>Cassa nazionale di previdenza</a:t>
            </a:r>
            <a:r>
              <a:rPr lang="it-IT" sz="1200" dirty="0">
                <a:latin typeface="Arial" panose="020B0604020202020204" pitchFamily="34" charset="0"/>
                <a:cs typeface="Arial" panose="020B0604020202020204" pitchFamily="34" charset="0"/>
              </a:rPr>
              <a:t> per l'invalidità e la vecchiaia degli operai nasce nel </a:t>
            </a:r>
            <a:r>
              <a:rPr lang="it-IT" sz="1200" b="1" dirty="0">
                <a:latin typeface="Arial" panose="020B0604020202020204" pitchFamily="34" charset="0"/>
                <a:cs typeface="Arial" panose="020B0604020202020204" pitchFamily="34" charset="0"/>
              </a:rPr>
              <a:t>1898</a:t>
            </a:r>
            <a:r>
              <a:rPr lang="it-IT" sz="1200" dirty="0">
                <a:latin typeface="Arial" panose="020B0604020202020204" pitchFamily="34" charset="0"/>
                <a:cs typeface="Arial" panose="020B0604020202020204" pitchFamily="34" charset="0"/>
              </a:rPr>
              <a:t> (è un’ Associazione volontaria con contributo statale e degli imprenditori.) </a:t>
            </a:r>
            <a:endParaRPr lang="it-IT" sz="1200" dirty="0" smtClean="0">
              <a:latin typeface="Arial" panose="020B0604020202020204" pitchFamily="34" charset="0"/>
              <a:cs typeface="Arial" panose="020B0604020202020204" pitchFamily="34" charset="0"/>
            </a:endParaRPr>
          </a:p>
          <a:p>
            <a:pPr algn="just"/>
            <a:endParaRPr lang="it-IT" sz="1200" dirty="0">
              <a:latin typeface="Arial" panose="020B0604020202020204" pitchFamily="34" charset="0"/>
              <a:cs typeface="Arial" panose="020B0604020202020204" pitchFamily="34" charset="0"/>
            </a:endParaRPr>
          </a:p>
        </p:txBody>
      </p:sp>
      <p:sp>
        <p:nvSpPr>
          <p:cNvPr id="6" name="Rettangolo 5"/>
          <p:cNvSpPr/>
          <p:nvPr/>
        </p:nvSpPr>
        <p:spPr>
          <a:xfrm>
            <a:off x="3635896" y="384919"/>
            <a:ext cx="1301959" cy="307777"/>
          </a:xfrm>
          <a:prstGeom prst="rect">
            <a:avLst/>
          </a:prstGeom>
        </p:spPr>
        <p:style>
          <a:lnRef idx="2">
            <a:schemeClr val="accent2"/>
          </a:lnRef>
          <a:fillRef idx="1">
            <a:schemeClr val="lt1"/>
          </a:fillRef>
          <a:effectRef idx="0">
            <a:schemeClr val="accent2"/>
          </a:effectRef>
          <a:fontRef idx="minor">
            <a:schemeClr val="dk1"/>
          </a:fontRef>
        </p:style>
        <p:txBody>
          <a:bodyPr wrap="none">
            <a:spAutoFit/>
          </a:bodyPr>
          <a:lstStyle/>
          <a:p>
            <a:r>
              <a:rPr lang="it-IT" sz="1400" dirty="0">
                <a:latin typeface="Arial" panose="020B0604020202020204" pitchFamily="34" charset="0"/>
                <a:cs typeface="Arial" panose="020B0604020202020204" pitchFamily="34" charset="0"/>
              </a:rPr>
              <a:t>Dal sito INPS:</a:t>
            </a:r>
          </a:p>
        </p:txBody>
      </p:sp>
      <p:sp>
        <p:nvSpPr>
          <p:cNvPr id="7" name="Rettangolo 6"/>
          <p:cNvSpPr/>
          <p:nvPr/>
        </p:nvSpPr>
        <p:spPr>
          <a:xfrm rot="302593">
            <a:off x="5223009" y="1459488"/>
            <a:ext cx="3461803" cy="738664"/>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it-IT" sz="1400" dirty="0">
                <a:latin typeface="Arial" panose="020B0604020202020204" pitchFamily="34" charset="0"/>
                <a:cs typeface="Arial" panose="020B0604020202020204" pitchFamily="34" charset="0"/>
              </a:rPr>
              <a:t>La </a:t>
            </a:r>
            <a:r>
              <a:rPr lang="it-IT" sz="1400" b="1" dirty="0">
                <a:latin typeface="Arial" panose="020B0604020202020204" pitchFamily="34" charset="0"/>
                <a:cs typeface="Arial" panose="020B0604020202020204" pitchFamily="34" charset="0"/>
              </a:rPr>
              <a:t>pensione sociale </a:t>
            </a:r>
            <a:r>
              <a:rPr lang="it-IT" sz="1400" dirty="0">
                <a:latin typeface="Arial" panose="020B0604020202020204" pitchFamily="34" charset="0"/>
                <a:cs typeface="Arial" panose="020B0604020202020204" pitchFamily="34" charset="0"/>
              </a:rPr>
              <a:t>è istituita solo nel </a:t>
            </a:r>
            <a:r>
              <a:rPr lang="it-IT" sz="1400" b="1" dirty="0" smtClean="0">
                <a:latin typeface="Arial" panose="020B0604020202020204" pitchFamily="34" charset="0"/>
                <a:cs typeface="Arial" panose="020B0604020202020204" pitchFamily="34" charset="0"/>
              </a:rPr>
              <a:t>1969 </a:t>
            </a:r>
            <a:r>
              <a:rPr lang="it-IT" sz="1400" dirty="0" smtClean="0">
                <a:latin typeface="Arial" panose="020B0604020202020204" pitchFamily="34" charset="0"/>
                <a:cs typeface="Arial" panose="020B0604020202020204" pitchFamily="34" charset="0"/>
              </a:rPr>
              <a:t>ossia </a:t>
            </a:r>
            <a:r>
              <a:rPr lang="it-IT" sz="1400" dirty="0">
                <a:latin typeface="Arial" panose="020B0604020202020204" pitchFamily="34" charset="0"/>
                <a:cs typeface="Arial" panose="020B0604020202020204" pitchFamily="34" charset="0"/>
              </a:rPr>
              <a:t>a 24 anni dalla morte di Mussolini.</a:t>
            </a:r>
          </a:p>
        </p:txBody>
      </p:sp>
    </p:spTree>
    <p:extLst>
      <p:ext uri="{BB962C8B-B14F-4D97-AF65-F5344CB8AC3E}">
        <p14:creationId xmlns:p14="http://schemas.microsoft.com/office/powerpoint/2010/main" val="21558496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840904" y="548680"/>
            <a:ext cx="7416823" cy="1015663"/>
          </a:xfrm>
          <a:prstGeom prst="rect">
            <a:avLst/>
          </a:prstGeom>
        </p:spPr>
        <p:txBody>
          <a:bodyPr wrap="square">
            <a:spAutoFit/>
          </a:bodyPr>
          <a:lstStyle/>
          <a:p>
            <a:pPr algn="just">
              <a:lnSpc>
                <a:spcPct val="150000"/>
              </a:lnSpc>
            </a:pPr>
            <a:endParaRPr lang="it-IT" sz="2000" dirty="0">
              <a:latin typeface="Arial" panose="020B0604020202020204" pitchFamily="34" charset="0"/>
              <a:cs typeface="Arial" panose="020B0604020202020204" pitchFamily="34" charset="0"/>
            </a:endParaRPr>
          </a:p>
          <a:p>
            <a:pPr algn="just">
              <a:lnSpc>
                <a:spcPct val="150000"/>
              </a:lnSpc>
            </a:pPr>
            <a:endParaRPr lang="it-IT" sz="2000" dirty="0">
              <a:latin typeface="Arial" panose="020B0604020202020204" pitchFamily="34" charset="0"/>
              <a:cs typeface="Arial" panose="020B0604020202020204" pitchFamily="34" charset="0"/>
            </a:endParaRPr>
          </a:p>
        </p:txBody>
      </p:sp>
      <p:sp>
        <p:nvSpPr>
          <p:cNvPr id="3" name="CasellaDiTesto 2"/>
          <p:cNvSpPr txBox="1"/>
          <p:nvPr/>
        </p:nvSpPr>
        <p:spPr>
          <a:xfrm>
            <a:off x="840904" y="379685"/>
            <a:ext cx="7416824" cy="6001643"/>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endParaRPr lang="it-IT" sz="4800" dirty="0" smtClean="0">
              <a:latin typeface="Arial" panose="020B0604020202020204" pitchFamily="34" charset="0"/>
              <a:cs typeface="Arial" panose="020B0604020202020204" pitchFamily="34" charset="0"/>
            </a:endParaRPr>
          </a:p>
          <a:p>
            <a:pPr algn="ctr"/>
            <a:endParaRPr lang="it-IT" sz="4800" dirty="0" smtClean="0">
              <a:latin typeface="Arial" panose="020B0604020202020204" pitchFamily="34" charset="0"/>
              <a:cs typeface="Arial" panose="020B0604020202020204" pitchFamily="34" charset="0"/>
            </a:endParaRPr>
          </a:p>
          <a:p>
            <a:pPr algn="ctr"/>
            <a:endParaRPr lang="it-IT" sz="4800" dirty="0" smtClean="0">
              <a:latin typeface="Arial" panose="020B0604020202020204" pitchFamily="34" charset="0"/>
              <a:cs typeface="Arial" panose="020B0604020202020204" pitchFamily="34" charset="0"/>
            </a:endParaRPr>
          </a:p>
          <a:p>
            <a:pPr algn="ctr"/>
            <a:endParaRPr lang="it-IT" sz="4800" dirty="0" smtClean="0">
              <a:latin typeface="Arial" panose="020B0604020202020204" pitchFamily="34" charset="0"/>
              <a:cs typeface="Arial" panose="020B0604020202020204" pitchFamily="34" charset="0"/>
            </a:endParaRPr>
          </a:p>
          <a:p>
            <a:pPr algn="ctr"/>
            <a:r>
              <a:rPr lang="it-IT" sz="4800" dirty="0" smtClean="0">
                <a:latin typeface="Arial" panose="020B0604020202020204" pitchFamily="34" charset="0"/>
                <a:cs typeface="Arial" panose="020B0604020202020204" pitchFamily="34" charset="0"/>
              </a:rPr>
              <a:t>I fatti i documenti </a:t>
            </a:r>
          </a:p>
          <a:p>
            <a:pPr algn="ctr"/>
            <a:r>
              <a:rPr lang="it-IT" sz="4800" dirty="0" smtClean="0">
                <a:latin typeface="Arial" panose="020B0604020202020204" pitchFamily="34" charset="0"/>
                <a:cs typeface="Arial" panose="020B0604020202020204" pitchFamily="34" charset="0"/>
              </a:rPr>
              <a:t>la storia ….</a:t>
            </a:r>
          </a:p>
          <a:p>
            <a:pPr algn="ctr"/>
            <a:r>
              <a:rPr lang="it-IT" sz="4800" dirty="0" smtClean="0">
                <a:latin typeface="Arial" panose="020B0604020202020204" pitchFamily="34" charset="0"/>
                <a:cs typeface="Arial" panose="020B0604020202020204" pitchFamily="34" charset="0"/>
              </a:rPr>
              <a:t>mi possono aiutare </a:t>
            </a:r>
          </a:p>
          <a:p>
            <a:pPr algn="ctr"/>
            <a:r>
              <a:rPr lang="it-IT" sz="4800" dirty="0" smtClean="0">
                <a:latin typeface="Arial" panose="020B0604020202020204" pitchFamily="34" charset="0"/>
                <a:cs typeface="Arial" panose="020B0604020202020204" pitchFamily="34" charset="0"/>
              </a:rPr>
              <a:t>a capire?</a:t>
            </a:r>
            <a:endParaRPr lang="it-IT" sz="4800" dirty="0">
              <a:latin typeface="Arial" panose="020B0604020202020204" pitchFamily="34" charset="0"/>
              <a:cs typeface="Arial" panose="020B0604020202020204" pitchFamily="34" charset="0"/>
            </a:endParaRPr>
          </a:p>
        </p:txBody>
      </p:sp>
      <p:pic>
        <p:nvPicPr>
          <p:cNvPr id="3074" name="Picture 2" descr="C:\Users\Lidia\Desktop\Intervento L. Razziali\images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7207" y="1083832"/>
            <a:ext cx="1944216" cy="194421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12825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30720" y="2833978"/>
            <a:ext cx="3477184" cy="400110"/>
          </a:xfrm>
          <a:prstGeom prst="rect">
            <a:avLst/>
          </a:prstGeom>
        </p:spPr>
        <p:txBody>
          <a:bodyPr wrap="square">
            <a:spAutoFit/>
          </a:bodyPr>
          <a:lstStyle/>
          <a:p>
            <a:r>
              <a:rPr lang="it-IT" sz="1000" b="1" dirty="0" smtClean="0">
                <a:latin typeface="Arial" panose="020B0604020202020204" pitchFamily="34" charset="0"/>
                <a:cs typeface="Arial" panose="020B0604020202020204" pitchFamily="34" charset="0"/>
              </a:rPr>
              <a:t>Operaie </a:t>
            </a:r>
            <a:r>
              <a:rPr lang="it-IT" sz="1000" b="1" dirty="0">
                <a:latin typeface="Arial" panose="020B0604020202020204" pitchFamily="34" charset="0"/>
                <a:cs typeface="Arial" panose="020B0604020202020204" pitchFamily="34" charset="0"/>
              </a:rPr>
              <a:t>lavorano al tornio calotte di bomba. </a:t>
            </a:r>
            <a:endParaRPr lang="it-IT" sz="1000" b="1" dirty="0" smtClean="0">
              <a:latin typeface="Arial" panose="020B0604020202020204" pitchFamily="34" charset="0"/>
              <a:cs typeface="Arial" panose="020B0604020202020204" pitchFamily="34" charset="0"/>
            </a:endParaRPr>
          </a:p>
          <a:p>
            <a:r>
              <a:rPr lang="it-IT" sz="1000" b="1" dirty="0" smtClean="0">
                <a:latin typeface="Arial" panose="020B0604020202020204" pitchFamily="34" charset="0"/>
                <a:cs typeface="Arial" panose="020B0604020202020204" pitchFamily="34" charset="0"/>
              </a:rPr>
              <a:t>Dalla </a:t>
            </a:r>
            <a:r>
              <a:rPr lang="it-IT" sz="1000" b="1" dirty="0">
                <a:latin typeface="Arial" panose="020B0604020202020204" pitchFamily="34" charset="0"/>
                <a:cs typeface="Arial" panose="020B0604020202020204" pitchFamily="34" charset="0"/>
              </a:rPr>
              <a:t>rivista </a:t>
            </a:r>
            <a:r>
              <a:rPr lang="it-IT" sz="1000" b="1" dirty="0" smtClean="0">
                <a:latin typeface="Arial" panose="020B0604020202020204" pitchFamily="34" charset="0"/>
                <a:cs typeface="Arial" panose="020B0604020202020204" pitchFamily="34" charset="0"/>
              </a:rPr>
              <a:t>«L'Illustrazione Italiana» 20 </a:t>
            </a:r>
            <a:r>
              <a:rPr lang="it-IT" sz="1000" b="1" dirty="0">
                <a:latin typeface="Arial" panose="020B0604020202020204" pitchFamily="34" charset="0"/>
                <a:cs typeface="Arial" panose="020B0604020202020204" pitchFamily="34" charset="0"/>
              </a:rPr>
              <a:t>maggio </a:t>
            </a:r>
            <a:r>
              <a:rPr lang="it-IT" sz="1000" b="1" dirty="0" smtClean="0">
                <a:latin typeface="Arial" panose="020B0604020202020204" pitchFamily="34" charset="0"/>
                <a:cs typeface="Arial" panose="020B0604020202020204" pitchFamily="34" charset="0"/>
              </a:rPr>
              <a:t>1917</a:t>
            </a:r>
            <a:endParaRPr lang="it-IT" sz="1000" b="1" dirty="0">
              <a:latin typeface="Arial" panose="020B0604020202020204" pitchFamily="34" charset="0"/>
              <a:cs typeface="Arial" panose="020B0604020202020204" pitchFamily="34" charset="0"/>
            </a:endParaRPr>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670514"/>
            <a:ext cx="2592288" cy="2027465"/>
          </a:xfrm>
          <a:prstGeom prst="rect">
            <a:avLst/>
          </a:prstGeom>
          <a:ln>
            <a:noFill/>
          </a:ln>
          <a:effectLst>
            <a:outerShdw blurRad="292100" dist="139700" dir="2700000" algn="tl" rotWithShape="0">
              <a:srgbClr val="333333">
                <a:alpha val="65000"/>
              </a:srgbClr>
            </a:outerShdw>
          </a:effectLst>
        </p:spPr>
      </p:pic>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350172">
            <a:off x="5999922" y="717956"/>
            <a:ext cx="1981249" cy="133670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ttangolo 5"/>
          <p:cNvSpPr/>
          <p:nvPr/>
        </p:nvSpPr>
        <p:spPr>
          <a:xfrm rot="428289">
            <a:off x="5444876" y="2243350"/>
            <a:ext cx="3091340" cy="400110"/>
          </a:xfrm>
          <a:prstGeom prst="rect">
            <a:avLst/>
          </a:prstGeom>
        </p:spPr>
        <p:txBody>
          <a:bodyPr wrap="square">
            <a:spAutoFit/>
          </a:bodyPr>
          <a:lstStyle/>
          <a:p>
            <a:r>
              <a:rPr lang="it-IT" sz="1000" b="1" dirty="0">
                <a:latin typeface="Arial" panose="020B0604020202020204" pitchFamily="34" charset="0"/>
                <a:cs typeface="Arial" panose="020B0604020202020204" pitchFamily="34" charset="0"/>
              </a:rPr>
              <a:t>Stabilimento militare di Villa Contri 1915-1918.</a:t>
            </a:r>
          </a:p>
          <a:p>
            <a:r>
              <a:rPr lang="it-IT" sz="1000" b="1" dirty="0">
                <a:latin typeface="Arial" panose="020B0604020202020204" pitchFamily="34" charset="0"/>
                <a:cs typeface="Arial" panose="020B0604020202020204" pitchFamily="34" charset="0"/>
              </a:rPr>
              <a:t>Donne selezionano bossoli da </a:t>
            </a:r>
            <a:r>
              <a:rPr lang="it-IT" sz="1000" b="1" dirty="0" smtClean="0">
                <a:latin typeface="Arial" panose="020B0604020202020204" pitchFamily="34" charset="0"/>
                <a:cs typeface="Arial" panose="020B0604020202020204" pitchFamily="34" charset="0"/>
              </a:rPr>
              <a:t>ricaricare. </a:t>
            </a:r>
          </a:p>
        </p:txBody>
      </p:sp>
      <p:pic>
        <p:nvPicPr>
          <p:cNvPr id="2054"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07904" y="751706"/>
            <a:ext cx="1688258" cy="280044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asellaDiTesto 2"/>
          <p:cNvSpPr txBox="1"/>
          <p:nvPr/>
        </p:nvSpPr>
        <p:spPr>
          <a:xfrm>
            <a:off x="3039882" y="166105"/>
            <a:ext cx="3692358" cy="30777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it-IT" sz="1400" dirty="0" smtClean="0">
                <a:latin typeface="Arial" panose="020B0604020202020204" pitchFamily="34" charset="0"/>
                <a:cs typeface="Arial" panose="020B0604020202020204" pitchFamily="34" charset="0"/>
              </a:rPr>
              <a:t>Dal  Museo del Risorgimento di Bologna</a:t>
            </a:r>
            <a:endParaRPr lang="it-IT" sz="1400" dirty="0">
              <a:latin typeface="Arial" panose="020B0604020202020204" pitchFamily="34" charset="0"/>
              <a:cs typeface="Arial" panose="020B0604020202020204" pitchFamily="34" charset="0"/>
            </a:endParaRPr>
          </a:p>
        </p:txBody>
      </p:sp>
      <p:sp>
        <p:nvSpPr>
          <p:cNvPr id="12" name="Rettangolo 11"/>
          <p:cNvSpPr/>
          <p:nvPr/>
        </p:nvSpPr>
        <p:spPr>
          <a:xfrm>
            <a:off x="3489034" y="3789040"/>
            <a:ext cx="2216429" cy="553998"/>
          </a:xfrm>
          <a:prstGeom prst="rect">
            <a:avLst/>
          </a:prstGeom>
        </p:spPr>
        <p:txBody>
          <a:bodyPr wrap="square">
            <a:spAutoFit/>
          </a:bodyPr>
          <a:lstStyle/>
          <a:p>
            <a:r>
              <a:rPr lang="it-IT" sz="1000" b="1" dirty="0">
                <a:latin typeface="Arial" panose="020B0604020202020204" pitchFamily="34" charset="0"/>
                <a:cs typeface="Arial" panose="020B0604020202020204" pitchFamily="34" charset="0"/>
              </a:rPr>
              <a:t>Bigliettaia di tram. </a:t>
            </a:r>
            <a:endParaRPr lang="it-IT" sz="1000" b="1" dirty="0" smtClean="0">
              <a:latin typeface="Arial" panose="020B0604020202020204" pitchFamily="34" charset="0"/>
              <a:cs typeface="Arial" panose="020B0604020202020204" pitchFamily="34" charset="0"/>
            </a:endParaRPr>
          </a:p>
          <a:p>
            <a:r>
              <a:rPr lang="it-IT" sz="1000" b="1" dirty="0" smtClean="0">
                <a:latin typeface="Arial" panose="020B0604020202020204" pitchFamily="34" charset="0"/>
                <a:cs typeface="Arial" panose="020B0604020202020204" pitchFamily="34" charset="0"/>
              </a:rPr>
              <a:t>Da «L'Illustrazione Italiana»</a:t>
            </a:r>
          </a:p>
          <a:p>
            <a:r>
              <a:rPr lang="it-IT" sz="1000" b="1" dirty="0" smtClean="0">
                <a:latin typeface="Arial" panose="020B0604020202020204" pitchFamily="34" charset="0"/>
                <a:cs typeface="Arial" panose="020B0604020202020204" pitchFamily="34" charset="0"/>
              </a:rPr>
              <a:t>20 </a:t>
            </a:r>
            <a:r>
              <a:rPr lang="it-IT" sz="1000" b="1" dirty="0">
                <a:latin typeface="Arial" panose="020B0604020202020204" pitchFamily="34" charset="0"/>
                <a:cs typeface="Arial" panose="020B0604020202020204" pitchFamily="34" charset="0"/>
              </a:rPr>
              <a:t>maggio 1917</a:t>
            </a:r>
            <a:r>
              <a:rPr lang="it-IT" sz="1000" b="1" dirty="0" smtClean="0">
                <a:latin typeface="Arial" panose="020B0604020202020204" pitchFamily="34" charset="0"/>
                <a:cs typeface="Arial" panose="020B0604020202020204" pitchFamily="34" charset="0"/>
              </a:rPr>
              <a:t>.</a:t>
            </a:r>
            <a:endParaRPr lang="it-IT" sz="1000" b="1" dirty="0">
              <a:latin typeface="Arial" panose="020B0604020202020204" pitchFamily="34" charset="0"/>
              <a:cs typeface="Arial" panose="020B0604020202020204" pitchFamily="34" charset="0"/>
            </a:endParaRP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2118" y="4509120"/>
            <a:ext cx="8450263" cy="67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Immagin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370656">
            <a:off x="5791866" y="5253499"/>
            <a:ext cx="1477550" cy="1321222"/>
          </a:xfrm>
          <a:prstGeom prst="rect">
            <a:avLst/>
          </a:prstGeom>
          <a:ln>
            <a:noFill/>
          </a:ln>
          <a:effectLst>
            <a:outerShdw blurRad="292100" dist="139700" dir="2700000" algn="tl" rotWithShape="0">
              <a:srgbClr val="333333">
                <a:alpha val="65000"/>
              </a:srgbClr>
            </a:outerShdw>
          </a:effectLst>
        </p:spPr>
      </p:pic>
      <p:pic>
        <p:nvPicPr>
          <p:cNvPr id="14" name="Immagine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1251565">
            <a:off x="3624640" y="5390746"/>
            <a:ext cx="1656140" cy="1242105"/>
          </a:xfrm>
          <a:prstGeom prst="rect">
            <a:avLst/>
          </a:prstGeom>
          <a:ln>
            <a:noFill/>
          </a:ln>
          <a:effectLst>
            <a:outerShdw blurRad="292100" dist="139700" dir="2700000" algn="tl" rotWithShape="0">
              <a:srgbClr val="333333">
                <a:alpha val="65000"/>
              </a:srgbClr>
            </a:outerShdw>
          </a:effectLst>
        </p:spPr>
      </p:pic>
      <p:pic>
        <p:nvPicPr>
          <p:cNvPr id="15" name="Immagine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804092" y="5393903"/>
            <a:ext cx="1235790" cy="123579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10058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1115616" y="1739071"/>
            <a:ext cx="7416824" cy="2677656"/>
          </a:xfrm>
          <a:prstGeom prst="rect">
            <a:avLst/>
          </a:prstGeom>
          <a:ln w="28575">
            <a:solidFill>
              <a:srgbClr val="FF0000"/>
            </a:solidFill>
          </a:ln>
          <a:effectLst>
            <a:glow rad="2286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a:spAutoFit/>
          </a:bodyPr>
          <a:lstStyle/>
          <a:p>
            <a:pPr algn="ctr">
              <a:lnSpc>
                <a:spcPct val="150000"/>
              </a:lnSpc>
            </a:pPr>
            <a:r>
              <a:rPr lang="it-IT" sz="2800" dirty="0">
                <a:latin typeface="Arial" panose="020B0604020202020204" pitchFamily="34" charset="0"/>
                <a:cs typeface="Arial" panose="020B0604020202020204" pitchFamily="34" charset="0"/>
              </a:rPr>
              <a:t>A</a:t>
            </a:r>
            <a:r>
              <a:rPr lang="it-IT" sz="2800" dirty="0" smtClean="0">
                <a:latin typeface="Arial" panose="020B0604020202020204" pitchFamily="34" charset="0"/>
                <a:cs typeface="Arial" panose="020B0604020202020204" pitchFamily="34" charset="0"/>
              </a:rPr>
              <a:t> </a:t>
            </a:r>
            <a:r>
              <a:rPr lang="it-IT" sz="2800" dirty="0">
                <a:latin typeface="Arial" panose="020B0604020202020204" pitchFamily="34" charset="0"/>
                <a:cs typeface="Arial" panose="020B0604020202020204" pitchFamily="34" charset="0"/>
              </a:rPr>
              <a:t>guerra </a:t>
            </a:r>
            <a:r>
              <a:rPr lang="it-IT" sz="2800" dirty="0" smtClean="0">
                <a:latin typeface="Arial" panose="020B0604020202020204" pitchFamily="34" charset="0"/>
                <a:cs typeface="Arial" panose="020B0604020202020204" pitchFamily="34" charset="0"/>
              </a:rPr>
              <a:t>finita per </a:t>
            </a:r>
            <a:r>
              <a:rPr lang="it-IT" sz="2800" b="1" dirty="0">
                <a:latin typeface="Arial" panose="020B0604020202020204" pitchFamily="34" charset="0"/>
                <a:cs typeface="Arial" panose="020B0604020202020204" pitchFamily="34" charset="0"/>
              </a:rPr>
              <a:t>le donne</a:t>
            </a:r>
            <a:r>
              <a:rPr lang="it-IT" sz="2800" dirty="0" smtClean="0">
                <a:latin typeface="Arial" panose="020B0604020202020204" pitchFamily="34" charset="0"/>
                <a:cs typeface="Arial" panose="020B0604020202020204" pitchFamily="34" charset="0"/>
              </a:rPr>
              <a:t>:</a:t>
            </a:r>
          </a:p>
          <a:p>
            <a:pPr algn="ctr">
              <a:lnSpc>
                <a:spcPct val="150000"/>
              </a:lnSpc>
            </a:pPr>
            <a:r>
              <a:rPr lang="it-IT" sz="2800" dirty="0">
                <a:latin typeface="Arial" panose="020B0604020202020204" pitchFamily="34" charset="0"/>
                <a:cs typeface="Arial" panose="020B0604020202020204" pitchFamily="34" charset="0"/>
              </a:rPr>
              <a:t>q</a:t>
            </a:r>
            <a:r>
              <a:rPr lang="it-IT" sz="2800" dirty="0" smtClean="0">
                <a:latin typeface="Arial" panose="020B0604020202020204" pitchFamily="34" charset="0"/>
                <a:cs typeface="Arial" panose="020B0604020202020204" pitchFamily="34" charset="0"/>
              </a:rPr>
              <a:t>uali </a:t>
            </a:r>
            <a:r>
              <a:rPr lang="it-IT" sz="2800" b="1" dirty="0" smtClean="0">
                <a:latin typeface="Arial" panose="020B0604020202020204" pitchFamily="34" charset="0"/>
                <a:cs typeface="Arial" panose="020B0604020202020204" pitchFamily="34" charset="0"/>
              </a:rPr>
              <a:t>integrazione</a:t>
            </a:r>
            <a:r>
              <a:rPr lang="it-IT" sz="2800" dirty="0" smtClean="0">
                <a:latin typeface="Arial" panose="020B0604020202020204" pitchFamily="34" charset="0"/>
                <a:cs typeface="Arial" panose="020B0604020202020204" pitchFamily="34" charset="0"/>
              </a:rPr>
              <a:t> e </a:t>
            </a:r>
            <a:r>
              <a:rPr lang="it-IT" sz="2800" b="1" dirty="0" smtClean="0">
                <a:latin typeface="Arial" panose="020B0604020202020204" pitchFamily="34" charset="0"/>
                <a:cs typeface="Arial" panose="020B0604020202020204" pitchFamily="34" charset="0"/>
              </a:rPr>
              <a:t>promozione</a:t>
            </a:r>
          </a:p>
          <a:p>
            <a:pPr algn="ctr">
              <a:lnSpc>
                <a:spcPct val="150000"/>
              </a:lnSpc>
            </a:pPr>
            <a:r>
              <a:rPr lang="it-IT" sz="2800" dirty="0">
                <a:latin typeface="Arial" panose="020B0604020202020204" pitchFamily="34" charset="0"/>
                <a:cs typeface="Arial" panose="020B0604020202020204" pitchFamily="34" charset="0"/>
              </a:rPr>
              <a:t>f</a:t>
            </a:r>
            <a:r>
              <a:rPr lang="it-IT" sz="2800" dirty="0" smtClean="0">
                <a:latin typeface="Arial" panose="020B0604020202020204" pitchFamily="34" charset="0"/>
                <a:cs typeface="Arial" panose="020B0604020202020204" pitchFamily="34" charset="0"/>
              </a:rPr>
              <a:t>atte balenare dalla propaganda bellica</a:t>
            </a:r>
          </a:p>
          <a:p>
            <a:pPr algn="ctr">
              <a:lnSpc>
                <a:spcPct val="150000"/>
              </a:lnSpc>
            </a:pPr>
            <a:r>
              <a:rPr lang="it-IT" sz="2800" dirty="0">
                <a:latin typeface="Arial" panose="020B0604020202020204" pitchFamily="34" charset="0"/>
                <a:cs typeface="Arial" panose="020B0604020202020204" pitchFamily="34" charset="0"/>
              </a:rPr>
              <a:t>f</a:t>
            </a:r>
            <a:r>
              <a:rPr lang="it-IT" sz="2800" dirty="0" smtClean="0">
                <a:latin typeface="Arial" panose="020B0604020202020204" pitchFamily="34" charset="0"/>
                <a:cs typeface="Arial" panose="020B0604020202020204" pitchFamily="34" charset="0"/>
              </a:rPr>
              <a:t>urono </a:t>
            </a:r>
            <a:r>
              <a:rPr lang="it-IT" sz="2800" b="1" dirty="0" smtClean="0">
                <a:latin typeface="Arial" panose="020B0604020202020204" pitchFamily="34" charset="0"/>
                <a:cs typeface="Arial" panose="020B0604020202020204" pitchFamily="34" charset="0"/>
              </a:rPr>
              <a:t>attuate</a:t>
            </a:r>
            <a:r>
              <a:rPr lang="it-IT" sz="2800" dirty="0" smtClean="0">
                <a:latin typeface="Arial" panose="020B0604020202020204" pitchFamily="34" charset="0"/>
                <a:cs typeface="Arial" panose="020B0604020202020204" pitchFamily="34" charset="0"/>
              </a:rPr>
              <a:t> ?</a:t>
            </a:r>
            <a:endParaRPr lang="it-IT"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532810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7784" y="532208"/>
            <a:ext cx="2363535" cy="1672655"/>
          </a:xfrm>
          <a:prstGeom prst="rect">
            <a:avLst/>
          </a:prstGeom>
        </p:spPr>
      </p:pic>
      <p:sp>
        <p:nvSpPr>
          <p:cNvPr id="4" name="CasellaDiTesto 3"/>
          <p:cNvSpPr txBox="1"/>
          <p:nvPr/>
        </p:nvSpPr>
        <p:spPr>
          <a:xfrm>
            <a:off x="1187624" y="2564904"/>
            <a:ext cx="6807795" cy="101566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it-IT" sz="1200" b="1" dirty="0" smtClean="0">
                <a:latin typeface="Arial" panose="020B0604020202020204" pitchFamily="34" charset="0"/>
                <a:cs typeface="Arial" panose="020B0604020202020204" pitchFamily="34" charset="0"/>
              </a:rPr>
              <a:t>1919:</a:t>
            </a:r>
            <a:r>
              <a:rPr lang="it-IT" sz="1200" dirty="0" smtClean="0">
                <a:latin typeface="Arial" panose="020B0604020202020204" pitchFamily="34" charset="0"/>
                <a:cs typeface="Arial" panose="020B0604020202020204" pitchFamily="34" charset="0"/>
              </a:rPr>
              <a:t> prime manifestazioni di violenza squadrista contro le donne che non abbandonano il posto per fare spazio ai reduci. In varie città sono aggredite le manovratrici dei  tram e  le impiegate pubbliche.</a:t>
            </a:r>
          </a:p>
          <a:p>
            <a:pPr algn="just"/>
            <a:r>
              <a:rPr lang="it-IT" sz="1200" b="1" dirty="0" smtClean="0">
                <a:latin typeface="Arial" panose="020B0604020202020204" pitchFamily="34" charset="0"/>
                <a:cs typeface="Arial" panose="020B0604020202020204" pitchFamily="34" charset="0"/>
              </a:rPr>
              <a:t>1920</a:t>
            </a:r>
            <a:r>
              <a:rPr lang="it-IT" sz="1200" dirty="0" smtClean="0">
                <a:latin typeface="Arial" panose="020B0604020202020204" pitchFamily="34" charset="0"/>
                <a:cs typeface="Arial" panose="020B0604020202020204" pitchFamily="34" charset="0"/>
              </a:rPr>
              <a:t>: il governo Giolitti  dispone il licenziamento delle donne da tutti gli uffici pubblici per lasciar posto ai reduci</a:t>
            </a:r>
            <a:endParaRPr lang="it-IT" sz="1200" dirty="0">
              <a:latin typeface="Arial" panose="020B0604020202020204" pitchFamily="34" charset="0"/>
              <a:cs typeface="Arial" panose="020B0604020202020204" pitchFamily="34" charset="0"/>
            </a:endParaRPr>
          </a:p>
        </p:txBody>
      </p:sp>
      <p:sp>
        <p:nvSpPr>
          <p:cNvPr id="5" name="Rettangolo 4"/>
          <p:cNvSpPr/>
          <p:nvPr/>
        </p:nvSpPr>
        <p:spPr>
          <a:xfrm>
            <a:off x="971600" y="4005064"/>
            <a:ext cx="7416824" cy="189333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342900" indent="-342900" algn="just">
              <a:lnSpc>
                <a:spcPct val="150000"/>
              </a:lnSpc>
              <a:buFont typeface="Arial" panose="020B0604020202020204" pitchFamily="34" charset="0"/>
              <a:buChar char="•"/>
            </a:pPr>
            <a:r>
              <a:rPr lang="it-IT" sz="1600" b="1" dirty="0">
                <a:latin typeface="Arial" panose="020B0604020202020204" pitchFamily="34" charset="0"/>
                <a:cs typeface="Arial" panose="020B0604020202020204" pitchFamily="34" charset="0"/>
              </a:rPr>
              <a:t>27 </a:t>
            </a:r>
            <a:r>
              <a:rPr lang="it-IT" sz="1600" b="1" dirty="0" smtClean="0">
                <a:latin typeface="Arial" panose="020B0604020202020204" pitchFamily="34" charset="0"/>
                <a:cs typeface="Arial" panose="020B0604020202020204" pitchFamily="34" charset="0"/>
              </a:rPr>
              <a:t>Ottobre 1922</a:t>
            </a:r>
            <a:r>
              <a:rPr lang="it-IT" sz="1600" dirty="0" smtClean="0">
                <a:latin typeface="Arial" panose="020B0604020202020204" pitchFamily="34" charset="0"/>
                <a:cs typeface="Arial" panose="020B0604020202020204" pitchFamily="34" charset="0"/>
              </a:rPr>
              <a:t>: </a:t>
            </a:r>
            <a:r>
              <a:rPr lang="it-IT" sz="1600" dirty="0">
                <a:latin typeface="Arial" panose="020B0604020202020204" pitchFamily="34" charset="0"/>
                <a:cs typeface="Arial" panose="020B0604020202020204" pitchFamily="34" charset="0"/>
              </a:rPr>
              <a:t>70.000 fascisti compiono la“ Marcia su Roma”</a:t>
            </a:r>
          </a:p>
          <a:p>
            <a:pPr marL="342900" indent="-342900" algn="just">
              <a:lnSpc>
                <a:spcPct val="150000"/>
              </a:lnSpc>
              <a:buFont typeface="Arial" panose="020B0604020202020204" pitchFamily="34" charset="0"/>
              <a:buChar char="•"/>
            </a:pPr>
            <a:r>
              <a:rPr lang="it-IT" sz="1600" b="1" dirty="0" smtClean="0">
                <a:latin typeface="Arial" panose="020B0604020202020204" pitchFamily="34" charset="0"/>
                <a:cs typeface="Arial" panose="020B0604020202020204" pitchFamily="34" charset="0"/>
              </a:rPr>
              <a:t>28 </a:t>
            </a:r>
            <a:r>
              <a:rPr lang="it-IT" sz="1600" b="1" dirty="0">
                <a:latin typeface="Arial" panose="020B0604020202020204" pitchFamily="34" charset="0"/>
                <a:cs typeface="Arial" panose="020B0604020202020204" pitchFamily="34" charset="0"/>
              </a:rPr>
              <a:t>Ottobre</a:t>
            </a:r>
            <a:r>
              <a:rPr lang="it-IT" sz="1600" dirty="0">
                <a:latin typeface="Arial" panose="020B0604020202020204" pitchFamily="34" charset="0"/>
                <a:cs typeface="Arial" panose="020B0604020202020204" pitchFamily="34" charset="0"/>
              </a:rPr>
              <a:t>: il re </a:t>
            </a:r>
            <a:r>
              <a:rPr lang="it-IT" sz="1600" b="1" dirty="0">
                <a:latin typeface="Arial" panose="020B0604020202020204" pitchFamily="34" charset="0"/>
                <a:cs typeface="Arial" panose="020B0604020202020204" pitchFamily="34" charset="0"/>
              </a:rPr>
              <a:t>non ratifica</a:t>
            </a:r>
            <a:r>
              <a:rPr lang="it-IT" sz="1600" dirty="0">
                <a:latin typeface="Arial" panose="020B0604020202020204" pitchFamily="34" charset="0"/>
                <a:cs typeface="Arial" panose="020B0604020202020204" pitchFamily="34" charset="0"/>
              </a:rPr>
              <a:t> lo stato d’assedio nazionale ( sottoscritto il giorno </a:t>
            </a:r>
            <a:r>
              <a:rPr lang="it-IT" sz="1600" dirty="0" smtClean="0">
                <a:latin typeface="Arial" panose="020B0604020202020204" pitchFamily="34" charset="0"/>
                <a:cs typeface="Arial" panose="020B0604020202020204" pitchFamily="34" charset="0"/>
              </a:rPr>
              <a:t> </a:t>
            </a:r>
            <a:r>
              <a:rPr lang="it-IT" sz="1600" dirty="0">
                <a:latin typeface="Arial" panose="020B0604020202020204" pitchFamily="34" charset="0"/>
                <a:cs typeface="Arial" panose="020B0604020202020204" pitchFamily="34" charset="0"/>
              </a:rPr>
              <a:t>precedente su pressione del ministro </a:t>
            </a:r>
            <a:r>
              <a:rPr lang="it-IT" sz="1600" dirty="0" err="1">
                <a:latin typeface="Arial" panose="020B0604020202020204" pitchFamily="34" charset="0"/>
                <a:cs typeface="Arial" panose="020B0604020202020204" pitchFamily="34" charset="0"/>
              </a:rPr>
              <a:t>Facta</a:t>
            </a:r>
            <a:r>
              <a:rPr lang="it-IT" sz="1600" dirty="0">
                <a:latin typeface="Arial" panose="020B0604020202020204" pitchFamily="34" charset="0"/>
                <a:cs typeface="Arial" panose="020B0604020202020204" pitchFamily="34" charset="0"/>
              </a:rPr>
              <a:t>)</a:t>
            </a:r>
          </a:p>
          <a:p>
            <a:pPr marL="342900" indent="-342900" algn="just">
              <a:lnSpc>
                <a:spcPct val="150000"/>
              </a:lnSpc>
              <a:buFont typeface="Arial" panose="020B0604020202020204" pitchFamily="34" charset="0"/>
              <a:buChar char="•"/>
            </a:pPr>
            <a:r>
              <a:rPr lang="it-IT" sz="1600" b="1" dirty="0" smtClean="0">
                <a:latin typeface="Arial" panose="020B0604020202020204" pitchFamily="34" charset="0"/>
                <a:cs typeface="Arial" panose="020B0604020202020204" pitchFamily="34" charset="0"/>
              </a:rPr>
              <a:t>29 </a:t>
            </a:r>
            <a:r>
              <a:rPr lang="it-IT" sz="1600" b="1" dirty="0">
                <a:latin typeface="Arial" panose="020B0604020202020204" pitchFamily="34" charset="0"/>
                <a:cs typeface="Arial" panose="020B0604020202020204" pitchFamily="34" charset="0"/>
              </a:rPr>
              <a:t>Ottobre</a:t>
            </a:r>
            <a:r>
              <a:rPr lang="it-IT" sz="1600" dirty="0">
                <a:latin typeface="Arial" panose="020B0604020202020204" pitchFamily="34" charset="0"/>
                <a:cs typeface="Arial" panose="020B0604020202020204" pitchFamily="34" charset="0"/>
              </a:rPr>
              <a:t>: il </a:t>
            </a:r>
            <a:r>
              <a:rPr lang="it-IT" sz="1600" b="1" dirty="0">
                <a:latin typeface="Arial" panose="020B0604020202020204" pitchFamily="34" charset="0"/>
                <a:cs typeface="Arial" panose="020B0604020202020204" pitchFamily="34" charset="0"/>
              </a:rPr>
              <a:t>re</a:t>
            </a:r>
            <a:r>
              <a:rPr lang="it-IT" sz="1600" dirty="0">
                <a:latin typeface="Arial" panose="020B0604020202020204" pitchFamily="34" charset="0"/>
                <a:cs typeface="Arial" panose="020B0604020202020204" pitchFamily="34" charset="0"/>
              </a:rPr>
              <a:t> dà a </a:t>
            </a:r>
            <a:r>
              <a:rPr lang="it-IT" sz="1600" b="1" dirty="0">
                <a:latin typeface="Arial" panose="020B0604020202020204" pitchFamily="34" charset="0"/>
                <a:cs typeface="Arial" panose="020B0604020202020204" pitchFamily="34" charset="0"/>
              </a:rPr>
              <a:t>Mussolini</a:t>
            </a:r>
            <a:r>
              <a:rPr lang="it-IT" sz="1600" dirty="0">
                <a:latin typeface="Arial" panose="020B0604020202020204" pitchFamily="34" charset="0"/>
                <a:cs typeface="Arial" panose="020B0604020202020204" pitchFamily="34" charset="0"/>
              </a:rPr>
              <a:t> l’</a:t>
            </a:r>
            <a:r>
              <a:rPr lang="it-IT" sz="1600" b="1" dirty="0">
                <a:latin typeface="Arial" panose="020B0604020202020204" pitchFamily="34" charset="0"/>
                <a:cs typeface="Arial" panose="020B0604020202020204" pitchFamily="34" charset="0"/>
              </a:rPr>
              <a:t>incarico</a:t>
            </a:r>
            <a:r>
              <a:rPr lang="it-IT" sz="1600" dirty="0">
                <a:latin typeface="Arial" panose="020B0604020202020204" pitchFamily="34" charset="0"/>
                <a:cs typeface="Arial" panose="020B0604020202020204" pitchFamily="34" charset="0"/>
              </a:rPr>
              <a:t> di formare il </a:t>
            </a:r>
            <a:r>
              <a:rPr lang="it-IT" sz="1600" b="1" dirty="0">
                <a:latin typeface="Arial" panose="020B0604020202020204" pitchFamily="34" charset="0"/>
                <a:cs typeface="Arial" panose="020B0604020202020204" pitchFamily="34" charset="0"/>
              </a:rPr>
              <a:t>Governo</a:t>
            </a:r>
            <a:r>
              <a:rPr lang="it-IT" sz="1600" dirty="0">
                <a:latin typeface="Arial" panose="020B0604020202020204" pitchFamily="34" charset="0"/>
                <a:cs typeface="Arial" panose="020B0604020202020204" pitchFamily="34" charset="0"/>
              </a:rPr>
              <a:t>. </a:t>
            </a:r>
            <a:endParaRPr lang="it-IT" sz="1600" dirty="0" smtClean="0">
              <a:latin typeface="Arial" panose="020B0604020202020204" pitchFamily="34" charset="0"/>
              <a:cs typeface="Arial" panose="020B0604020202020204" pitchFamily="34" charset="0"/>
            </a:endParaRPr>
          </a:p>
          <a:p>
            <a:pPr algn="ctr">
              <a:lnSpc>
                <a:spcPct val="150000"/>
              </a:lnSpc>
            </a:pPr>
            <a:r>
              <a:rPr lang="it-IT" sz="1600" b="1" dirty="0" smtClean="0">
                <a:latin typeface="Arial" panose="020B0604020202020204" pitchFamily="34" charset="0"/>
                <a:cs typeface="Arial" panose="020B0604020202020204" pitchFamily="34" charset="0"/>
              </a:rPr>
              <a:t>Ha </a:t>
            </a:r>
            <a:r>
              <a:rPr lang="it-IT" sz="1600" b="1" dirty="0">
                <a:latin typeface="Arial" panose="020B0604020202020204" pitchFamily="34" charset="0"/>
                <a:cs typeface="Arial" panose="020B0604020202020204" pitchFamily="34" charset="0"/>
              </a:rPr>
              <a:t>inizio l’era </a:t>
            </a:r>
            <a:r>
              <a:rPr lang="it-IT" sz="1600" b="1" dirty="0" smtClean="0">
                <a:latin typeface="Arial" panose="020B0604020202020204" pitchFamily="34" charset="0"/>
                <a:cs typeface="Arial" panose="020B0604020202020204" pitchFamily="34" charset="0"/>
              </a:rPr>
              <a:t> </a:t>
            </a:r>
            <a:r>
              <a:rPr lang="it-IT" sz="1600" b="1" dirty="0">
                <a:latin typeface="Arial" panose="020B0604020202020204" pitchFamily="34" charset="0"/>
                <a:cs typeface="Arial" panose="020B0604020202020204" pitchFamily="34" charset="0"/>
              </a:rPr>
              <a:t>fascista</a:t>
            </a:r>
          </a:p>
        </p:txBody>
      </p:sp>
    </p:spTree>
    <p:extLst>
      <p:ext uri="{BB962C8B-B14F-4D97-AF65-F5344CB8AC3E}">
        <p14:creationId xmlns:p14="http://schemas.microsoft.com/office/powerpoint/2010/main" val="19384611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462107" y="512539"/>
            <a:ext cx="6624736" cy="2960875"/>
          </a:xfrm>
          <a:prstGeom prst="rect">
            <a:avLst/>
          </a:prstGeom>
          <a:ln/>
          <a:effectLst>
            <a:glow rad="228600">
              <a:schemeClr val="accent3">
                <a:satMod val="175000"/>
                <a:alpha val="40000"/>
              </a:schemeClr>
            </a:glow>
          </a:effectLst>
        </p:spPr>
        <p:style>
          <a:lnRef idx="2">
            <a:schemeClr val="dk1"/>
          </a:lnRef>
          <a:fillRef idx="1">
            <a:schemeClr val="lt1"/>
          </a:fillRef>
          <a:effectRef idx="0">
            <a:schemeClr val="dk1"/>
          </a:effectRef>
          <a:fontRef idx="minor">
            <a:schemeClr val="dk1"/>
          </a:fontRef>
        </p:style>
        <p:txBody>
          <a:bodyPr wrap="square">
            <a:spAutoFit/>
          </a:bodyPr>
          <a:lstStyle/>
          <a:p>
            <a:pPr algn="ctr">
              <a:lnSpc>
                <a:spcPct val="150000"/>
              </a:lnSpc>
            </a:pPr>
            <a:endParaRPr lang="it-IT" sz="1400" dirty="0" smtClean="0">
              <a:solidFill>
                <a:prstClr val="black"/>
              </a:solidFill>
              <a:latin typeface="Arial" panose="020B0604020202020204" pitchFamily="34" charset="0"/>
              <a:cs typeface="Arial" panose="020B0604020202020204" pitchFamily="34" charset="0"/>
            </a:endParaRPr>
          </a:p>
          <a:p>
            <a:pPr algn="ctr">
              <a:lnSpc>
                <a:spcPct val="150000"/>
              </a:lnSpc>
            </a:pPr>
            <a:r>
              <a:rPr lang="it-IT" sz="1400" dirty="0" smtClean="0">
                <a:solidFill>
                  <a:prstClr val="black"/>
                </a:solidFill>
                <a:latin typeface="Arial" panose="020B0604020202020204" pitchFamily="34" charset="0"/>
                <a:cs typeface="Arial" panose="020B0604020202020204" pitchFamily="34" charset="0"/>
              </a:rPr>
              <a:t>Caratteristica </a:t>
            </a:r>
            <a:r>
              <a:rPr lang="it-IT" sz="1400" dirty="0">
                <a:solidFill>
                  <a:prstClr val="black"/>
                </a:solidFill>
                <a:latin typeface="Arial" panose="020B0604020202020204" pitchFamily="34" charset="0"/>
                <a:cs typeface="Arial" panose="020B0604020202020204" pitchFamily="34" charset="0"/>
              </a:rPr>
              <a:t>fondamentale </a:t>
            </a:r>
            <a:r>
              <a:rPr lang="it-IT" sz="1400" dirty="0" smtClean="0">
                <a:solidFill>
                  <a:prstClr val="black"/>
                </a:solidFill>
                <a:latin typeface="Arial" panose="020B0604020202020204" pitchFamily="34" charset="0"/>
                <a:cs typeface="Arial" panose="020B0604020202020204" pitchFamily="34" charset="0"/>
              </a:rPr>
              <a:t>del </a:t>
            </a:r>
            <a:r>
              <a:rPr lang="it-IT" sz="1400" b="1" dirty="0" smtClean="0">
                <a:solidFill>
                  <a:prstClr val="black"/>
                </a:solidFill>
                <a:latin typeface="Arial" panose="020B0604020202020204" pitchFamily="34" charset="0"/>
                <a:cs typeface="Arial" panose="020B0604020202020204" pitchFamily="34" charset="0"/>
              </a:rPr>
              <a:t>regime fascista</a:t>
            </a:r>
            <a:r>
              <a:rPr lang="it-IT" sz="1400" dirty="0" smtClean="0">
                <a:solidFill>
                  <a:prstClr val="black"/>
                </a:solidFill>
                <a:latin typeface="Arial" panose="020B0604020202020204" pitchFamily="34" charset="0"/>
                <a:cs typeface="Arial" panose="020B0604020202020204" pitchFamily="34" charset="0"/>
              </a:rPr>
              <a:t>:</a:t>
            </a:r>
          </a:p>
          <a:p>
            <a:pPr marL="285750" indent="-285750" algn="just">
              <a:lnSpc>
                <a:spcPct val="150000"/>
              </a:lnSpc>
              <a:buFont typeface="Arial" panose="020B0604020202020204" pitchFamily="34" charset="0"/>
              <a:buChar char="•"/>
            </a:pPr>
            <a:r>
              <a:rPr lang="it-IT" sz="1400" dirty="0" smtClean="0">
                <a:solidFill>
                  <a:prstClr val="black"/>
                </a:solidFill>
                <a:latin typeface="Arial" panose="020B0604020202020204" pitchFamily="34" charset="0"/>
                <a:cs typeface="Arial" panose="020B0604020202020204" pitchFamily="34" charset="0"/>
              </a:rPr>
              <a:t>proporsi </a:t>
            </a:r>
            <a:r>
              <a:rPr lang="it-IT" sz="1400" dirty="0">
                <a:solidFill>
                  <a:prstClr val="black"/>
                </a:solidFill>
                <a:latin typeface="Arial" panose="020B0604020202020204" pitchFamily="34" charset="0"/>
                <a:cs typeface="Arial" panose="020B0604020202020204" pitchFamily="34" charset="0"/>
              </a:rPr>
              <a:t>come artefice di una </a:t>
            </a:r>
            <a:r>
              <a:rPr lang="it-IT" sz="1400" b="1" dirty="0">
                <a:solidFill>
                  <a:prstClr val="black"/>
                </a:solidFill>
                <a:latin typeface="Arial" panose="020B0604020202020204" pitchFamily="34" charset="0"/>
                <a:cs typeface="Arial" panose="020B0604020202020204" pitchFamily="34" charset="0"/>
              </a:rPr>
              <a:t>propria </a:t>
            </a:r>
            <a:r>
              <a:rPr lang="it-IT" sz="1400" b="1" dirty="0" smtClean="0">
                <a:solidFill>
                  <a:prstClr val="black"/>
                </a:solidFill>
                <a:latin typeface="Arial" panose="020B0604020202020204" pitchFamily="34" charset="0"/>
                <a:cs typeface="Arial" panose="020B0604020202020204" pitchFamily="34" charset="0"/>
              </a:rPr>
              <a:t>rivoluzione</a:t>
            </a:r>
          </a:p>
          <a:p>
            <a:pPr marL="285750" indent="-285750" algn="just">
              <a:lnSpc>
                <a:spcPct val="150000"/>
              </a:lnSpc>
              <a:buFont typeface="Arial" panose="020B0604020202020204" pitchFamily="34" charset="0"/>
              <a:buChar char="•"/>
            </a:pPr>
            <a:r>
              <a:rPr lang="it-IT" sz="1400" dirty="0" smtClean="0">
                <a:solidFill>
                  <a:prstClr val="black"/>
                </a:solidFill>
                <a:latin typeface="Arial" panose="020B0604020202020204" pitchFamily="34" charset="0"/>
                <a:cs typeface="Arial" panose="020B0604020202020204" pitchFamily="34" charset="0"/>
              </a:rPr>
              <a:t>dar </a:t>
            </a:r>
            <a:r>
              <a:rPr lang="it-IT" sz="1400" dirty="0">
                <a:solidFill>
                  <a:prstClr val="black"/>
                </a:solidFill>
                <a:latin typeface="Arial" panose="020B0604020202020204" pitchFamily="34" charset="0"/>
                <a:cs typeface="Arial" panose="020B0604020202020204" pitchFamily="34" charset="0"/>
              </a:rPr>
              <a:t>vita a un </a:t>
            </a:r>
            <a:r>
              <a:rPr lang="it-IT" sz="1400" b="1" dirty="0">
                <a:solidFill>
                  <a:prstClr val="black"/>
                </a:solidFill>
                <a:latin typeface="Arial" panose="020B0604020202020204" pitchFamily="34" charset="0"/>
                <a:cs typeface="Arial" panose="020B0604020202020204" pitchFamily="34" charset="0"/>
              </a:rPr>
              <a:t>nuovo ordine politico e </a:t>
            </a:r>
            <a:r>
              <a:rPr lang="it-IT" sz="1400" b="1" dirty="0" smtClean="0">
                <a:solidFill>
                  <a:prstClr val="black"/>
                </a:solidFill>
                <a:latin typeface="Arial" panose="020B0604020202020204" pitchFamily="34" charset="0"/>
                <a:cs typeface="Arial" panose="020B0604020202020204" pitchFamily="34" charset="0"/>
              </a:rPr>
              <a:t>sociale  </a:t>
            </a:r>
            <a:r>
              <a:rPr lang="it-IT" sz="1400" dirty="0">
                <a:solidFill>
                  <a:prstClr val="black"/>
                </a:solidFill>
                <a:latin typeface="Arial" panose="020B0604020202020204" pitchFamily="34" charset="0"/>
                <a:cs typeface="Arial" panose="020B0604020202020204" pitchFamily="34" charset="0"/>
              </a:rPr>
              <a:t>diverso da quelli conosciuti fino allora. </a:t>
            </a:r>
            <a:endParaRPr lang="it-IT" sz="1400" dirty="0" smtClean="0">
              <a:solidFill>
                <a:prstClr val="black"/>
              </a:solidFill>
              <a:latin typeface="Arial" panose="020B0604020202020204" pitchFamily="34" charset="0"/>
              <a:cs typeface="Arial" panose="020B0604020202020204" pitchFamily="34" charset="0"/>
            </a:endParaRPr>
          </a:p>
          <a:p>
            <a:pPr marL="285750" indent="-285750" algn="just">
              <a:lnSpc>
                <a:spcPct val="150000"/>
              </a:lnSpc>
              <a:buFont typeface="Arial" panose="020B0604020202020204" pitchFamily="34" charset="0"/>
              <a:buChar char="•"/>
            </a:pPr>
            <a:r>
              <a:rPr lang="it-IT" sz="1400" dirty="0" smtClean="0">
                <a:solidFill>
                  <a:prstClr val="black"/>
                </a:solidFill>
                <a:latin typeface="Arial" panose="020B0604020202020204" pitchFamily="34" charset="0"/>
                <a:cs typeface="Arial" panose="020B0604020202020204" pitchFamily="34" charset="0"/>
              </a:rPr>
              <a:t>presentarsi </a:t>
            </a:r>
            <a:r>
              <a:rPr lang="it-IT" sz="1400" dirty="0">
                <a:solidFill>
                  <a:prstClr val="black"/>
                </a:solidFill>
                <a:latin typeface="Arial" panose="020B0604020202020204" pitchFamily="34" charset="0"/>
                <a:cs typeface="Arial" panose="020B0604020202020204" pitchFamily="34" charset="0"/>
              </a:rPr>
              <a:t>come portatore di una </a:t>
            </a:r>
            <a:r>
              <a:rPr lang="it-IT" sz="1400" b="1" dirty="0">
                <a:solidFill>
                  <a:prstClr val="black"/>
                </a:solidFill>
                <a:latin typeface="Arial" panose="020B0604020202020204" pitchFamily="34" charset="0"/>
                <a:cs typeface="Arial" panose="020B0604020202020204" pitchFamily="34" charset="0"/>
              </a:rPr>
              <a:t>ideologia </a:t>
            </a:r>
            <a:r>
              <a:rPr lang="it-IT" sz="1400" b="1" dirty="0" smtClean="0">
                <a:solidFill>
                  <a:prstClr val="black"/>
                </a:solidFill>
                <a:latin typeface="Arial" panose="020B0604020202020204" pitchFamily="34" charset="0"/>
                <a:cs typeface="Arial" panose="020B0604020202020204" pitchFamily="34" charset="0"/>
              </a:rPr>
              <a:t>tradizionalista </a:t>
            </a:r>
            <a:r>
              <a:rPr lang="it-IT" sz="1400" dirty="0" smtClean="0">
                <a:solidFill>
                  <a:prstClr val="black"/>
                </a:solidFill>
                <a:latin typeface="Arial" panose="020B0604020202020204" pitchFamily="34" charset="0"/>
                <a:cs typeface="Arial" panose="020B0604020202020204" pitchFamily="34" charset="0"/>
              </a:rPr>
              <a:t>ma </a:t>
            </a:r>
            <a:r>
              <a:rPr lang="it-IT" sz="1400" dirty="0">
                <a:solidFill>
                  <a:prstClr val="black"/>
                </a:solidFill>
                <a:latin typeface="Arial" panose="020B0604020202020204" pitchFamily="34" charset="0"/>
                <a:cs typeface="Arial" panose="020B0604020202020204" pitchFamily="34" charset="0"/>
              </a:rPr>
              <a:t>aspirante anche alla creazione di un “</a:t>
            </a:r>
            <a:r>
              <a:rPr lang="it-IT" sz="1400" b="1" dirty="0">
                <a:solidFill>
                  <a:prstClr val="black"/>
                </a:solidFill>
                <a:latin typeface="Arial" panose="020B0604020202020204" pitchFamily="34" charset="0"/>
                <a:cs typeface="Arial" panose="020B0604020202020204" pitchFamily="34" charset="0"/>
              </a:rPr>
              <a:t>uomo nuovo</a:t>
            </a:r>
            <a:r>
              <a:rPr lang="it-IT" sz="1400" dirty="0">
                <a:solidFill>
                  <a:prstClr val="black"/>
                </a:solidFill>
                <a:latin typeface="Arial" panose="020B0604020202020204" pitchFamily="34" charset="0"/>
                <a:cs typeface="Arial" panose="020B0604020202020204" pitchFamily="34" charset="0"/>
              </a:rPr>
              <a:t>”. </a:t>
            </a:r>
            <a:endParaRPr lang="it-IT" sz="1400" dirty="0" smtClean="0">
              <a:solidFill>
                <a:prstClr val="black"/>
              </a:solidFill>
              <a:latin typeface="Arial" panose="020B0604020202020204" pitchFamily="34" charset="0"/>
              <a:cs typeface="Arial" panose="020B0604020202020204" pitchFamily="34" charset="0"/>
            </a:endParaRPr>
          </a:p>
          <a:p>
            <a:pPr marL="285750" indent="-285750" algn="just">
              <a:lnSpc>
                <a:spcPct val="150000"/>
              </a:lnSpc>
              <a:buFont typeface="Arial" panose="020B0604020202020204" pitchFamily="34" charset="0"/>
              <a:buChar char="•"/>
            </a:pPr>
            <a:endParaRPr lang="it-IT" sz="1400" dirty="0" smtClean="0">
              <a:solidFill>
                <a:prstClr val="black"/>
              </a:solidFill>
              <a:latin typeface="Arial" panose="020B0604020202020204" pitchFamily="34" charset="0"/>
              <a:cs typeface="Arial" panose="020B0604020202020204" pitchFamily="34" charset="0"/>
            </a:endParaRPr>
          </a:p>
          <a:p>
            <a:pPr algn="ctr">
              <a:lnSpc>
                <a:spcPct val="150000"/>
              </a:lnSpc>
            </a:pPr>
            <a:r>
              <a:rPr lang="it-IT" sz="1400" b="1" dirty="0" smtClean="0">
                <a:solidFill>
                  <a:srgbClr val="FF0000"/>
                </a:solidFill>
                <a:latin typeface="Arial" panose="020B0604020202020204" pitchFamily="34" charset="0"/>
                <a:cs typeface="Arial" panose="020B0604020202020204" pitchFamily="34" charset="0"/>
              </a:rPr>
              <a:t>E LA DONNA?</a:t>
            </a:r>
            <a:endParaRPr lang="it-IT" sz="1400" b="1" dirty="0">
              <a:solidFill>
                <a:srgbClr val="FF0000"/>
              </a:solidFill>
              <a:latin typeface="Arial" panose="020B0604020202020204" pitchFamily="34" charset="0"/>
              <a:cs typeface="Arial" panose="020B0604020202020204" pitchFamily="34" charset="0"/>
            </a:endParaRPr>
          </a:p>
        </p:txBody>
      </p:sp>
      <p:pic>
        <p:nvPicPr>
          <p:cNvPr id="3" name="Immagin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1077361">
            <a:off x="619837" y="3651831"/>
            <a:ext cx="3040370" cy="2102923"/>
          </a:xfrm>
          <a:prstGeom prst="rect">
            <a:avLst/>
          </a:prstGeom>
        </p:spPr>
      </p:pic>
      <p:pic>
        <p:nvPicPr>
          <p:cNvPr id="4"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8802"/>
          <a:stretch/>
        </p:blipFill>
        <p:spPr bwMode="auto">
          <a:xfrm rot="518575">
            <a:off x="3239168" y="5097652"/>
            <a:ext cx="1125486" cy="16110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descr="C:\Users\Lidia\Desktop\Donne e fascismo\Le donne nel fascismo (1)_file\donf107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859188">
            <a:off x="7231807" y="3312033"/>
            <a:ext cx="1189830" cy="1678982"/>
          </a:xfrm>
          <a:prstGeom prst="rect">
            <a:avLst/>
          </a:prstGeom>
          <a:noFill/>
          <a:extLst>
            <a:ext uri="{909E8E84-426E-40DD-AFC4-6F175D3DCCD1}">
              <a14:hiddenFill xmlns:a14="http://schemas.microsoft.com/office/drawing/2010/main">
                <a:solidFill>
                  <a:srgbClr val="FFFFFF"/>
                </a:solidFill>
              </a14:hiddenFill>
            </a:ext>
          </a:extLst>
        </p:spPr>
      </p:pic>
      <p:pic>
        <p:nvPicPr>
          <p:cNvPr id="6" name="Immagin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4590600" y="3774163"/>
            <a:ext cx="1769992" cy="2496143"/>
          </a:xfrm>
          <a:prstGeom prst="rect">
            <a:avLst/>
          </a:prstGeom>
        </p:spPr>
      </p:pic>
      <p:pic>
        <p:nvPicPr>
          <p:cNvPr id="7"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482685">
            <a:off x="6456500" y="5056849"/>
            <a:ext cx="2058381" cy="15153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73702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12290"/>
          <a:stretch/>
        </p:blipFill>
        <p:spPr bwMode="auto">
          <a:xfrm>
            <a:off x="827584" y="609475"/>
            <a:ext cx="7491483" cy="574660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417069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098019" y="980728"/>
            <a:ext cx="6984776" cy="4893647"/>
          </a:xfrm>
          <a:prstGeom prst="rect">
            <a:avLst/>
          </a:prstGeom>
          <a:effectLst>
            <a:glow rad="228600">
              <a:schemeClr val="accent6">
                <a:satMod val="175000"/>
                <a:alpha val="40000"/>
              </a:schemeClr>
            </a:glo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lnSpc>
                <a:spcPct val="200000"/>
              </a:lnSpc>
            </a:pPr>
            <a:r>
              <a:rPr lang="it-IT" sz="2400" dirty="0" smtClean="0">
                <a:latin typeface="Arial" panose="020B0604020202020204" pitchFamily="34" charset="0"/>
                <a:cs typeface="Arial" panose="020B0604020202020204" pitchFamily="34" charset="0"/>
              </a:rPr>
              <a:t>Quale fu l’atteggiamento che il </a:t>
            </a:r>
            <a:r>
              <a:rPr lang="it-IT" sz="2400" b="1" dirty="0" smtClean="0">
                <a:latin typeface="Arial" panose="020B0604020202020204" pitchFamily="34" charset="0"/>
                <a:cs typeface="Arial" panose="020B0604020202020204" pitchFamily="34" charset="0"/>
              </a:rPr>
              <a:t>fascismo</a:t>
            </a:r>
            <a:r>
              <a:rPr lang="it-IT" sz="2400" dirty="0" smtClean="0">
                <a:latin typeface="Arial" panose="020B0604020202020204" pitchFamily="34" charset="0"/>
                <a:cs typeface="Arial" panose="020B0604020202020204" pitchFamily="34" charset="0"/>
              </a:rPr>
              <a:t> </a:t>
            </a:r>
          </a:p>
          <a:p>
            <a:pPr algn="ctr">
              <a:lnSpc>
                <a:spcPct val="200000"/>
              </a:lnSpc>
            </a:pPr>
            <a:r>
              <a:rPr lang="it-IT" sz="2400" dirty="0" smtClean="0">
                <a:latin typeface="Arial" panose="020B0604020202020204" pitchFamily="34" charset="0"/>
                <a:cs typeface="Arial" panose="020B0604020202020204" pitchFamily="34" charset="0"/>
              </a:rPr>
              <a:t>adottò verso le </a:t>
            </a:r>
            <a:r>
              <a:rPr lang="it-IT" sz="2400" b="1" dirty="0" smtClean="0">
                <a:latin typeface="Arial" panose="020B0604020202020204" pitchFamily="34" charset="0"/>
                <a:cs typeface="Arial" panose="020B0604020202020204" pitchFamily="34" charset="0"/>
              </a:rPr>
              <a:t>donne</a:t>
            </a:r>
            <a:r>
              <a:rPr lang="it-IT" sz="2400" dirty="0" smtClean="0">
                <a:latin typeface="Arial" panose="020B0604020202020204" pitchFamily="34" charset="0"/>
                <a:cs typeface="Arial" panose="020B0604020202020204" pitchFamily="34" charset="0"/>
              </a:rPr>
              <a:t> in ambito:</a:t>
            </a:r>
          </a:p>
          <a:p>
            <a:pPr marL="285750" indent="-285750" algn="just">
              <a:lnSpc>
                <a:spcPct val="200000"/>
              </a:lnSpc>
              <a:buFont typeface="Arial" panose="020B0604020202020204" pitchFamily="34" charset="0"/>
              <a:buChar char="•"/>
            </a:pPr>
            <a:r>
              <a:rPr lang="it-IT" sz="2800" b="1" dirty="0" smtClean="0">
                <a:solidFill>
                  <a:schemeClr val="tx1"/>
                </a:solidFill>
                <a:latin typeface="Arial" panose="020B0604020202020204" pitchFamily="34" charset="0"/>
                <a:cs typeface="Arial" panose="020B0604020202020204" pitchFamily="34" charset="0"/>
              </a:rPr>
              <a:t>POLITICO</a:t>
            </a:r>
          </a:p>
          <a:p>
            <a:pPr marL="285750" indent="-285750" algn="just">
              <a:lnSpc>
                <a:spcPct val="200000"/>
              </a:lnSpc>
              <a:buFont typeface="Arial" panose="020B0604020202020204" pitchFamily="34" charset="0"/>
              <a:buChar char="•"/>
            </a:pPr>
            <a:r>
              <a:rPr lang="it-IT" sz="2800" b="1" dirty="0" smtClean="0">
                <a:solidFill>
                  <a:schemeClr val="tx1"/>
                </a:solidFill>
                <a:latin typeface="Arial" panose="020B0604020202020204" pitchFamily="34" charset="0"/>
                <a:cs typeface="Arial" panose="020B0604020202020204" pitchFamily="34" charset="0"/>
              </a:rPr>
              <a:t>LAVORATIVO </a:t>
            </a:r>
          </a:p>
          <a:p>
            <a:pPr marL="285750" indent="-285750" algn="just">
              <a:lnSpc>
                <a:spcPct val="200000"/>
              </a:lnSpc>
              <a:buFont typeface="Arial" panose="020B0604020202020204" pitchFamily="34" charset="0"/>
              <a:buChar char="•"/>
            </a:pPr>
            <a:r>
              <a:rPr lang="it-IT" sz="2800" b="1" dirty="0" smtClean="0">
                <a:solidFill>
                  <a:schemeClr val="tx1"/>
                </a:solidFill>
                <a:latin typeface="Arial" panose="020B0604020202020204" pitchFamily="34" charset="0"/>
                <a:cs typeface="Arial" panose="020B0604020202020204" pitchFamily="34" charset="0"/>
              </a:rPr>
              <a:t>GIURIDICO</a:t>
            </a:r>
          </a:p>
          <a:p>
            <a:pPr algn="just">
              <a:lnSpc>
                <a:spcPct val="200000"/>
              </a:lnSpc>
            </a:pPr>
            <a:endParaRPr lang="it-IT" sz="24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464248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899592" y="1052736"/>
            <a:ext cx="7848872" cy="5170646"/>
          </a:xfrm>
          <a:prstGeom prst="rect">
            <a:avLst/>
          </a:prstGeom>
          <a:ln w="19050"/>
          <a:effectLst>
            <a:glow rad="228600">
              <a:schemeClr val="accent6">
                <a:satMod val="175000"/>
                <a:alpha val="40000"/>
              </a:schemeClr>
            </a:glow>
          </a:effectLst>
        </p:spPr>
        <p:style>
          <a:lnRef idx="2">
            <a:schemeClr val="dk1"/>
          </a:lnRef>
          <a:fillRef idx="1">
            <a:schemeClr val="lt1"/>
          </a:fillRef>
          <a:effectRef idx="0">
            <a:schemeClr val="dk1"/>
          </a:effectRef>
          <a:fontRef idx="minor">
            <a:schemeClr val="dk1"/>
          </a:fontRef>
        </p:style>
        <p:txBody>
          <a:bodyPr wrap="square">
            <a:spAutoFit/>
          </a:bodyPr>
          <a:lstStyle/>
          <a:p>
            <a:pPr lvl="0" algn="just">
              <a:lnSpc>
                <a:spcPct val="150000"/>
              </a:lnSpc>
            </a:pPr>
            <a:r>
              <a:rPr lang="it-IT" dirty="0">
                <a:latin typeface="Arial" panose="020B0604020202020204" pitchFamily="34" charset="0"/>
                <a:ea typeface="Times New Roman"/>
                <a:cs typeface="Arial" panose="020B0604020202020204" pitchFamily="34" charset="0"/>
              </a:rPr>
              <a:t>I</a:t>
            </a:r>
            <a:r>
              <a:rPr lang="it-IT" dirty="0" smtClean="0">
                <a:latin typeface="Arial" panose="020B0604020202020204" pitchFamily="34" charset="0"/>
                <a:ea typeface="Times New Roman"/>
                <a:cs typeface="Arial" panose="020B0604020202020204" pitchFamily="34" charset="0"/>
              </a:rPr>
              <a:t>nizialmente il fascismo abbraccia le </a:t>
            </a:r>
            <a:r>
              <a:rPr lang="it-IT" dirty="0">
                <a:latin typeface="Arial" panose="020B0604020202020204" pitchFamily="34" charset="0"/>
                <a:ea typeface="Times New Roman"/>
                <a:cs typeface="Arial" panose="020B0604020202020204" pitchFamily="34" charset="0"/>
              </a:rPr>
              <a:t>posizioni degli intellettuali futuristi </a:t>
            </a:r>
            <a:r>
              <a:rPr lang="it-IT" dirty="0" smtClean="0">
                <a:latin typeface="Arial" panose="020B0604020202020204" pitchFamily="34" charset="0"/>
                <a:ea typeface="Times New Roman"/>
                <a:cs typeface="Arial" panose="020B0604020202020204" pitchFamily="34" charset="0"/>
              </a:rPr>
              <a:t>sostenendo:</a:t>
            </a:r>
          </a:p>
          <a:p>
            <a:pPr marL="457200" indent="-457200" algn="just">
              <a:lnSpc>
                <a:spcPct val="150000"/>
              </a:lnSpc>
              <a:buFont typeface="Arial" panose="020B0604020202020204" pitchFamily="34" charset="0"/>
              <a:buChar char="•"/>
            </a:pPr>
            <a:r>
              <a:rPr lang="it-IT" b="1" dirty="0" smtClean="0">
                <a:latin typeface="Arial" panose="020B0604020202020204" pitchFamily="34" charset="0"/>
                <a:ea typeface="Times New Roman"/>
                <a:cs typeface="Arial" panose="020B0604020202020204" pitchFamily="34" charset="0"/>
              </a:rPr>
              <a:t>Il </a:t>
            </a:r>
            <a:r>
              <a:rPr lang="it-IT" b="1" dirty="0">
                <a:latin typeface="Arial" panose="020B0604020202020204" pitchFamily="34" charset="0"/>
                <a:ea typeface="Times New Roman"/>
                <a:cs typeface="Arial" panose="020B0604020202020204" pitchFamily="34" charset="0"/>
              </a:rPr>
              <a:t>suffragio femminile</a:t>
            </a:r>
            <a:endParaRPr lang="it-IT" b="1" dirty="0">
              <a:latin typeface="Arial" panose="020B0604020202020204" pitchFamily="34" charset="0"/>
              <a:cs typeface="Arial" panose="020B0604020202020204" pitchFamily="34" charset="0"/>
            </a:endParaRPr>
          </a:p>
          <a:p>
            <a:pPr marL="457200" indent="-457200" algn="just">
              <a:lnSpc>
                <a:spcPct val="150000"/>
              </a:lnSpc>
              <a:buFont typeface="Arial" panose="020B0604020202020204" pitchFamily="34" charset="0"/>
              <a:buChar char="•"/>
            </a:pPr>
            <a:r>
              <a:rPr lang="it-IT" b="1" dirty="0">
                <a:latin typeface="Arial" panose="020B0604020202020204" pitchFamily="34" charset="0"/>
                <a:ea typeface="Times New Roman"/>
                <a:cs typeface="Arial" panose="020B0604020202020204" pitchFamily="34" charset="0"/>
              </a:rPr>
              <a:t>la soppressione della famiglia borghese</a:t>
            </a:r>
          </a:p>
          <a:p>
            <a:pPr marL="457200" lvl="0" indent="-457200" algn="just">
              <a:lnSpc>
                <a:spcPct val="150000"/>
              </a:lnSpc>
              <a:buFont typeface="Arial" panose="020B0604020202020204" pitchFamily="34" charset="0"/>
              <a:buChar char="•"/>
            </a:pPr>
            <a:r>
              <a:rPr lang="it-IT" b="1" dirty="0" smtClean="0">
                <a:latin typeface="Arial" panose="020B0604020202020204" pitchFamily="34" charset="0"/>
                <a:ea typeface="Times New Roman"/>
                <a:cs typeface="Arial" panose="020B0604020202020204" pitchFamily="34" charset="0"/>
              </a:rPr>
              <a:t>il divorzio</a:t>
            </a:r>
          </a:p>
          <a:p>
            <a:pPr lvl="0" algn="ctr">
              <a:lnSpc>
                <a:spcPct val="150000"/>
              </a:lnSpc>
            </a:pPr>
            <a:r>
              <a:rPr lang="it-IT" sz="2000" dirty="0" smtClean="0">
                <a:latin typeface="Arial" panose="020B0604020202020204" pitchFamily="34" charset="0"/>
                <a:ea typeface="Times New Roman"/>
                <a:cs typeface="Arial" panose="020B0604020202020204" pitchFamily="34" charset="0"/>
              </a:rPr>
              <a:t>Ma nel </a:t>
            </a:r>
            <a:r>
              <a:rPr lang="it-IT" sz="2000" b="1" dirty="0" smtClean="0">
                <a:latin typeface="Arial" panose="020B0604020202020204" pitchFamily="34" charset="0"/>
                <a:ea typeface="Times New Roman"/>
                <a:cs typeface="Arial" panose="020B0604020202020204" pitchFamily="34" charset="0"/>
              </a:rPr>
              <a:t>1925:</a:t>
            </a:r>
          </a:p>
          <a:p>
            <a:pPr lvl="0" algn="just">
              <a:lnSpc>
                <a:spcPct val="150000"/>
              </a:lnSpc>
            </a:pPr>
            <a:r>
              <a:rPr lang="it-IT" sz="1600" b="1" dirty="0" smtClean="0">
                <a:solidFill>
                  <a:prstClr val="black"/>
                </a:solidFill>
                <a:latin typeface="Arial" panose="020B0604020202020204" pitchFamily="34" charset="0"/>
                <a:cs typeface="Arial" panose="020B0604020202020204" pitchFamily="34" charset="0"/>
              </a:rPr>
              <a:t>  </a:t>
            </a:r>
            <a:r>
              <a:rPr lang="it-IT" sz="1600" dirty="0">
                <a:solidFill>
                  <a:prstClr val="black"/>
                </a:solidFill>
                <a:latin typeface="Arial" panose="020B0604020202020204" pitchFamily="34" charset="0"/>
                <a:cs typeface="Arial" panose="020B0604020202020204" pitchFamily="34" charset="0"/>
              </a:rPr>
              <a:t>Potranno </a:t>
            </a:r>
            <a:r>
              <a:rPr lang="it-IT" sz="1600" b="1" dirty="0">
                <a:solidFill>
                  <a:prstClr val="black"/>
                </a:solidFill>
                <a:latin typeface="Arial" panose="020B0604020202020204" pitchFamily="34" charset="0"/>
                <a:cs typeface="Arial" panose="020B0604020202020204" pitchFamily="34" charset="0"/>
              </a:rPr>
              <a:t>essere elettrici </a:t>
            </a:r>
            <a:r>
              <a:rPr lang="it-IT" sz="1600" dirty="0">
                <a:solidFill>
                  <a:prstClr val="black"/>
                </a:solidFill>
                <a:latin typeface="Arial" panose="020B0604020202020204" pitchFamily="34" charset="0"/>
                <a:cs typeface="Arial" panose="020B0604020202020204" pitchFamily="34" charset="0"/>
              </a:rPr>
              <a:t>(su richiesta e solo per le consultazioni amministrative):</a:t>
            </a:r>
          </a:p>
          <a:p>
            <a:pPr marL="285750" lvl="0" indent="-285750" algn="just">
              <a:lnSpc>
                <a:spcPct val="150000"/>
              </a:lnSpc>
              <a:buFont typeface="Arial" panose="020B0604020202020204" pitchFamily="34" charset="0"/>
              <a:buChar char="•"/>
            </a:pPr>
            <a:r>
              <a:rPr lang="it-IT" sz="1600" b="1" dirty="0" smtClean="0">
                <a:solidFill>
                  <a:prstClr val="black"/>
                </a:solidFill>
                <a:latin typeface="Arial" panose="020B0604020202020204" pitchFamily="34" charset="0"/>
                <a:cs typeface="Arial" panose="020B0604020202020204" pitchFamily="34" charset="0"/>
              </a:rPr>
              <a:t>donne</a:t>
            </a:r>
            <a:r>
              <a:rPr lang="it-IT" sz="1600" dirty="0" smtClean="0">
                <a:solidFill>
                  <a:prstClr val="black"/>
                </a:solidFill>
                <a:latin typeface="Arial" panose="020B0604020202020204" pitchFamily="34" charset="0"/>
                <a:cs typeface="Arial" panose="020B0604020202020204" pitchFamily="34" charset="0"/>
              </a:rPr>
              <a:t> </a:t>
            </a:r>
            <a:r>
              <a:rPr lang="it-IT" sz="1600" dirty="0">
                <a:solidFill>
                  <a:prstClr val="black"/>
                </a:solidFill>
                <a:latin typeface="Arial" panose="020B0604020202020204" pitchFamily="34" charset="0"/>
                <a:cs typeface="Arial" panose="020B0604020202020204" pitchFamily="34" charset="0"/>
              </a:rPr>
              <a:t>con </a:t>
            </a:r>
            <a:r>
              <a:rPr lang="it-IT" sz="1600" b="1" dirty="0">
                <a:solidFill>
                  <a:prstClr val="black"/>
                </a:solidFill>
                <a:latin typeface="Arial" panose="020B0604020202020204" pitchFamily="34" charset="0"/>
                <a:cs typeface="Arial" panose="020B0604020202020204" pitchFamily="34" charset="0"/>
              </a:rPr>
              <a:t>più di 25 anni</a:t>
            </a:r>
            <a:r>
              <a:rPr lang="it-IT" sz="1600" dirty="0">
                <a:solidFill>
                  <a:prstClr val="black"/>
                </a:solidFill>
                <a:latin typeface="Arial" panose="020B0604020202020204" pitchFamily="34" charset="0"/>
                <a:cs typeface="Arial" panose="020B0604020202020204" pitchFamily="34" charset="0"/>
              </a:rPr>
              <a:t>, provviste di </a:t>
            </a:r>
            <a:r>
              <a:rPr lang="it-IT" sz="1600" b="1" dirty="0">
                <a:solidFill>
                  <a:prstClr val="black"/>
                </a:solidFill>
                <a:latin typeface="Arial" panose="020B0604020202020204" pitchFamily="34" charset="0"/>
                <a:cs typeface="Arial" panose="020B0604020202020204" pitchFamily="34" charset="0"/>
              </a:rPr>
              <a:t>licenza elementare </a:t>
            </a:r>
            <a:r>
              <a:rPr lang="it-IT" sz="1600" dirty="0">
                <a:solidFill>
                  <a:prstClr val="black"/>
                </a:solidFill>
                <a:latin typeface="Arial" panose="020B0604020202020204" pitchFamily="34" charset="0"/>
                <a:cs typeface="Arial" panose="020B0604020202020204" pitchFamily="34" charset="0"/>
              </a:rPr>
              <a:t>che </a:t>
            </a:r>
            <a:r>
              <a:rPr lang="it-IT" sz="1600" b="1" dirty="0">
                <a:solidFill>
                  <a:prstClr val="black"/>
                </a:solidFill>
                <a:latin typeface="Arial" panose="020B0604020202020204" pitchFamily="34" charset="0"/>
                <a:cs typeface="Arial" panose="020B0604020202020204" pitchFamily="34" charset="0"/>
              </a:rPr>
              <a:t>esercitavano </a:t>
            </a:r>
            <a:r>
              <a:rPr lang="it-IT" sz="1600" dirty="0">
                <a:solidFill>
                  <a:prstClr val="black"/>
                </a:solidFill>
                <a:latin typeface="Arial" panose="020B0604020202020204" pitchFamily="34" charset="0"/>
                <a:cs typeface="Arial" panose="020B0604020202020204" pitchFamily="34" charset="0"/>
              </a:rPr>
              <a:t>la </a:t>
            </a:r>
            <a:r>
              <a:rPr lang="it-IT" sz="1600" b="1" dirty="0">
                <a:solidFill>
                  <a:prstClr val="black"/>
                </a:solidFill>
                <a:latin typeface="Arial" panose="020B0604020202020204" pitchFamily="34" charset="0"/>
                <a:cs typeface="Arial" panose="020B0604020202020204" pitchFamily="34" charset="0"/>
              </a:rPr>
              <a:t>patria podestà </a:t>
            </a:r>
            <a:r>
              <a:rPr lang="it-IT" sz="1600" dirty="0">
                <a:solidFill>
                  <a:prstClr val="black"/>
                </a:solidFill>
                <a:latin typeface="Arial" panose="020B0604020202020204" pitchFamily="34" charset="0"/>
                <a:cs typeface="Arial" panose="020B0604020202020204" pitchFamily="34" charset="0"/>
              </a:rPr>
              <a:t>e </a:t>
            </a:r>
            <a:r>
              <a:rPr lang="it-IT" sz="1600" b="1" dirty="0">
                <a:solidFill>
                  <a:prstClr val="black"/>
                </a:solidFill>
                <a:latin typeface="Arial" panose="020B0604020202020204" pitchFamily="34" charset="0"/>
                <a:cs typeface="Arial" panose="020B0604020202020204" pitchFamily="34" charset="0"/>
              </a:rPr>
              <a:t>pagavano le tasse </a:t>
            </a:r>
            <a:r>
              <a:rPr lang="it-IT" sz="1600" dirty="0">
                <a:solidFill>
                  <a:prstClr val="black"/>
                </a:solidFill>
                <a:latin typeface="Arial" panose="020B0604020202020204" pitchFamily="34" charset="0"/>
                <a:cs typeface="Arial" panose="020B0604020202020204" pitchFamily="34" charset="0"/>
              </a:rPr>
              <a:t>(oltre un limite stabilito)</a:t>
            </a:r>
          </a:p>
          <a:p>
            <a:pPr marL="285750" lvl="0" indent="-285750" algn="just">
              <a:lnSpc>
                <a:spcPct val="150000"/>
              </a:lnSpc>
              <a:buFont typeface="Arial" panose="020B0604020202020204" pitchFamily="34" charset="0"/>
              <a:buChar char="•"/>
            </a:pPr>
            <a:r>
              <a:rPr lang="it-IT" sz="1600" b="1" dirty="0">
                <a:solidFill>
                  <a:prstClr val="black"/>
                </a:solidFill>
                <a:latin typeface="Arial" panose="020B0604020202020204" pitchFamily="34" charset="0"/>
                <a:cs typeface="Arial" panose="020B0604020202020204" pitchFamily="34" charset="0"/>
              </a:rPr>
              <a:t>decorate al valor militare </a:t>
            </a:r>
            <a:r>
              <a:rPr lang="it-IT" sz="1600" dirty="0">
                <a:solidFill>
                  <a:prstClr val="black"/>
                </a:solidFill>
                <a:latin typeface="Arial" panose="020B0604020202020204" pitchFamily="34" charset="0"/>
                <a:cs typeface="Arial" panose="020B0604020202020204" pitchFamily="34" charset="0"/>
              </a:rPr>
              <a:t>o </a:t>
            </a:r>
            <a:r>
              <a:rPr lang="it-IT" sz="1600" b="1" dirty="0">
                <a:solidFill>
                  <a:prstClr val="black"/>
                </a:solidFill>
                <a:latin typeface="Arial" panose="020B0604020202020204" pitchFamily="34" charset="0"/>
                <a:cs typeface="Arial" panose="020B0604020202020204" pitchFamily="34" charset="0"/>
              </a:rPr>
              <a:t>civile</a:t>
            </a:r>
            <a:r>
              <a:rPr lang="it-IT" sz="1600" dirty="0">
                <a:solidFill>
                  <a:prstClr val="black"/>
                </a:solidFill>
                <a:latin typeface="Arial" panose="020B0604020202020204" pitchFamily="34" charset="0"/>
                <a:cs typeface="Arial" panose="020B0604020202020204" pitchFamily="34" charset="0"/>
              </a:rPr>
              <a:t> </a:t>
            </a:r>
          </a:p>
          <a:p>
            <a:pPr marL="285750" lvl="0" indent="-285750" algn="just">
              <a:lnSpc>
                <a:spcPct val="150000"/>
              </a:lnSpc>
              <a:buFont typeface="Arial" panose="020B0604020202020204" pitchFamily="34" charset="0"/>
              <a:buChar char="•"/>
            </a:pPr>
            <a:r>
              <a:rPr lang="it-IT" sz="1600" b="1" dirty="0">
                <a:solidFill>
                  <a:prstClr val="black"/>
                </a:solidFill>
                <a:latin typeface="Arial" panose="020B0604020202020204" pitchFamily="34" charset="0"/>
                <a:cs typeface="Arial" panose="020B0604020202020204" pitchFamily="34" charset="0"/>
              </a:rPr>
              <a:t>madri</a:t>
            </a:r>
            <a:r>
              <a:rPr lang="it-IT" sz="1600" dirty="0">
                <a:solidFill>
                  <a:prstClr val="black"/>
                </a:solidFill>
                <a:latin typeface="Arial" panose="020B0604020202020204" pitchFamily="34" charset="0"/>
                <a:cs typeface="Arial" panose="020B0604020202020204" pitchFamily="34" charset="0"/>
              </a:rPr>
              <a:t> o </a:t>
            </a:r>
            <a:r>
              <a:rPr lang="it-IT" sz="1600" b="1" dirty="0">
                <a:solidFill>
                  <a:prstClr val="black"/>
                </a:solidFill>
                <a:latin typeface="Arial" panose="020B0604020202020204" pitchFamily="34" charset="0"/>
                <a:cs typeface="Arial" panose="020B0604020202020204" pitchFamily="34" charset="0"/>
              </a:rPr>
              <a:t>vedove di caduti.</a:t>
            </a:r>
          </a:p>
          <a:p>
            <a:pPr lvl="0" algn="ctr">
              <a:lnSpc>
                <a:spcPct val="150000"/>
              </a:lnSpc>
            </a:pPr>
            <a:r>
              <a:rPr lang="it-IT" sz="1600" b="1" dirty="0">
                <a:solidFill>
                  <a:prstClr val="black"/>
                </a:solidFill>
                <a:latin typeface="Arial" panose="020B0604020202020204" pitchFamily="34" charset="0"/>
                <a:cs typeface="Arial" panose="020B0604020202020204" pitchFamily="34" charset="0"/>
              </a:rPr>
              <a:t>1926 – ABOLIZIONE DELLE CONSULTAZIONI ELETTORALI </a:t>
            </a:r>
            <a:r>
              <a:rPr lang="it-IT" sz="1600" b="1" dirty="0" smtClean="0">
                <a:solidFill>
                  <a:prstClr val="black"/>
                </a:solidFill>
                <a:latin typeface="Arial" panose="020B0604020202020204" pitchFamily="34" charset="0"/>
                <a:cs typeface="Arial" panose="020B0604020202020204" pitchFamily="34" charset="0"/>
              </a:rPr>
              <a:t>AMMINISTRATIVE</a:t>
            </a:r>
            <a:endParaRPr lang="it-IT" sz="1400" b="1" dirty="0">
              <a:latin typeface="Arial" panose="020B0604020202020204" pitchFamily="34" charset="0"/>
              <a:ea typeface="Times New Roman"/>
              <a:cs typeface="Arial" panose="020B0604020202020204" pitchFamily="34" charset="0"/>
            </a:endParaRPr>
          </a:p>
          <a:p>
            <a:pPr lvl="0" algn="ctr">
              <a:lnSpc>
                <a:spcPct val="150000"/>
              </a:lnSpc>
            </a:pPr>
            <a:endParaRPr lang="it-IT" sz="1400" b="1" dirty="0" smtClean="0">
              <a:latin typeface="Arial" panose="020B0604020202020204" pitchFamily="34" charset="0"/>
              <a:ea typeface="Times New Roman"/>
              <a:cs typeface="Arial" panose="020B0604020202020204" pitchFamily="34" charset="0"/>
            </a:endParaRPr>
          </a:p>
        </p:txBody>
      </p:sp>
      <p:sp>
        <p:nvSpPr>
          <p:cNvPr id="2" name="CasellaDiTesto 1"/>
          <p:cNvSpPr txBox="1"/>
          <p:nvPr/>
        </p:nvSpPr>
        <p:spPr>
          <a:xfrm>
            <a:off x="3347864" y="509085"/>
            <a:ext cx="3240360" cy="400110"/>
          </a:xfrm>
          <a:prstGeom prst="rect">
            <a:avLst/>
          </a:prstGeom>
          <a:noFill/>
        </p:spPr>
        <p:txBody>
          <a:bodyPr wrap="square" rtlCol="0">
            <a:spAutoFit/>
          </a:bodyPr>
          <a:lstStyle/>
          <a:p>
            <a:pPr algn="ctr"/>
            <a:r>
              <a:rPr lang="it-IT" sz="2000" b="1" dirty="0" smtClean="0">
                <a:latin typeface="Arial" panose="020B0604020202020204" pitchFamily="34" charset="0"/>
                <a:cs typeface="Arial" panose="020B0604020202020204" pitchFamily="34" charset="0"/>
              </a:rPr>
              <a:t>Ambito Politico</a:t>
            </a:r>
            <a:endParaRPr lang="it-IT" sz="2000" b="1" dirty="0">
              <a:latin typeface="Arial" panose="020B0604020202020204" pitchFamily="34" charset="0"/>
              <a:cs typeface="Arial" panose="020B0604020202020204" pitchFamily="34" charset="0"/>
            </a:endParaRPr>
          </a:p>
        </p:txBody>
      </p:sp>
      <p:sp>
        <p:nvSpPr>
          <p:cNvPr id="4" name="Rettangolo 3"/>
          <p:cNvSpPr/>
          <p:nvPr/>
        </p:nvSpPr>
        <p:spPr>
          <a:xfrm>
            <a:off x="6119014" y="1556792"/>
            <a:ext cx="2196244" cy="193899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50000"/>
              </a:lnSpc>
            </a:pPr>
            <a:r>
              <a:rPr lang="it-IT" sz="800" dirty="0">
                <a:latin typeface="Arial" panose="020B0604020202020204" pitchFamily="34" charset="0"/>
                <a:cs typeface="Arial" panose="020B0604020202020204" pitchFamily="34" charset="0"/>
              </a:rPr>
              <a:t>«</a:t>
            </a:r>
            <a:r>
              <a:rPr lang="it-IT" sz="800" i="1" dirty="0">
                <a:latin typeface="Arial" panose="020B0604020202020204" pitchFamily="34" charset="0"/>
                <a:cs typeface="Arial" panose="020B0604020202020204" pitchFamily="34" charset="0"/>
              </a:rPr>
              <a:t>La donna deve obbedire. Essa è analitica, non sintetica. </a:t>
            </a:r>
            <a:endParaRPr lang="it-IT" sz="800" i="1" dirty="0" smtClean="0">
              <a:latin typeface="Arial" panose="020B0604020202020204" pitchFamily="34" charset="0"/>
              <a:cs typeface="Arial" panose="020B0604020202020204" pitchFamily="34" charset="0"/>
            </a:endParaRPr>
          </a:p>
          <a:p>
            <a:pPr algn="just">
              <a:lnSpc>
                <a:spcPct val="150000"/>
              </a:lnSpc>
            </a:pPr>
            <a:r>
              <a:rPr lang="it-IT" sz="800" i="1" dirty="0" smtClean="0">
                <a:latin typeface="Arial" panose="020B0604020202020204" pitchFamily="34" charset="0"/>
                <a:cs typeface="Arial" panose="020B0604020202020204" pitchFamily="34" charset="0"/>
              </a:rPr>
              <a:t>Ha </a:t>
            </a:r>
            <a:r>
              <a:rPr lang="it-IT" sz="800" i="1" dirty="0">
                <a:latin typeface="Arial" panose="020B0604020202020204" pitchFamily="34" charset="0"/>
                <a:cs typeface="Arial" panose="020B0604020202020204" pitchFamily="34" charset="0"/>
              </a:rPr>
              <a:t>forse mai fatto dell’architettura in tutti questi secoli? Le si dica di costruirmi una capanna, non dico un tempio! Non lo può! Se io le concedessi il diritto elettorale, mi si deriderebbe. </a:t>
            </a:r>
            <a:endParaRPr lang="it-IT" sz="800" i="1" dirty="0" smtClean="0">
              <a:latin typeface="Arial" panose="020B0604020202020204" pitchFamily="34" charset="0"/>
              <a:cs typeface="Arial" panose="020B0604020202020204" pitchFamily="34" charset="0"/>
            </a:endParaRPr>
          </a:p>
          <a:p>
            <a:pPr algn="just">
              <a:lnSpc>
                <a:spcPct val="150000"/>
              </a:lnSpc>
            </a:pPr>
            <a:r>
              <a:rPr lang="it-IT" sz="800" i="1" dirty="0" smtClean="0">
                <a:latin typeface="Arial" panose="020B0604020202020204" pitchFamily="34" charset="0"/>
                <a:cs typeface="Arial" panose="020B0604020202020204" pitchFamily="34" charset="0"/>
              </a:rPr>
              <a:t>Nel </a:t>
            </a:r>
            <a:r>
              <a:rPr lang="it-IT" sz="800" i="1" dirty="0">
                <a:latin typeface="Arial" panose="020B0604020202020204" pitchFamily="34" charset="0"/>
                <a:cs typeface="Arial" panose="020B0604020202020204" pitchFamily="34" charset="0"/>
              </a:rPr>
              <a:t>nostro Stato essa non deve contare</a:t>
            </a:r>
            <a:r>
              <a:rPr lang="it-IT" sz="800" dirty="0" smtClean="0">
                <a:latin typeface="Arial" panose="020B0604020202020204" pitchFamily="34" charset="0"/>
                <a:cs typeface="Arial" panose="020B0604020202020204" pitchFamily="34" charset="0"/>
              </a:rPr>
              <a:t>»</a:t>
            </a:r>
            <a:endParaRPr lang="it-IT" sz="800" dirty="0">
              <a:latin typeface="Arial" panose="020B0604020202020204" pitchFamily="34" charset="0"/>
              <a:cs typeface="Arial" panose="020B0604020202020204" pitchFamily="34" charset="0"/>
            </a:endParaRPr>
          </a:p>
          <a:p>
            <a:pPr algn="just">
              <a:lnSpc>
                <a:spcPct val="150000"/>
              </a:lnSpc>
            </a:pPr>
            <a:r>
              <a:rPr lang="it-IT" sz="800" b="1" dirty="0">
                <a:latin typeface="Arial" panose="020B0604020202020204" pitchFamily="34" charset="0"/>
                <a:cs typeface="Arial" panose="020B0604020202020204" pitchFamily="34" charset="0"/>
              </a:rPr>
              <a:t>Benito Mussolini</a:t>
            </a:r>
          </a:p>
          <a:p>
            <a:pPr algn="just">
              <a:lnSpc>
                <a:spcPct val="150000"/>
              </a:lnSpc>
            </a:pPr>
            <a:endParaRPr lang="it-IT" sz="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754381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3181618" y="260648"/>
            <a:ext cx="2348720" cy="707886"/>
          </a:xfrm>
          <a:prstGeom prst="rect">
            <a:avLst/>
          </a:prstGeom>
        </p:spPr>
        <p:txBody>
          <a:bodyPr wrap="none">
            <a:spAutoFit/>
          </a:bodyPr>
          <a:lstStyle/>
          <a:p>
            <a:pPr lvl="0" algn="ctr"/>
            <a:r>
              <a:rPr lang="it-IT" sz="2000" b="1" dirty="0" smtClean="0">
                <a:solidFill>
                  <a:prstClr val="black"/>
                </a:solidFill>
                <a:latin typeface="Arial" panose="020B0604020202020204" pitchFamily="34" charset="0"/>
                <a:cs typeface="Arial" panose="020B0604020202020204" pitchFamily="34" charset="0"/>
              </a:rPr>
              <a:t>Ambito lavorativo</a:t>
            </a:r>
          </a:p>
          <a:p>
            <a:pPr lvl="0" algn="ctr"/>
            <a:endParaRPr lang="it-IT" sz="2000" b="1" dirty="0">
              <a:solidFill>
                <a:prstClr val="black"/>
              </a:solidFill>
              <a:latin typeface="Arial" panose="020B0604020202020204" pitchFamily="34" charset="0"/>
              <a:cs typeface="Arial" panose="020B0604020202020204" pitchFamily="34" charset="0"/>
            </a:endParaRPr>
          </a:p>
        </p:txBody>
      </p:sp>
      <p:sp>
        <p:nvSpPr>
          <p:cNvPr id="6" name="Rettangolo 5"/>
          <p:cNvSpPr/>
          <p:nvPr/>
        </p:nvSpPr>
        <p:spPr>
          <a:xfrm>
            <a:off x="820269" y="968534"/>
            <a:ext cx="7352131" cy="2585323"/>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just">
              <a:lnSpc>
                <a:spcPct val="150000"/>
              </a:lnSpc>
            </a:pPr>
            <a:r>
              <a:rPr lang="it-IT" sz="1200" b="1" u="sng" dirty="0" smtClean="0">
                <a:latin typeface="Arial" panose="020B0604020202020204" pitchFamily="34" charset="0"/>
                <a:cs typeface="Arial" panose="020B0604020202020204" pitchFamily="34" charset="0"/>
              </a:rPr>
              <a:t>1926</a:t>
            </a:r>
            <a:r>
              <a:rPr lang="it-IT" sz="1200" dirty="0" smtClean="0">
                <a:latin typeface="Arial" panose="020B0604020202020204" pitchFamily="34" charset="0"/>
                <a:cs typeface="Arial" panose="020B0604020202020204" pitchFamily="34" charset="0"/>
              </a:rPr>
              <a:t>: </a:t>
            </a:r>
            <a:r>
              <a:rPr lang="it-IT" sz="1200" dirty="0">
                <a:latin typeface="Arial" panose="020B0604020202020204" pitchFamily="34" charset="0"/>
                <a:cs typeface="Arial" panose="020B0604020202020204" pitchFamily="34" charset="0"/>
              </a:rPr>
              <a:t>le donne </a:t>
            </a:r>
            <a:r>
              <a:rPr lang="it-IT" sz="1200" b="1" dirty="0" smtClean="0">
                <a:latin typeface="Arial" panose="020B0604020202020204" pitchFamily="34" charset="0"/>
                <a:cs typeface="Arial" panose="020B0604020202020204" pitchFamily="34" charset="0"/>
              </a:rPr>
              <a:t>perdono</a:t>
            </a:r>
            <a:r>
              <a:rPr lang="it-IT" sz="1200" dirty="0" smtClean="0">
                <a:latin typeface="Arial" panose="020B0604020202020204" pitchFamily="34" charset="0"/>
                <a:cs typeface="Arial" panose="020B0604020202020204" pitchFamily="34" charset="0"/>
              </a:rPr>
              <a:t> il </a:t>
            </a:r>
            <a:r>
              <a:rPr lang="it-IT" sz="1200" dirty="0">
                <a:latin typeface="Arial" panose="020B0604020202020204" pitchFamily="34" charset="0"/>
                <a:cs typeface="Arial" panose="020B0604020202020204" pitchFamily="34" charset="0"/>
              </a:rPr>
              <a:t>diritto all’</a:t>
            </a:r>
            <a:r>
              <a:rPr lang="it-IT" sz="1200" b="1" dirty="0">
                <a:latin typeface="Arial" panose="020B0604020202020204" pitchFamily="34" charset="0"/>
                <a:cs typeface="Arial" panose="020B0604020202020204" pitchFamily="34" charset="0"/>
              </a:rPr>
              <a:t>insegnamento</a:t>
            </a:r>
            <a:r>
              <a:rPr lang="it-IT" sz="1200" dirty="0">
                <a:latin typeface="Arial" panose="020B0604020202020204" pitchFamily="34" charset="0"/>
                <a:cs typeface="Arial" panose="020B0604020202020204" pitchFamily="34" charset="0"/>
              </a:rPr>
              <a:t> di </a:t>
            </a:r>
            <a:r>
              <a:rPr lang="it-IT" sz="1200" b="1" dirty="0">
                <a:latin typeface="Arial" panose="020B0604020202020204" pitchFamily="34" charset="0"/>
                <a:cs typeface="Arial" panose="020B0604020202020204" pitchFamily="34" charset="0"/>
              </a:rPr>
              <a:t>filosofia</a:t>
            </a:r>
            <a:r>
              <a:rPr lang="it-IT" sz="1200" dirty="0">
                <a:latin typeface="Arial" panose="020B0604020202020204" pitchFamily="34" charset="0"/>
                <a:cs typeface="Arial" panose="020B0604020202020204" pitchFamily="34" charset="0"/>
              </a:rPr>
              <a:t>, </a:t>
            </a:r>
            <a:r>
              <a:rPr lang="it-IT" sz="1200" b="1" dirty="0">
                <a:latin typeface="Arial" panose="020B0604020202020204" pitchFamily="34" charset="0"/>
                <a:cs typeface="Arial" panose="020B0604020202020204" pitchFamily="34" charset="0"/>
              </a:rPr>
              <a:t>storia</a:t>
            </a:r>
            <a:r>
              <a:rPr lang="it-IT" sz="1200" dirty="0">
                <a:latin typeface="Arial" panose="020B0604020202020204" pitchFamily="34" charset="0"/>
                <a:cs typeface="Arial" panose="020B0604020202020204" pitchFamily="34" charset="0"/>
              </a:rPr>
              <a:t> e </a:t>
            </a:r>
            <a:r>
              <a:rPr lang="it-IT" sz="1200" b="1" dirty="0">
                <a:latin typeface="Arial" panose="020B0604020202020204" pitchFamily="34" charset="0"/>
                <a:cs typeface="Arial" panose="020B0604020202020204" pitchFamily="34" charset="0"/>
              </a:rPr>
              <a:t>letteratura</a:t>
            </a:r>
            <a:r>
              <a:rPr lang="it-IT" sz="1200" dirty="0">
                <a:latin typeface="Arial" panose="020B0604020202020204" pitchFamily="34" charset="0"/>
                <a:cs typeface="Arial" panose="020B0604020202020204" pitchFamily="34" charset="0"/>
              </a:rPr>
              <a:t> italiana </a:t>
            </a:r>
            <a:r>
              <a:rPr lang="it-IT" sz="1200" b="1" dirty="0">
                <a:latin typeface="Arial" panose="020B0604020202020204" pitchFamily="34" charset="0"/>
                <a:cs typeface="Arial" panose="020B0604020202020204" pitchFamily="34" charset="0"/>
              </a:rPr>
              <a:t>nelle scuole superiori</a:t>
            </a:r>
            <a:r>
              <a:rPr lang="it-IT" sz="1200" dirty="0">
                <a:latin typeface="Arial" panose="020B0604020202020204" pitchFamily="34" charset="0"/>
                <a:cs typeface="Arial" panose="020B0604020202020204" pitchFamily="34" charset="0"/>
              </a:rPr>
              <a:t>, fatta eccezione per gli </a:t>
            </a:r>
            <a:r>
              <a:rPr lang="it-IT" sz="1200" dirty="0" smtClean="0">
                <a:latin typeface="Arial" panose="020B0604020202020204" pitchFamily="34" charset="0"/>
                <a:cs typeface="Arial" panose="020B0604020202020204" pitchFamily="34" charset="0"/>
              </a:rPr>
              <a:t>istituti magistrali </a:t>
            </a:r>
          </a:p>
          <a:p>
            <a:pPr algn="just">
              <a:lnSpc>
                <a:spcPct val="150000"/>
              </a:lnSpc>
            </a:pPr>
            <a:r>
              <a:rPr lang="it-IT" sz="1200" b="1" u="sng" dirty="0" smtClean="0">
                <a:latin typeface="Arial" panose="020B0604020202020204" pitchFamily="34" charset="0"/>
                <a:cs typeface="Arial" panose="020B0604020202020204" pitchFamily="34" charset="0"/>
              </a:rPr>
              <a:t>1929</a:t>
            </a:r>
            <a:r>
              <a:rPr lang="it-IT" sz="1200" dirty="0" smtClean="0">
                <a:latin typeface="Arial" panose="020B0604020202020204" pitchFamily="34" charset="0"/>
                <a:cs typeface="Arial" panose="020B0604020202020204" pitchFamily="34" charset="0"/>
              </a:rPr>
              <a:t>: </a:t>
            </a:r>
            <a:r>
              <a:rPr lang="it-IT" sz="1200" b="1" dirty="0" smtClean="0">
                <a:latin typeface="Arial" panose="020B0604020202020204" pitchFamily="34" charset="0"/>
                <a:cs typeface="Arial" panose="020B0604020202020204" pitchFamily="34" charset="0"/>
              </a:rPr>
              <a:t>Studiare</a:t>
            </a:r>
            <a:r>
              <a:rPr lang="it-IT" sz="1200" dirty="0" smtClean="0">
                <a:latin typeface="Arial" panose="020B0604020202020204" pitchFamily="34" charset="0"/>
                <a:cs typeface="Arial" panose="020B0604020202020204" pitchFamily="34" charset="0"/>
              </a:rPr>
              <a:t> </a:t>
            </a:r>
            <a:r>
              <a:rPr lang="it-IT" sz="1200" dirty="0">
                <a:latin typeface="Arial" panose="020B0604020202020204" pitchFamily="34" charset="0"/>
                <a:cs typeface="Arial" panose="020B0604020202020204" pitchFamily="34" charset="0"/>
              </a:rPr>
              <a:t>per le donne </a:t>
            </a:r>
            <a:r>
              <a:rPr lang="it-IT" sz="1200" b="1" dirty="0">
                <a:latin typeface="Arial" panose="020B0604020202020204" pitchFamily="34" charset="0"/>
                <a:cs typeface="Arial" panose="020B0604020202020204" pitchFamily="34" charset="0"/>
              </a:rPr>
              <a:t>costa di </a:t>
            </a:r>
            <a:r>
              <a:rPr lang="it-IT" sz="1200" b="1" dirty="0" smtClean="0">
                <a:latin typeface="Arial" panose="020B0604020202020204" pitchFamily="34" charset="0"/>
                <a:cs typeface="Arial" panose="020B0604020202020204" pitchFamily="34" charset="0"/>
              </a:rPr>
              <a:t>più </a:t>
            </a:r>
            <a:r>
              <a:rPr lang="it-IT" sz="1200" dirty="0" smtClean="0">
                <a:latin typeface="Arial" panose="020B0604020202020204" pitchFamily="34" charset="0"/>
                <a:cs typeface="Arial" panose="020B0604020202020204" pitchFamily="34" charset="0"/>
              </a:rPr>
              <a:t>(per scuole </a:t>
            </a:r>
            <a:r>
              <a:rPr lang="it-IT" sz="1200" dirty="0">
                <a:latin typeface="Arial" panose="020B0604020202020204" pitchFamily="34" charset="0"/>
                <a:cs typeface="Arial" panose="020B0604020202020204" pitchFamily="34" charset="0"/>
              </a:rPr>
              <a:t>medie </a:t>
            </a:r>
            <a:r>
              <a:rPr lang="it-IT" sz="1200" dirty="0" smtClean="0">
                <a:latin typeface="Arial" panose="020B0604020202020204" pitchFamily="34" charset="0"/>
                <a:cs typeface="Arial" panose="020B0604020202020204" pitchFamily="34" charset="0"/>
              </a:rPr>
              <a:t>Università aumentano le tasse dal </a:t>
            </a:r>
            <a:r>
              <a:rPr lang="it-IT" sz="1200" dirty="0">
                <a:latin typeface="Arial" panose="020B0604020202020204" pitchFamily="34" charset="0"/>
                <a:cs typeface="Arial" panose="020B0604020202020204" pitchFamily="34" charset="0"/>
              </a:rPr>
              <a:t>30 al 50</a:t>
            </a:r>
            <a:r>
              <a:rPr lang="it-IT" sz="1200" dirty="0" smtClean="0">
                <a:latin typeface="Arial" panose="020B0604020202020204" pitchFamily="34" charset="0"/>
                <a:cs typeface="Arial" panose="020B0604020202020204" pitchFamily="34" charset="0"/>
              </a:rPr>
              <a:t>%) </a:t>
            </a:r>
            <a:endParaRPr lang="it-IT" sz="1200" dirty="0">
              <a:latin typeface="Arial" panose="020B0604020202020204" pitchFamily="34" charset="0"/>
              <a:cs typeface="Arial" panose="020B0604020202020204" pitchFamily="34" charset="0"/>
            </a:endParaRPr>
          </a:p>
          <a:p>
            <a:pPr algn="just">
              <a:lnSpc>
                <a:spcPct val="150000"/>
              </a:lnSpc>
            </a:pPr>
            <a:r>
              <a:rPr lang="it-IT" sz="1200" b="1" u="sng" dirty="0" smtClean="0">
                <a:latin typeface="Arial" panose="020B0604020202020204" pitchFamily="34" charset="0"/>
                <a:cs typeface="Arial" panose="020B0604020202020204" pitchFamily="34" charset="0"/>
              </a:rPr>
              <a:t>1933</a:t>
            </a:r>
            <a:r>
              <a:rPr lang="it-IT" sz="1200" dirty="0" smtClean="0">
                <a:latin typeface="Arial" panose="020B0604020202020204" pitchFamily="34" charset="0"/>
                <a:cs typeface="Arial" panose="020B0604020202020204" pitchFamily="34" charset="0"/>
              </a:rPr>
              <a:t>: nel pubblico impiego </a:t>
            </a:r>
            <a:r>
              <a:rPr lang="it-IT" sz="1200" b="1" dirty="0" smtClean="0">
                <a:latin typeface="Arial" panose="020B0604020202020204" pitchFamily="34" charset="0"/>
                <a:cs typeface="Arial" panose="020B0604020202020204" pitchFamily="34" charset="0"/>
              </a:rPr>
              <a:t>gli </a:t>
            </a:r>
            <a:r>
              <a:rPr lang="it-IT" sz="1200" b="1" dirty="0">
                <a:latin typeface="Arial" panose="020B0604020202020204" pitchFamily="34" charset="0"/>
                <a:cs typeface="Arial" panose="020B0604020202020204" pitchFamily="34" charset="0"/>
              </a:rPr>
              <a:t>uomini </a:t>
            </a:r>
            <a:r>
              <a:rPr lang="it-IT" sz="1200" dirty="0" smtClean="0">
                <a:latin typeface="Arial" panose="020B0604020202020204" pitchFamily="34" charset="0"/>
                <a:cs typeface="Arial" panose="020B0604020202020204" pitchFamily="34" charset="0"/>
              </a:rPr>
              <a:t>devono essere </a:t>
            </a:r>
            <a:r>
              <a:rPr lang="it-IT" sz="1200" dirty="0">
                <a:latin typeface="Arial" panose="020B0604020202020204" pitchFamily="34" charset="0"/>
                <a:cs typeface="Arial" panose="020B0604020202020204" pitchFamily="34" charset="0"/>
              </a:rPr>
              <a:t>assunti in </a:t>
            </a:r>
            <a:r>
              <a:rPr lang="it-IT" sz="1200" b="1" dirty="0">
                <a:latin typeface="Arial" panose="020B0604020202020204" pitchFamily="34" charset="0"/>
                <a:cs typeface="Arial" panose="020B0604020202020204" pitchFamily="34" charset="0"/>
              </a:rPr>
              <a:t>posizioni superiori </a:t>
            </a:r>
            <a:r>
              <a:rPr lang="it-IT" sz="1200" dirty="0">
                <a:latin typeface="Arial" panose="020B0604020202020204" pitchFamily="34" charset="0"/>
                <a:cs typeface="Arial" panose="020B0604020202020204" pitchFamily="34" charset="0"/>
              </a:rPr>
              <a:t>rispetto </a:t>
            </a:r>
            <a:r>
              <a:rPr lang="it-IT" sz="1200" dirty="0" smtClean="0">
                <a:latin typeface="Arial" panose="020B0604020202020204" pitchFamily="34" charset="0"/>
                <a:cs typeface="Arial" panose="020B0604020202020204" pitchFamily="34" charset="0"/>
              </a:rPr>
              <a:t>a quelle delle donne</a:t>
            </a:r>
            <a:r>
              <a:rPr lang="it-IT" sz="1200" dirty="0">
                <a:latin typeface="Arial" panose="020B0604020202020204" pitchFamily="34" charset="0"/>
                <a:cs typeface="Arial" panose="020B0604020202020204" pitchFamily="34" charset="0"/>
              </a:rPr>
              <a:t>; </a:t>
            </a:r>
            <a:endParaRPr lang="it-IT" sz="1200" dirty="0" smtClean="0">
              <a:latin typeface="Arial" panose="020B0604020202020204" pitchFamily="34" charset="0"/>
              <a:cs typeface="Arial" panose="020B0604020202020204" pitchFamily="34" charset="0"/>
            </a:endParaRPr>
          </a:p>
          <a:p>
            <a:pPr algn="just">
              <a:lnSpc>
                <a:spcPct val="150000"/>
              </a:lnSpc>
            </a:pPr>
            <a:r>
              <a:rPr lang="it-IT" sz="1200" b="1" u="sng" dirty="0" smtClean="0">
                <a:latin typeface="Arial" panose="020B0604020202020204" pitchFamily="34" charset="0"/>
                <a:cs typeface="Arial" panose="020B0604020202020204" pitchFamily="34" charset="0"/>
              </a:rPr>
              <a:t>1934</a:t>
            </a:r>
            <a:r>
              <a:rPr lang="it-IT" sz="1200" dirty="0" smtClean="0">
                <a:latin typeface="Arial" panose="020B0604020202020204" pitchFamily="34" charset="0"/>
                <a:cs typeface="Arial" panose="020B0604020202020204" pitchFamily="34" charset="0"/>
              </a:rPr>
              <a:t>: le </a:t>
            </a:r>
            <a:r>
              <a:rPr lang="it-IT" sz="1200" dirty="0">
                <a:latin typeface="Arial" panose="020B0604020202020204" pitchFamily="34" charset="0"/>
                <a:cs typeface="Arial" panose="020B0604020202020204" pitchFamily="34" charset="0"/>
              </a:rPr>
              <a:t>donne </a:t>
            </a:r>
            <a:r>
              <a:rPr lang="it-IT" sz="1200" dirty="0" smtClean="0">
                <a:latin typeface="Arial" panose="020B0604020202020204" pitchFamily="34" charset="0"/>
                <a:cs typeface="Arial" panose="020B0604020202020204" pitchFamily="34" charset="0"/>
              </a:rPr>
              <a:t>vengono </a:t>
            </a:r>
            <a:r>
              <a:rPr lang="it-IT" sz="1200" b="1" dirty="0" smtClean="0">
                <a:latin typeface="Arial" panose="020B0604020202020204" pitchFamily="34" charset="0"/>
                <a:cs typeface="Arial" panose="020B0604020202020204" pitchFamily="34" charset="0"/>
              </a:rPr>
              <a:t>escluse </a:t>
            </a:r>
            <a:r>
              <a:rPr lang="it-IT" sz="1200" dirty="0" smtClean="0">
                <a:latin typeface="Arial" panose="020B0604020202020204" pitchFamily="34" charset="0"/>
                <a:cs typeface="Arial" panose="020B0604020202020204" pitchFamily="34" charset="0"/>
              </a:rPr>
              <a:t>dalla </a:t>
            </a:r>
            <a:r>
              <a:rPr lang="it-IT" sz="1200" dirty="0">
                <a:latin typeface="Arial" panose="020B0604020202020204" pitchFamily="34" charset="0"/>
                <a:cs typeface="Arial" panose="020B0604020202020204" pitchFamily="34" charset="0"/>
              </a:rPr>
              <a:t>posizione di </a:t>
            </a:r>
            <a:r>
              <a:rPr lang="it-IT" sz="1200" b="1" dirty="0">
                <a:latin typeface="Arial" panose="020B0604020202020204" pitchFamily="34" charset="0"/>
                <a:cs typeface="Arial" panose="020B0604020202020204" pitchFamily="34" charset="0"/>
              </a:rPr>
              <a:t>segretario </a:t>
            </a:r>
            <a:r>
              <a:rPr lang="it-IT" sz="1200" b="1" dirty="0" smtClean="0">
                <a:latin typeface="Arial" panose="020B0604020202020204" pitchFamily="34" charset="0"/>
                <a:cs typeface="Arial" panose="020B0604020202020204" pitchFamily="34" charset="0"/>
              </a:rPr>
              <a:t>comunale</a:t>
            </a:r>
            <a:r>
              <a:rPr lang="it-IT" sz="1200" dirty="0">
                <a:latin typeface="Arial" panose="020B0604020202020204" pitchFamily="34" charset="0"/>
                <a:cs typeface="Arial" panose="020B0604020202020204" pitchFamily="34" charset="0"/>
              </a:rPr>
              <a:t> </a:t>
            </a:r>
            <a:r>
              <a:rPr lang="it-IT" sz="1200" dirty="0" smtClean="0">
                <a:latin typeface="Arial" panose="020B0604020202020204" pitchFamily="34" charset="0"/>
                <a:cs typeface="Arial" panose="020B0604020202020204" pitchFamily="34" charset="0"/>
              </a:rPr>
              <a:t>e dalla partecipazione </a:t>
            </a:r>
            <a:r>
              <a:rPr lang="it-IT" sz="1200" dirty="0">
                <a:latin typeface="Arial" panose="020B0604020202020204" pitchFamily="34" charset="0"/>
                <a:cs typeface="Arial" panose="020B0604020202020204" pitchFamily="34" charset="0"/>
              </a:rPr>
              <a:t>a </a:t>
            </a:r>
            <a:r>
              <a:rPr lang="it-IT" sz="1200" b="1" dirty="0">
                <a:latin typeface="Arial" panose="020B0604020202020204" pitchFamily="34" charset="0"/>
                <a:cs typeface="Arial" panose="020B0604020202020204" pitchFamily="34" charset="0"/>
              </a:rPr>
              <a:t>concors</a:t>
            </a:r>
            <a:r>
              <a:rPr lang="it-IT" sz="1200" dirty="0">
                <a:latin typeface="Arial" panose="020B0604020202020204" pitchFamily="34" charset="0"/>
                <a:cs typeface="Arial" panose="020B0604020202020204" pitchFamily="34" charset="0"/>
              </a:rPr>
              <a:t>i da </a:t>
            </a:r>
            <a:r>
              <a:rPr lang="it-IT" sz="1200" b="1" dirty="0">
                <a:latin typeface="Arial" panose="020B0604020202020204" pitchFamily="34" charset="0"/>
                <a:cs typeface="Arial" panose="020B0604020202020204" pitchFamily="34" charset="0"/>
              </a:rPr>
              <a:t>preside</a:t>
            </a:r>
            <a:r>
              <a:rPr lang="it-IT" sz="1200" dirty="0">
                <a:latin typeface="Arial" panose="020B0604020202020204" pitchFamily="34" charset="0"/>
                <a:cs typeface="Arial" panose="020B0604020202020204" pitchFamily="34" charset="0"/>
              </a:rPr>
              <a:t> e direttori di </a:t>
            </a:r>
            <a:r>
              <a:rPr lang="it-IT" sz="1200" b="1" dirty="0">
                <a:latin typeface="Arial" panose="020B0604020202020204" pitchFamily="34" charset="0"/>
                <a:cs typeface="Arial" panose="020B0604020202020204" pitchFamily="34" charset="0"/>
              </a:rPr>
              <a:t>Istituti </a:t>
            </a:r>
            <a:r>
              <a:rPr lang="it-IT" sz="1200" dirty="0">
                <a:latin typeface="Arial" panose="020B0604020202020204" pitchFamily="34" charset="0"/>
                <a:cs typeface="Arial" panose="020B0604020202020204" pitchFamily="34" charset="0"/>
              </a:rPr>
              <a:t>e </a:t>
            </a:r>
            <a:r>
              <a:rPr lang="it-IT" sz="1200" b="1" dirty="0">
                <a:latin typeface="Arial" panose="020B0604020202020204" pitchFamily="34" charset="0"/>
                <a:cs typeface="Arial" panose="020B0604020202020204" pitchFamily="34" charset="0"/>
              </a:rPr>
              <a:t>scuole</a:t>
            </a:r>
            <a:r>
              <a:rPr lang="it-IT" sz="1200" dirty="0">
                <a:latin typeface="Arial" panose="020B0604020202020204" pitchFamily="34" charset="0"/>
                <a:cs typeface="Arial" panose="020B0604020202020204" pitchFamily="34" charset="0"/>
              </a:rPr>
              <a:t> d’</a:t>
            </a:r>
            <a:r>
              <a:rPr lang="it-IT" sz="1200" b="1" dirty="0">
                <a:latin typeface="Arial" panose="020B0604020202020204" pitchFamily="34" charset="0"/>
                <a:cs typeface="Arial" panose="020B0604020202020204" pitchFamily="34" charset="0"/>
              </a:rPr>
              <a:t>istruzione</a:t>
            </a:r>
            <a:r>
              <a:rPr lang="it-IT" sz="1200" dirty="0">
                <a:latin typeface="Arial" panose="020B0604020202020204" pitchFamily="34" charset="0"/>
                <a:cs typeface="Arial" panose="020B0604020202020204" pitchFamily="34" charset="0"/>
              </a:rPr>
              <a:t> </a:t>
            </a:r>
            <a:r>
              <a:rPr lang="it-IT" sz="1200" b="1" dirty="0">
                <a:latin typeface="Arial" panose="020B0604020202020204" pitchFamily="34" charset="0"/>
                <a:cs typeface="Arial" panose="020B0604020202020204" pitchFamily="34" charset="0"/>
              </a:rPr>
              <a:t>media</a:t>
            </a:r>
            <a:r>
              <a:rPr lang="it-IT" sz="1200" dirty="0">
                <a:latin typeface="Arial" panose="020B0604020202020204" pitchFamily="34" charset="0"/>
                <a:cs typeface="Arial" panose="020B0604020202020204" pitchFamily="34" charset="0"/>
              </a:rPr>
              <a:t> e </a:t>
            </a:r>
            <a:r>
              <a:rPr lang="it-IT" sz="1200" b="1" dirty="0">
                <a:latin typeface="Arial" panose="020B0604020202020204" pitchFamily="34" charset="0"/>
                <a:cs typeface="Arial" panose="020B0604020202020204" pitchFamily="34" charset="0"/>
              </a:rPr>
              <a:t>tecnica</a:t>
            </a:r>
            <a:endParaRPr lang="it-IT" sz="1200" b="1" dirty="0" smtClean="0">
              <a:latin typeface="Arial" panose="020B0604020202020204" pitchFamily="34" charset="0"/>
              <a:cs typeface="Arial" panose="020B0604020202020204" pitchFamily="34" charset="0"/>
            </a:endParaRPr>
          </a:p>
          <a:p>
            <a:pPr algn="just">
              <a:lnSpc>
                <a:spcPct val="150000"/>
              </a:lnSpc>
            </a:pPr>
            <a:r>
              <a:rPr lang="it-IT" sz="1200" b="1" u="sng" dirty="0" smtClean="0">
                <a:latin typeface="Arial" panose="020B0604020202020204" pitchFamily="34" charset="0"/>
                <a:cs typeface="Arial" panose="020B0604020202020204" pitchFamily="34" charset="0"/>
              </a:rPr>
              <a:t>1938</a:t>
            </a:r>
            <a:r>
              <a:rPr lang="it-IT" sz="1200" dirty="0" smtClean="0">
                <a:latin typeface="Arial" panose="020B0604020202020204" pitchFamily="34" charset="0"/>
                <a:cs typeface="Arial" panose="020B0604020202020204" pitchFamily="34" charset="0"/>
              </a:rPr>
              <a:t>: </a:t>
            </a:r>
            <a:r>
              <a:rPr lang="it-IT" sz="1200" b="1" dirty="0" smtClean="0">
                <a:latin typeface="Arial" panose="020B0604020202020204" pitchFamily="34" charset="0"/>
                <a:cs typeface="Arial" panose="020B0604020202020204" pitchFamily="34" charset="0"/>
              </a:rPr>
              <a:t>l’occupazione </a:t>
            </a:r>
            <a:r>
              <a:rPr lang="it-IT" sz="1200" b="1" dirty="0">
                <a:latin typeface="Arial" panose="020B0604020202020204" pitchFamily="34" charset="0"/>
                <a:cs typeface="Arial" panose="020B0604020202020204" pitchFamily="34" charset="0"/>
              </a:rPr>
              <a:t>femminile </a:t>
            </a:r>
            <a:r>
              <a:rPr lang="it-IT" sz="1200" dirty="0">
                <a:latin typeface="Arial" panose="020B0604020202020204" pitchFamily="34" charset="0"/>
                <a:cs typeface="Arial" panose="020B0604020202020204" pitchFamily="34" charset="0"/>
              </a:rPr>
              <a:t>nella </a:t>
            </a:r>
            <a:r>
              <a:rPr lang="it-IT" sz="1200" b="1" dirty="0">
                <a:latin typeface="Arial" panose="020B0604020202020204" pitchFamily="34" charset="0"/>
                <a:cs typeface="Arial" panose="020B0604020202020204" pitchFamily="34" charset="0"/>
              </a:rPr>
              <a:t>pubblica amministrazione non</a:t>
            </a:r>
            <a:r>
              <a:rPr lang="it-IT" sz="1200" dirty="0">
                <a:latin typeface="Arial" panose="020B0604020202020204" pitchFamily="34" charset="0"/>
                <a:cs typeface="Arial" panose="020B0604020202020204" pitchFamily="34" charset="0"/>
              </a:rPr>
              <a:t> poteva essere </a:t>
            </a:r>
            <a:r>
              <a:rPr lang="it-IT" sz="1200" b="1" dirty="0">
                <a:latin typeface="Arial" panose="020B0604020202020204" pitchFamily="34" charset="0"/>
                <a:cs typeface="Arial" panose="020B0604020202020204" pitchFamily="34" charset="0"/>
              </a:rPr>
              <a:t>superiore </a:t>
            </a:r>
            <a:r>
              <a:rPr lang="it-IT" sz="1200" dirty="0">
                <a:latin typeface="Arial" panose="020B0604020202020204" pitchFamily="34" charset="0"/>
                <a:cs typeface="Arial" panose="020B0604020202020204" pitchFamily="34" charset="0"/>
              </a:rPr>
              <a:t>al </a:t>
            </a:r>
            <a:r>
              <a:rPr lang="it-IT" sz="1200" b="1" dirty="0">
                <a:latin typeface="Arial" panose="020B0604020202020204" pitchFamily="34" charset="0"/>
                <a:cs typeface="Arial" panose="020B0604020202020204" pitchFamily="34" charset="0"/>
              </a:rPr>
              <a:t>10</a:t>
            </a:r>
            <a:r>
              <a:rPr lang="it-IT" sz="1200" b="1" dirty="0" smtClean="0">
                <a:latin typeface="Arial" panose="020B0604020202020204" pitchFamily="34" charset="0"/>
                <a:cs typeface="Arial" panose="020B0604020202020204" pitchFamily="34" charset="0"/>
              </a:rPr>
              <a:t>%</a:t>
            </a:r>
          </a:p>
          <a:p>
            <a:pPr algn="just">
              <a:lnSpc>
                <a:spcPct val="150000"/>
              </a:lnSpc>
            </a:pPr>
            <a:r>
              <a:rPr lang="it-IT" sz="1200" b="1" dirty="0" smtClean="0">
                <a:latin typeface="Arial" panose="020B0604020202020204" pitchFamily="34" charset="0"/>
                <a:cs typeface="Arial" panose="020B0604020202020204" pitchFamily="34" charset="0"/>
              </a:rPr>
              <a:t>          ………………………………………………………………………………………………………………....</a:t>
            </a:r>
            <a:endParaRPr lang="it-IT" sz="1200" b="1" dirty="0">
              <a:latin typeface="Arial" panose="020B0604020202020204" pitchFamily="34" charset="0"/>
              <a:cs typeface="Arial" panose="020B0604020202020204" pitchFamily="34" charset="0"/>
            </a:endParaRPr>
          </a:p>
        </p:txBody>
      </p:sp>
      <p:sp>
        <p:nvSpPr>
          <p:cNvPr id="4" name="CasellaDiTesto 3"/>
          <p:cNvSpPr txBox="1"/>
          <p:nvPr/>
        </p:nvSpPr>
        <p:spPr>
          <a:xfrm>
            <a:off x="831745" y="4080908"/>
            <a:ext cx="7704856" cy="230832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just">
              <a:lnSpc>
                <a:spcPct val="150000"/>
              </a:lnSpc>
            </a:pPr>
            <a:r>
              <a:rPr lang="it-IT" sz="1200" dirty="0" smtClean="0">
                <a:latin typeface="Arial" panose="020B0604020202020204" pitchFamily="34" charset="0"/>
                <a:cs typeface="Arial" panose="020B0604020202020204" pitchFamily="34" charset="0"/>
              </a:rPr>
              <a:t>Nel 1931 viene promulgato il nuovo codice di </a:t>
            </a:r>
            <a:r>
              <a:rPr lang="it-IT" sz="1200" dirty="0">
                <a:latin typeface="Arial" panose="020B0604020202020204" pitchFamily="34" charset="0"/>
                <a:cs typeface="Arial" panose="020B0604020202020204" pitchFamily="34" charset="0"/>
              </a:rPr>
              <a:t>procedura </a:t>
            </a:r>
            <a:r>
              <a:rPr lang="it-IT" sz="1200" dirty="0" smtClean="0">
                <a:latin typeface="Arial" panose="020B0604020202020204" pitchFamily="34" charset="0"/>
                <a:cs typeface="Arial" panose="020B0604020202020204" pitchFamily="34" charset="0"/>
              </a:rPr>
              <a:t>penale (Codice Rocco) che ribadisce:</a:t>
            </a:r>
          </a:p>
          <a:p>
            <a:pPr marL="342900" indent="-342900" algn="just">
              <a:lnSpc>
                <a:spcPct val="150000"/>
              </a:lnSpc>
              <a:buFont typeface="Arial" panose="020B0604020202020204" pitchFamily="34" charset="0"/>
              <a:buChar char="•"/>
            </a:pPr>
            <a:r>
              <a:rPr lang="it-IT" sz="1200" b="1" dirty="0" smtClean="0">
                <a:latin typeface="Arial" panose="020B0604020202020204" pitchFamily="34" charset="0"/>
                <a:cs typeface="Arial" panose="020B0604020202020204" pitchFamily="34" charset="0"/>
              </a:rPr>
              <a:t>patria potestà </a:t>
            </a:r>
            <a:r>
              <a:rPr lang="it-IT" sz="1200" dirty="0" smtClean="0">
                <a:latin typeface="Arial" panose="020B0604020202020204" pitchFamily="34" charset="0"/>
                <a:cs typeface="Arial" panose="020B0604020202020204" pitchFamily="34" charset="0"/>
              </a:rPr>
              <a:t>- il marito è il </a:t>
            </a:r>
            <a:r>
              <a:rPr lang="it-IT" sz="1200" dirty="0">
                <a:latin typeface="Arial" panose="020B0604020202020204" pitchFamily="34" charset="0"/>
                <a:cs typeface="Arial" panose="020B0604020202020204" pitchFamily="34" charset="0"/>
              </a:rPr>
              <a:t>capo </a:t>
            </a:r>
            <a:r>
              <a:rPr lang="it-IT" sz="1200" dirty="0" smtClean="0">
                <a:latin typeface="Arial" panose="020B0604020202020204" pitchFamily="34" charset="0"/>
                <a:cs typeface="Arial" panose="020B0604020202020204" pitchFamily="34" charset="0"/>
              </a:rPr>
              <a:t>famiglia, la donna ne assume il cognome e deve seguirlo </a:t>
            </a:r>
            <a:r>
              <a:rPr lang="it-IT" sz="1200" dirty="0">
                <a:latin typeface="Arial" panose="020B0604020202020204" pitchFamily="34" charset="0"/>
                <a:cs typeface="Arial" panose="020B0604020202020204" pitchFamily="34" charset="0"/>
              </a:rPr>
              <a:t>ovunque egli </a:t>
            </a:r>
            <a:r>
              <a:rPr lang="it-IT" sz="1200" dirty="0" smtClean="0">
                <a:latin typeface="Arial" panose="020B0604020202020204" pitchFamily="34" charset="0"/>
                <a:cs typeface="Arial" panose="020B0604020202020204" pitchFamily="34" charset="0"/>
              </a:rPr>
              <a:t>ritenga necessario </a:t>
            </a:r>
            <a:r>
              <a:rPr lang="it-IT" sz="1200" dirty="0">
                <a:latin typeface="Arial" panose="020B0604020202020204" pitchFamily="34" charset="0"/>
                <a:cs typeface="Arial" panose="020B0604020202020204" pitchFamily="34" charset="0"/>
              </a:rPr>
              <a:t>stabilire </a:t>
            </a:r>
            <a:r>
              <a:rPr lang="it-IT" sz="1200" dirty="0" smtClean="0">
                <a:latin typeface="Arial" panose="020B0604020202020204" pitchFamily="34" charset="0"/>
                <a:cs typeface="Arial" panose="020B0604020202020204" pitchFamily="34" charset="0"/>
              </a:rPr>
              <a:t>la residenza</a:t>
            </a:r>
          </a:p>
          <a:p>
            <a:pPr marL="342900" indent="-342900" algn="just">
              <a:lnSpc>
                <a:spcPct val="150000"/>
              </a:lnSpc>
              <a:buFont typeface="Arial" panose="020B0604020202020204" pitchFamily="34" charset="0"/>
              <a:buChar char="•"/>
            </a:pPr>
            <a:r>
              <a:rPr lang="it-IT" sz="1200" b="1" dirty="0" smtClean="0">
                <a:latin typeface="Arial" panose="020B0604020202020204" pitchFamily="34" charset="0"/>
                <a:cs typeface="Arial" panose="020B0604020202020204" pitchFamily="34" charset="0"/>
              </a:rPr>
              <a:t>potestà maritale</a:t>
            </a:r>
          </a:p>
          <a:p>
            <a:pPr marL="342900" indent="-342900" algn="just">
              <a:lnSpc>
                <a:spcPct val="150000"/>
              </a:lnSpc>
              <a:buFont typeface="Arial" panose="020B0604020202020204" pitchFamily="34" charset="0"/>
              <a:buChar char="•"/>
            </a:pPr>
            <a:r>
              <a:rPr lang="it-IT" sz="1200" b="1" dirty="0" smtClean="0">
                <a:latin typeface="Arial" panose="020B0604020202020204" pitchFamily="34" charset="0"/>
                <a:cs typeface="Arial" panose="020B0604020202020204" pitchFamily="34" charset="0"/>
              </a:rPr>
              <a:t>totale </a:t>
            </a:r>
            <a:r>
              <a:rPr lang="it-IT" sz="1200" b="1" dirty="0">
                <a:latin typeface="Arial" panose="020B0604020202020204" pitchFamily="34" charset="0"/>
                <a:cs typeface="Arial" panose="020B0604020202020204" pitchFamily="34" charset="0"/>
              </a:rPr>
              <a:t>subalternità</a:t>
            </a:r>
            <a:r>
              <a:rPr lang="it-IT" sz="1200" dirty="0">
                <a:latin typeface="Arial" panose="020B0604020202020204" pitchFamily="34" charset="0"/>
                <a:cs typeface="Arial" panose="020B0604020202020204" pitchFamily="34" charset="0"/>
              </a:rPr>
              <a:t> della </a:t>
            </a:r>
            <a:r>
              <a:rPr lang="it-IT" sz="1200" b="1" dirty="0">
                <a:latin typeface="Arial" panose="020B0604020202020204" pitchFamily="34" charset="0"/>
                <a:cs typeface="Arial" panose="020B0604020202020204" pitchFamily="34" charset="0"/>
              </a:rPr>
              <a:t>donna</a:t>
            </a:r>
            <a:r>
              <a:rPr lang="it-IT" sz="1200" dirty="0">
                <a:latin typeface="Arial" panose="020B0604020202020204" pitchFamily="34" charset="0"/>
                <a:cs typeface="Arial" panose="020B0604020202020204" pitchFamily="34" charset="0"/>
              </a:rPr>
              <a:t> </a:t>
            </a:r>
            <a:r>
              <a:rPr lang="it-IT" sz="1200" dirty="0" smtClean="0">
                <a:latin typeface="Arial" panose="020B0604020202020204" pitchFamily="34" charset="0"/>
                <a:cs typeface="Arial" panose="020B0604020202020204" pitchFamily="34" charset="0"/>
              </a:rPr>
              <a:t>all’uomo</a:t>
            </a:r>
          </a:p>
          <a:p>
            <a:pPr algn="just">
              <a:lnSpc>
                <a:spcPct val="150000"/>
              </a:lnSpc>
            </a:pPr>
            <a:r>
              <a:rPr lang="it-IT" sz="1200" dirty="0" smtClean="0">
                <a:latin typeface="Arial" panose="020B0604020202020204" pitchFamily="34" charset="0"/>
                <a:cs typeface="Arial" panose="020B0604020202020204" pitchFamily="34" charset="0"/>
              </a:rPr>
              <a:t>La </a:t>
            </a:r>
            <a:r>
              <a:rPr lang="it-IT" sz="1200" b="1" dirty="0">
                <a:latin typeface="Arial" panose="020B0604020202020204" pitchFamily="34" charset="0"/>
                <a:cs typeface="Arial" panose="020B0604020202020204" pitchFamily="34" charset="0"/>
              </a:rPr>
              <a:t>sessualità</a:t>
            </a:r>
            <a:r>
              <a:rPr lang="it-IT" sz="1200" dirty="0">
                <a:latin typeface="Arial" panose="020B0604020202020204" pitchFamily="34" charset="0"/>
                <a:cs typeface="Arial" panose="020B0604020202020204" pitchFamily="34" charset="0"/>
              </a:rPr>
              <a:t> </a:t>
            </a:r>
            <a:r>
              <a:rPr lang="it-IT" sz="1200" b="1" dirty="0">
                <a:latin typeface="Arial" panose="020B0604020202020204" pitchFamily="34" charset="0"/>
                <a:cs typeface="Arial" panose="020B0604020202020204" pitchFamily="34" charset="0"/>
              </a:rPr>
              <a:t>fuori</a:t>
            </a:r>
            <a:r>
              <a:rPr lang="it-IT" sz="1200" dirty="0">
                <a:latin typeface="Arial" panose="020B0604020202020204" pitchFamily="34" charset="0"/>
                <a:cs typeface="Arial" panose="020B0604020202020204" pitchFamily="34" charset="0"/>
              </a:rPr>
              <a:t> dal </a:t>
            </a:r>
            <a:r>
              <a:rPr lang="it-IT" sz="1200" dirty="0" smtClean="0">
                <a:latin typeface="Arial" panose="020B0604020202020204" pitchFamily="34" charset="0"/>
                <a:cs typeface="Arial" panose="020B0604020202020204" pitchFamily="34" charset="0"/>
              </a:rPr>
              <a:t>matrimonio = «</a:t>
            </a:r>
            <a:r>
              <a:rPr lang="it-IT" sz="1200" b="1" dirty="0">
                <a:latin typeface="Arial" panose="020B0604020202020204" pitchFamily="34" charset="0"/>
                <a:cs typeface="Arial" panose="020B0604020202020204" pitchFamily="34" charset="0"/>
              </a:rPr>
              <a:t>delitto contro </a:t>
            </a:r>
            <a:r>
              <a:rPr lang="it-IT" sz="1200" dirty="0">
                <a:latin typeface="Arial" panose="020B0604020202020204" pitchFamily="34" charset="0"/>
                <a:cs typeface="Arial" panose="020B0604020202020204" pitchFamily="34" charset="0"/>
              </a:rPr>
              <a:t>la </a:t>
            </a:r>
            <a:r>
              <a:rPr lang="it-IT" sz="1200" b="1" dirty="0">
                <a:latin typeface="Arial" panose="020B0604020202020204" pitchFamily="34" charset="0"/>
                <a:cs typeface="Arial" panose="020B0604020202020204" pitchFamily="34" charset="0"/>
              </a:rPr>
              <a:t>moralità familiare</a:t>
            </a:r>
            <a:r>
              <a:rPr lang="it-IT" sz="1200" dirty="0" smtClean="0">
                <a:latin typeface="Arial" panose="020B0604020202020204" pitchFamily="34" charset="0"/>
                <a:cs typeface="Arial" panose="020B0604020202020204" pitchFamily="34" charset="0"/>
              </a:rPr>
              <a:t>». Ma le norme prevedevano una «</a:t>
            </a:r>
            <a:r>
              <a:rPr lang="it-IT" sz="1200" b="1" dirty="0" smtClean="0">
                <a:latin typeface="Arial" panose="020B0604020202020204" pitchFamily="34" charset="0"/>
                <a:cs typeface="Arial" panose="020B0604020202020204" pitchFamily="34" charset="0"/>
              </a:rPr>
              <a:t>doppia </a:t>
            </a:r>
            <a:r>
              <a:rPr lang="it-IT" sz="1200" b="1" dirty="0">
                <a:latin typeface="Arial" panose="020B0604020202020204" pitchFamily="34" charset="0"/>
                <a:cs typeface="Arial" panose="020B0604020202020204" pitchFamily="34" charset="0"/>
              </a:rPr>
              <a:t>morale</a:t>
            </a:r>
            <a:r>
              <a:rPr lang="it-IT" sz="1200" dirty="0" smtClean="0">
                <a:latin typeface="Arial" panose="020B0604020202020204" pitchFamily="34" charset="0"/>
                <a:cs typeface="Arial" panose="020B0604020202020204" pitchFamily="34" charset="0"/>
              </a:rPr>
              <a:t>»: a pagare era soprattutto la donna.</a:t>
            </a:r>
          </a:p>
          <a:p>
            <a:pPr algn="just">
              <a:lnSpc>
                <a:spcPct val="150000"/>
              </a:lnSpc>
            </a:pPr>
            <a:r>
              <a:rPr lang="it-IT" sz="1200" b="1" dirty="0" smtClean="0">
                <a:latin typeface="Arial" panose="020B0604020202020204" pitchFamily="34" charset="0"/>
                <a:cs typeface="Arial" panose="020B0604020202020204" pitchFamily="34" charset="0"/>
              </a:rPr>
              <a:t>         …………………………………………………………………………………………………………………………..</a:t>
            </a:r>
            <a:endParaRPr lang="it-IT" sz="1200" b="1" dirty="0">
              <a:latin typeface="Arial" panose="020B0604020202020204" pitchFamily="34" charset="0"/>
              <a:cs typeface="Arial" panose="020B0604020202020204" pitchFamily="34" charset="0"/>
            </a:endParaRPr>
          </a:p>
        </p:txBody>
      </p:sp>
      <p:sp>
        <p:nvSpPr>
          <p:cNvPr id="5" name="Rettangolo 4"/>
          <p:cNvSpPr/>
          <p:nvPr/>
        </p:nvSpPr>
        <p:spPr>
          <a:xfrm>
            <a:off x="2398173" y="3501008"/>
            <a:ext cx="4572000" cy="400110"/>
          </a:xfrm>
          <a:prstGeom prst="rect">
            <a:avLst/>
          </a:prstGeom>
        </p:spPr>
        <p:txBody>
          <a:bodyPr>
            <a:spAutoFit/>
          </a:bodyPr>
          <a:lstStyle/>
          <a:p>
            <a:pPr lvl="0" algn="ctr"/>
            <a:r>
              <a:rPr lang="it-IT" sz="2000" b="1" dirty="0" smtClean="0">
                <a:solidFill>
                  <a:prstClr val="black"/>
                </a:solidFill>
                <a:latin typeface="Arial" panose="020B0604020202020204" pitchFamily="34" charset="0"/>
                <a:cs typeface="Arial" panose="020B0604020202020204" pitchFamily="34" charset="0"/>
              </a:rPr>
              <a:t>Ambito giuridico</a:t>
            </a:r>
            <a:endParaRPr lang="it-IT" sz="2000" b="1"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681074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91680" y="1340768"/>
            <a:ext cx="5472608" cy="4104456"/>
          </a:xfrm>
          <a:prstGeom prst="rect">
            <a:avLst/>
          </a:prstGeom>
        </p:spPr>
      </p:pic>
      <p:sp>
        <p:nvSpPr>
          <p:cNvPr id="3" name="CasellaDiTesto 2"/>
          <p:cNvSpPr txBox="1"/>
          <p:nvPr/>
        </p:nvSpPr>
        <p:spPr>
          <a:xfrm>
            <a:off x="917594" y="260648"/>
            <a:ext cx="7020780" cy="923330"/>
          </a:xfrm>
          <a:prstGeom prst="rect">
            <a:avLst/>
          </a:prstGeom>
          <a:solidFill>
            <a:schemeClr val="accent1"/>
          </a:solidFill>
          <a:ln w="38100">
            <a:solidFill>
              <a:schemeClr val="bg1"/>
            </a:solidFill>
          </a:ln>
          <a:effectLst>
            <a:glow rad="139700">
              <a:schemeClr val="accent6">
                <a:satMod val="175000"/>
                <a:alpha val="40000"/>
              </a:schemeClr>
            </a:glow>
          </a:effectLst>
        </p:spPr>
        <p:txBody>
          <a:bodyPr wrap="square" rtlCol="0">
            <a:spAutoFit/>
          </a:bodyPr>
          <a:lstStyle/>
          <a:p>
            <a:pPr algn="ctr">
              <a:lnSpc>
                <a:spcPct val="150000"/>
              </a:lnSpc>
            </a:pPr>
            <a:r>
              <a:rPr lang="it-IT" b="1" dirty="0" smtClean="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panose="020B0604020202020204" pitchFamily="34" charset="0"/>
                <a:cs typeface="Arial" panose="020B0604020202020204" pitchFamily="34" charset="0"/>
              </a:rPr>
              <a:t>Discriminate  in </a:t>
            </a:r>
            <a:r>
              <a:rPr lang="it-IT" b="1" dirty="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panose="020B0604020202020204" pitchFamily="34" charset="0"/>
                <a:cs typeface="Arial" panose="020B0604020202020204" pitchFamily="34" charset="0"/>
              </a:rPr>
              <a:t>o</a:t>
            </a:r>
            <a:r>
              <a:rPr lang="it-IT" b="1" dirty="0" smtClean="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panose="020B0604020202020204" pitchFamily="34" charset="0"/>
                <a:cs typeface="Arial" panose="020B0604020202020204" pitchFamily="34" charset="0"/>
              </a:rPr>
              <a:t>gni ambito il regime assegnò </a:t>
            </a:r>
          </a:p>
          <a:p>
            <a:pPr algn="ctr">
              <a:lnSpc>
                <a:spcPct val="150000"/>
              </a:lnSpc>
            </a:pPr>
            <a:r>
              <a:rPr lang="it-IT" b="1" dirty="0" smtClean="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panose="020B0604020202020204" pitchFamily="34" charset="0"/>
                <a:cs typeface="Arial" panose="020B0604020202020204" pitchFamily="34" charset="0"/>
              </a:rPr>
              <a:t>alle donne un unico ruolo </a:t>
            </a:r>
            <a:endParaRPr lang="it-IT" b="1" dirty="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panose="020B0604020202020204" pitchFamily="34" charset="0"/>
              <a:cs typeface="Arial" panose="020B0604020202020204" pitchFamily="34" charset="0"/>
            </a:endParaRPr>
          </a:p>
        </p:txBody>
      </p:sp>
      <p:sp>
        <p:nvSpPr>
          <p:cNvPr id="4" name="CasellaDiTesto 3"/>
          <p:cNvSpPr txBox="1"/>
          <p:nvPr/>
        </p:nvSpPr>
        <p:spPr>
          <a:xfrm>
            <a:off x="1658322" y="5669839"/>
            <a:ext cx="5688632" cy="830997"/>
          </a:xfrm>
          <a:prstGeom prst="rect">
            <a:avLst/>
          </a:prstGeom>
          <a:noFill/>
          <a:ln w="38100">
            <a:solidFill>
              <a:schemeClr val="bg1"/>
            </a:solidFill>
          </a:ln>
          <a:effectLst>
            <a:glow rad="228600">
              <a:schemeClr val="accent6">
                <a:satMod val="175000"/>
                <a:alpha val="40000"/>
              </a:schemeClr>
            </a:glow>
          </a:effectLst>
        </p:spPr>
        <p:txBody>
          <a:bodyPr wrap="square" rtlCol="0">
            <a:spAutoFit/>
          </a:bodyPr>
          <a:lstStyle/>
          <a:p>
            <a:pPr algn="ctr"/>
            <a:r>
              <a:rPr lang="it-IT" b="1" dirty="0" smtClean="0">
                <a:ln w="1905">
                  <a:solidFill>
                    <a:schemeClr val="accent6">
                      <a:lumMod val="75000"/>
                    </a:schemeClr>
                  </a:solidFill>
                </a:ln>
                <a:solidFill>
                  <a:srgbClr val="FF0000"/>
                </a:solidFill>
                <a:effectLst>
                  <a:innerShdw blurRad="69850" dist="43180" dir="5400000">
                    <a:srgbClr val="000000">
                      <a:alpha val="65000"/>
                    </a:srgbClr>
                  </a:innerShdw>
                </a:effectLst>
                <a:latin typeface="Arial" panose="020B0604020202020204" pitchFamily="34" charset="0"/>
                <a:cs typeface="Arial" panose="020B0604020202020204" pitchFamily="34" charset="0"/>
              </a:rPr>
              <a:t>Dare </a:t>
            </a:r>
            <a:r>
              <a:rPr lang="it-IT" sz="2400" b="1" dirty="0" smtClean="0">
                <a:ln w="1905">
                  <a:solidFill>
                    <a:schemeClr val="accent6">
                      <a:lumMod val="75000"/>
                    </a:schemeClr>
                  </a:solidFill>
                </a:ln>
                <a:solidFill>
                  <a:srgbClr val="FF0000"/>
                </a:solidFill>
                <a:effectLst>
                  <a:innerShdw blurRad="69850" dist="43180" dir="5400000">
                    <a:srgbClr val="000000">
                      <a:alpha val="65000"/>
                    </a:srgbClr>
                  </a:innerShdw>
                </a:effectLst>
                <a:latin typeface="Arial" panose="020B0604020202020204" pitchFamily="34" charset="0"/>
                <a:cs typeface="Arial" panose="020B0604020202020204" pitchFamily="34" charset="0"/>
              </a:rPr>
              <a:t>figli</a:t>
            </a:r>
            <a:r>
              <a:rPr lang="it-IT" b="1" dirty="0" smtClean="0">
                <a:ln w="1905">
                  <a:solidFill>
                    <a:schemeClr val="accent6">
                      <a:lumMod val="75000"/>
                    </a:schemeClr>
                  </a:solidFill>
                </a:ln>
                <a:solidFill>
                  <a:srgbClr val="FF0000"/>
                </a:solidFill>
                <a:effectLst>
                  <a:innerShdw blurRad="69850" dist="43180" dir="5400000">
                    <a:srgbClr val="000000">
                      <a:alpha val="65000"/>
                    </a:srgbClr>
                  </a:innerShdw>
                </a:effectLst>
                <a:latin typeface="Arial" panose="020B0604020202020204" pitchFamily="34" charset="0"/>
                <a:cs typeface="Arial" panose="020B0604020202020204" pitchFamily="34" charset="0"/>
              </a:rPr>
              <a:t> alla nazione divenne il</a:t>
            </a:r>
          </a:p>
          <a:p>
            <a:pPr algn="ctr"/>
            <a:r>
              <a:rPr lang="it-IT" sz="2400" b="1" dirty="0" smtClean="0">
                <a:ln w="1905">
                  <a:solidFill>
                    <a:schemeClr val="accent6">
                      <a:lumMod val="75000"/>
                    </a:schemeClr>
                  </a:solidFill>
                </a:ln>
                <a:solidFill>
                  <a:srgbClr val="FF0000"/>
                </a:solidFill>
                <a:effectLst>
                  <a:innerShdw blurRad="69850" dist="43180" dir="5400000">
                    <a:srgbClr val="000000">
                      <a:alpha val="65000"/>
                    </a:srgbClr>
                  </a:innerShdw>
                </a:effectLst>
                <a:latin typeface="Arial" panose="020B0604020202020204" pitchFamily="34" charset="0"/>
                <a:cs typeface="Arial" panose="020B0604020202020204" pitchFamily="34" charset="0"/>
              </a:rPr>
              <a:t> loro compito primario</a:t>
            </a:r>
            <a:endParaRPr lang="it-IT" sz="2400" b="1" dirty="0">
              <a:ln w="1905">
                <a:solidFill>
                  <a:schemeClr val="accent6">
                    <a:lumMod val="75000"/>
                  </a:schemeClr>
                </a:solidFill>
              </a:ln>
              <a:solidFill>
                <a:srgbClr val="FF0000"/>
              </a:solidFill>
              <a:effectLst>
                <a:innerShdw blurRad="69850" dist="43180" dir="5400000">
                  <a:srgbClr val="000000">
                    <a:alpha val="65000"/>
                  </a:srgbClr>
                </a:inn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359099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85310" y="224644"/>
            <a:ext cx="4512501" cy="3384376"/>
          </a:xfrm>
          <a:prstGeom prst="rect">
            <a:avLst/>
          </a:prstGeom>
        </p:spPr>
      </p:pic>
      <p:sp>
        <p:nvSpPr>
          <p:cNvPr id="3" name="CasellaDiTesto 2"/>
          <p:cNvSpPr txBox="1"/>
          <p:nvPr/>
        </p:nvSpPr>
        <p:spPr>
          <a:xfrm>
            <a:off x="683568" y="3717032"/>
            <a:ext cx="8064896" cy="1338828"/>
          </a:xfrm>
          <a:prstGeom prst="rect">
            <a:avLst/>
          </a:prstGeom>
          <a:noFill/>
          <a:ln w="57150">
            <a:solidFill>
              <a:srgbClr val="00FFFF"/>
            </a:solidFill>
          </a:ln>
        </p:spPr>
        <p:txBody>
          <a:bodyPr wrap="square" rtlCol="0">
            <a:spAutoFit/>
          </a:bodyPr>
          <a:lstStyle/>
          <a:p>
            <a:pPr algn="just">
              <a:lnSpc>
                <a:spcPct val="150000"/>
              </a:lnSpc>
            </a:pPr>
            <a:r>
              <a:rPr lang="it-IT" dirty="0">
                <a:latin typeface="Arial" panose="020B0604020202020204" pitchFamily="34" charset="0"/>
                <a:cs typeface="Arial" panose="020B0604020202020204" pitchFamily="34" charset="0"/>
              </a:rPr>
              <a:t>E</a:t>
            </a:r>
            <a:r>
              <a:rPr lang="it-IT" dirty="0" smtClean="0">
                <a:latin typeface="Arial" panose="020B0604020202020204" pitchFamily="34" charset="0"/>
                <a:cs typeface="Arial" panose="020B0604020202020204" pitchFamily="34" charset="0"/>
              </a:rPr>
              <a:t>senzioni </a:t>
            </a:r>
            <a:r>
              <a:rPr lang="it-IT" dirty="0">
                <a:latin typeface="Arial" panose="020B0604020202020204" pitchFamily="34" charset="0"/>
                <a:cs typeface="Arial" panose="020B0604020202020204" pitchFamily="34" charset="0"/>
              </a:rPr>
              <a:t>fiscali concesse </a:t>
            </a:r>
            <a:r>
              <a:rPr lang="it-IT" dirty="0" smtClean="0">
                <a:latin typeface="Arial" panose="020B0604020202020204" pitchFamily="34" charset="0"/>
                <a:cs typeface="Arial" panose="020B0604020202020204" pitchFamily="34" charset="0"/>
              </a:rPr>
              <a:t>a </a:t>
            </a:r>
            <a:r>
              <a:rPr lang="it-IT" dirty="0">
                <a:latin typeface="Arial" panose="020B0604020202020204" pitchFamily="34" charset="0"/>
                <a:cs typeface="Arial" panose="020B0604020202020204" pitchFamily="34" charset="0"/>
              </a:rPr>
              <a:t>padri con famiglie numerose </a:t>
            </a:r>
            <a:r>
              <a:rPr lang="it-IT" dirty="0" smtClean="0">
                <a:latin typeface="Arial" panose="020B0604020202020204" pitchFamily="34" charset="0"/>
                <a:cs typeface="Arial" panose="020B0604020202020204" pitchFamily="34" charset="0"/>
              </a:rPr>
              <a:t>- Congedi  e previdenze </a:t>
            </a:r>
            <a:r>
              <a:rPr lang="it-IT" dirty="0">
                <a:latin typeface="Arial" panose="020B0604020202020204" pitchFamily="34" charset="0"/>
                <a:cs typeface="Arial" panose="020B0604020202020204" pitchFamily="34" charset="0"/>
              </a:rPr>
              <a:t>statali </a:t>
            </a:r>
            <a:r>
              <a:rPr lang="it-IT" dirty="0" smtClean="0">
                <a:latin typeface="Arial" panose="020B0604020202020204" pitchFamily="34" charset="0"/>
                <a:cs typeface="Arial" panose="020B0604020202020204" pitchFamily="34" charset="0"/>
              </a:rPr>
              <a:t>per maternità -  Prestiti </a:t>
            </a:r>
            <a:r>
              <a:rPr lang="it-IT" dirty="0">
                <a:latin typeface="Arial" panose="020B0604020202020204" pitchFamily="34" charset="0"/>
                <a:cs typeface="Arial" panose="020B0604020202020204" pitchFamily="34" charset="0"/>
              </a:rPr>
              <a:t>concessi </a:t>
            </a:r>
            <a:r>
              <a:rPr lang="it-IT" dirty="0" smtClean="0">
                <a:latin typeface="Arial" panose="020B0604020202020204" pitchFamily="34" charset="0"/>
                <a:cs typeface="Arial" panose="020B0604020202020204" pitchFamily="34" charset="0"/>
              </a:rPr>
              <a:t>per nascite </a:t>
            </a:r>
            <a:r>
              <a:rPr lang="it-IT" dirty="0">
                <a:latin typeface="Arial" panose="020B0604020202020204" pitchFamily="34" charset="0"/>
                <a:cs typeface="Arial" panose="020B0604020202020204" pitchFamily="34" charset="0"/>
              </a:rPr>
              <a:t>o </a:t>
            </a:r>
            <a:r>
              <a:rPr lang="it-IT" dirty="0" smtClean="0">
                <a:latin typeface="Arial" panose="020B0604020202020204" pitchFamily="34" charset="0"/>
                <a:cs typeface="Arial" panose="020B0604020202020204" pitchFamily="34" charset="0"/>
              </a:rPr>
              <a:t>matrimoni Assegni </a:t>
            </a:r>
            <a:r>
              <a:rPr lang="it-IT" dirty="0">
                <a:latin typeface="Arial" panose="020B0604020202020204" pitchFamily="34" charset="0"/>
                <a:cs typeface="Arial" panose="020B0604020202020204" pitchFamily="34" charset="0"/>
              </a:rPr>
              <a:t>familiari </a:t>
            </a:r>
            <a:r>
              <a:rPr lang="it-IT" dirty="0" smtClean="0">
                <a:latin typeface="Arial" panose="020B0604020202020204" pitchFamily="34" charset="0"/>
                <a:cs typeface="Arial" panose="020B0604020202020204" pitchFamily="34" charset="0"/>
              </a:rPr>
              <a:t>ai </a:t>
            </a:r>
            <a:r>
              <a:rPr lang="it-IT" dirty="0">
                <a:latin typeface="Arial" panose="020B0604020202020204" pitchFamily="34" charset="0"/>
                <a:cs typeface="Arial" panose="020B0604020202020204" pitchFamily="34" charset="0"/>
              </a:rPr>
              <a:t>lavoratori stipendiati e salariati</a:t>
            </a:r>
          </a:p>
        </p:txBody>
      </p:sp>
      <p:sp>
        <p:nvSpPr>
          <p:cNvPr id="4" name="CasellaDiTesto 3"/>
          <p:cNvSpPr txBox="1"/>
          <p:nvPr/>
        </p:nvSpPr>
        <p:spPr>
          <a:xfrm>
            <a:off x="2414672" y="1664804"/>
            <a:ext cx="2301343" cy="504056"/>
          </a:xfrm>
          <a:prstGeom prst="rect">
            <a:avLst/>
          </a:prstGeom>
          <a:noFill/>
          <a:ln w="38100">
            <a:solidFill>
              <a:srgbClr val="FF0000"/>
            </a:solidFill>
          </a:ln>
        </p:spPr>
        <p:txBody>
          <a:bodyPr wrap="square" rtlCol="0">
            <a:spAutoFit/>
          </a:bodyPr>
          <a:lstStyle/>
          <a:p>
            <a:endParaRPr lang="it-IT" dirty="0"/>
          </a:p>
        </p:txBody>
      </p:sp>
      <p:sp>
        <p:nvSpPr>
          <p:cNvPr id="5" name="CasellaDiTesto 4"/>
          <p:cNvSpPr txBox="1"/>
          <p:nvPr/>
        </p:nvSpPr>
        <p:spPr>
          <a:xfrm>
            <a:off x="2406010" y="2168860"/>
            <a:ext cx="2310005" cy="513348"/>
          </a:xfrm>
          <a:prstGeom prst="rect">
            <a:avLst/>
          </a:prstGeom>
          <a:noFill/>
          <a:ln w="38100">
            <a:solidFill>
              <a:srgbClr val="00FFFF"/>
            </a:solidFill>
          </a:ln>
        </p:spPr>
        <p:txBody>
          <a:bodyPr wrap="square" rtlCol="0">
            <a:spAutoFit/>
          </a:bodyPr>
          <a:lstStyle/>
          <a:p>
            <a:endParaRPr lang="it-IT" dirty="0"/>
          </a:p>
        </p:txBody>
      </p:sp>
      <p:sp>
        <p:nvSpPr>
          <p:cNvPr id="6" name="Rettangolo 5"/>
          <p:cNvSpPr/>
          <p:nvPr/>
        </p:nvSpPr>
        <p:spPr>
          <a:xfrm>
            <a:off x="683568" y="5241974"/>
            <a:ext cx="8064896" cy="872034"/>
          </a:xfrm>
          <a:prstGeom prst="rect">
            <a:avLst/>
          </a:prstGeom>
          <a:ln w="38100">
            <a:solidFill>
              <a:srgbClr val="FF0000"/>
            </a:solidFill>
          </a:ln>
        </p:spPr>
        <p:txBody>
          <a:bodyPr wrap="square">
            <a:spAutoFit/>
          </a:bodyPr>
          <a:lstStyle/>
          <a:p>
            <a:pPr algn="just">
              <a:lnSpc>
                <a:spcPct val="150000"/>
              </a:lnSpc>
            </a:pPr>
            <a:r>
              <a:rPr lang="it-IT" dirty="0" smtClean="0">
                <a:latin typeface="Arial" panose="020B0604020202020204" pitchFamily="34" charset="0"/>
                <a:cs typeface="Arial" panose="020B0604020202020204" pitchFamily="34" charset="0"/>
              </a:rPr>
              <a:t>Aborto trattato come </a:t>
            </a:r>
            <a:r>
              <a:rPr lang="it-IT" dirty="0">
                <a:latin typeface="Arial" panose="020B0604020202020204" pitchFamily="34" charset="0"/>
                <a:cs typeface="Arial" panose="020B0604020202020204" pitchFamily="34" charset="0"/>
              </a:rPr>
              <a:t>un crimine contro lo </a:t>
            </a:r>
            <a:r>
              <a:rPr lang="it-IT" dirty="0" smtClean="0">
                <a:latin typeface="Arial" panose="020B0604020202020204" pitchFamily="34" charset="0"/>
                <a:cs typeface="Arial" panose="020B0604020202020204" pitchFamily="34" charset="0"/>
              </a:rPr>
              <a:t>Stato - Messa </a:t>
            </a:r>
            <a:r>
              <a:rPr lang="it-IT" dirty="0">
                <a:latin typeface="Arial" panose="020B0604020202020204" pitchFamily="34" charset="0"/>
                <a:cs typeface="Arial" panose="020B0604020202020204" pitchFamily="34" charset="0"/>
              </a:rPr>
              <a:t>al bando del controllo delle </a:t>
            </a:r>
            <a:r>
              <a:rPr lang="it-IT" dirty="0" smtClean="0">
                <a:latin typeface="Arial" panose="020B0604020202020204" pitchFamily="34" charset="0"/>
                <a:cs typeface="Arial" panose="020B0604020202020204" pitchFamily="34" charset="0"/>
              </a:rPr>
              <a:t>nascite - Censura </a:t>
            </a:r>
            <a:r>
              <a:rPr lang="it-IT" dirty="0">
                <a:latin typeface="Arial" panose="020B0604020202020204" pitchFamily="34" charset="0"/>
                <a:cs typeface="Arial" panose="020B0604020202020204" pitchFamily="34" charset="0"/>
              </a:rPr>
              <a:t>sull’educazione sessuale </a:t>
            </a:r>
          </a:p>
        </p:txBody>
      </p:sp>
    </p:spTree>
    <p:extLst>
      <p:ext uri="{BB962C8B-B14F-4D97-AF65-F5344CB8AC3E}">
        <p14:creationId xmlns:p14="http://schemas.microsoft.com/office/powerpoint/2010/main" val="186321218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184" y="3933056"/>
            <a:ext cx="4061862" cy="23609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709670">
            <a:off x="676377" y="1240137"/>
            <a:ext cx="3107335" cy="229106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
        <p:nvSpPr>
          <p:cNvPr id="2" name="CasellaDiTesto 1"/>
          <p:cNvSpPr txBox="1"/>
          <p:nvPr/>
        </p:nvSpPr>
        <p:spPr>
          <a:xfrm>
            <a:off x="251520" y="314484"/>
            <a:ext cx="8615303" cy="52322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it-IT" sz="1400" dirty="0">
                <a:latin typeface="Arial" panose="020B0604020202020204" pitchFamily="34" charset="0"/>
                <a:cs typeface="Arial" panose="020B0604020202020204" pitchFamily="34" charset="0"/>
              </a:rPr>
              <a:t>Nonostante alcune voci contrarie </a:t>
            </a:r>
            <a:r>
              <a:rPr lang="it-IT" sz="1400" dirty="0" smtClean="0">
                <a:latin typeface="Arial" panose="020B0604020202020204" pitchFamily="34" charset="0"/>
                <a:cs typeface="Arial" panose="020B0604020202020204" pitchFamily="34" charset="0"/>
              </a:rPr>
              <a:t>il </a:t>
            </a:r>
            <a:r>
              <a:rPr lang="it-IT" sz="1400" dirty="0">
                <a:latin typeface="Arial" panose="020B0604020202020204" pitchFamily="34" charset="0"/>
                <a:cs typeface="Arial" panose="020B0604020202020204" pitchFamily="34" charset="0"/>
              </a:rPr>
              <a:t>fascismo per la prima volta organizza lo sport femminile: favorisce l’educazione fisica, la bicicletta, la montagna</a:t>
            </a:r>
          </a:p>
        </p:txBody>
      </p:sp>
      <p:pic>
        <p:nvPicPr>
          <p:cNvPr id="1029" name="Picture 5" descr="http://www.bibliolab.it/donne_web/pic/04_nuova%20donna/12_Accademia%20di%20Orviet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00197" y="1282421"/>
            <a:ext cx="3832243" cy="2650635"/>
          </a:xfrm>
          <a:prstGeom prst="rect">
            <a:avLst/>
          </a:prstGeom>
          <a:noFill/>
          <a:extLst>
            <a:ext uri="{909E8E84-426E-40DD-AFC4-6F175D3DCCD1}">
              <a14:hiddenFill xmlns:a14="http://schemas.microsoft.com/office/drawing/2010/main">
                <a:solidFill>
                  <a:srgbClr val="FFFFFF"/>
                </a:solidFill>
              </a14:hiddenFill>
            </a:ext>
          </a:extLst>
        </p:spPr>
      </p:pic>
      <p:sp>
        <p:nvSpPr>
          <p:cNvPr id="3" name="Rettangolo 2"/>
          <p:cNvSpPr/>
          <p:nvPr/>
        </p:nvSpPr>
        <p:spPr>
          <a:xfrm>
            <a:off x="4984766" y="4266962"/>
            <a:ext cx="3866309" cy="175432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just">
              <a:lnSpc>
                <a:spcPct val="150000"/>
              </a:lnSpc>
            </a:pPr>
            <a:r>
              <a:rPr lang="it-IT" sz="1200" dirty="0">
                <a:latin typeface="Arial" panose="020B0604020202020204" pitchFamily="34" charset="0"/>
                <a:cs typeface="Arial" panose="020B0604020202020204" pitchFamily="34" charset="0"/>
              </a:rPr>
              <a:t>Nel </a:t>
            </a:r>
            <a:r>
              <a:rPr lang="it-IT" sz="1200" b="1" dirty="0">
                <a:latin typeface="Arial" panose="020B0604020202020204" pitchFamily="34" charset="0"/>
                <a:cs typeface="Arial" panose="020B0604020202020204" pitchFamily="34" charset="0"/>
              </a:rPr>
              <a:t>1932</a:t>
            </a:r>
            <a:r>
              <a:rPr lang="it-IT" sz="1200" dirty="0">
                <a:latin typeface="Arial" panose="020B0604020202020204" pitchFamily="34" charset="0"/>
                <a:cs typeface="Arial" panose="020B0604020202020204" pitchFamily="34" charset="0"/>
              </a:rPr>
              <a:t> nasce ad Orvieto l’</a:t>
            </a:r>
            <a:r>
              <a:rPr lang="it-IT" sz="1200" b="1" dirty="0">
                <a:latin typeface="Arial" panose="020B0604020202020204" pitchFamily="34" charset="0"/>
                <a:cs typeface="Arial" panose="020B0604020202020204" pitchFamily="34" charset="0"/>
              </a:rPr>
              <a:t>Accademia Femminile di Educazione </a:t>
            </a:r>
            <a:r>
              <a:rPr lang="it-IT" sz="1200" b="1" dirty="0" smtClean="0">
                <a:latin typeface="Arial" panose="020B0604020202020204" pitchFamily="34" charset="0"/>
                <a:cs typeface="Arial" panose="020B0604020202020204" pitchFamily="34" charset="0"/>
              </a:rPr>
              <a:t>Fisica</a:t>
            </a:r>
          </a:p>
          <a:p>
            <a:pPr algn="just">
              <a:lnSpc>
                <a:spcPct val="150000"/>
              </a:lnSpc>
            </a:pPr>
            <a:r>
              <a:rPr lang="it-IT" sz="1200" dirty="0" smtClean="0">
                <a:latin typeface="Arial" panose="020B0604020202020204" pitchFamily="34" charset="0"/>
                <a:cs typeface="Arial" panose="020B0604020202020204" pitchFamily="34" charset="0"/>
              </a:rPr>
              <a:t>Migliorare </a:t>
            </a:r>
            <a:r>
              <a:rPr lang="it-IT" sz="1200" dirty="0">
                <a:latin typeface="Arial" panose="020B0604020202020204" pitchFamily="34" charset="0"/>
                <a:cs typeface="Arial" panose="020B0604020202020204" pitchFamily="34" charset="0"/>
              </a:rPr>
              <a:t>la razza vuol dire avere un corpo </a:t>
            </a:r>
            <a:r>
              <a:rPr lang="it-IT" sz="1200" dirty="0" smtClean="0">
                <a:latin typeface="Arial" panose="020B0604020202020204" pitchFamily="34" charset="0"/>
                <a:cs typeface="Arial" panose="020B0604020202020204" pitchFamily="34" charset="0"/>
              </a:rPr>
              <a:t>sano.</a:t>
            </a:r>
          </a:p>
          <a:p>
            <a:pPr algn="just">
              <a:lnSpc>
                <a:spcPct val="150000"/>
              </a:lnSpc>
            </a:pPr>
            <a:r>
              <a:rPr lang="it-IT" sz="1200" dirty="0">
                <a:latin typeface="Arial" panose="020B0604020202020204" pitchFamily="34" charset="0"/>
                <a:cs typeface="Arial" panose="020B0604020202020204" pitchFamily="34" charset="0"/>
              </a:rPr>
              <a:t>L’Accademia  </a:t>
            </a:r>
            <a:r>
              <a:rPr lang="it-IT" sz="1200" dirty="0" smtClean="0">
                <a:latin typeface="Arial" panose="020B0604020202020204" pitchFamily="34" charset="0"/>
                <a:cs typeface="Arial" panose="020B0604020202020204" pitchFamily="34" charset="0"/>
              </a:rPr>
              <a:t>è </a:t>
            </a:r>
            <a:r>
              <a:rPr lang="it-IT" sz="1200" b="1" dirty="0" smtClean="0">
                <a:latin typeface="Arial" panose="020B0604020202020204" pitchFamily="34" charset="0"/>
                <a:cs typeface="Arial" panose="020B0604020202020204" pitchFamily="34" charset="0"/>
              </a:rPr>
              <a:t>destinata </a:t>
            </a:r>
            <a:r>
              <a:rPr lang="it-IT" sz="1200" dirty="0">
                <a:latin typeface="Arial" panose="020B0604020202020204" pitchFamily="34" charset="0"/>
                <a:cs typeface="Arial" panose="020B0604020202020204" pitchFamily="34" charset="0"/>
              </a:rPr>
              <a:t>a </a:t>
            </a:r>
            <a:r>
              <a:rPr lang="it-IT" sz="1200" b="1" dirty="0">
                <a:latin typeface="Arial" panose="020B0604020202020204" pitchFamily="34" charset="0"/>
                <a:cs typeface="Arial" panose="020B0604020202020204" pitchFamily="34" charset="0"/>
              </a:rPr>
              <a:t>formare</a:t>
            </a:r>
            <a:r>
              <a:rPr lang="it-IT" sz="1200" dirty="0">
                <a:latin typeface="Arial" panose="020B0604020202020204" pitchFamily="34" charset="0"/>
                <a:cs typeface="Arial" panose="020B0604020202020204" pitchFamily="34" charset="0"/>
              </a:rPr>
              <a:t> le </a:t>
            </a:r>
            <a:r>
              <a:rPr lang="it-IT" sz="1200" b="1" dirty="0">
                <a:latin typeface="Arial" panose="020B0604020202020204" pitchFamily="34" charset="0"/>
                <a:cs typeface="Arial" panose="020B0604020202020204" pitchFamily="34" charset="0"/>
              </a:rPr>
              <a:t>dirigenti </a:t>
            </a:r>
            <a:r>
              <a:rPr lang="it-IT" sz="1200" dirty="0">
                <a:latin typeface="Arial" panose="020B0604020202020204" pitchFamily="34" charset="0"/>
                <a:cs typeface="Arial" panose="020B0604020202020204" pitchFamily="34" charset="0"/>
              </a:rPr>
              <a:t>delle </a:t>
            </a:r>
            <a:r>
              <a:rPr lang="it-IT" sz="1200" b="1" dirty="0">
                <a:latin typeface="Arial" panose="020B0604020202020204" pitchFamily="34" charset="0"/>
                <a:cs typeface="Arial" panose="020B0604020202020204" pitchFamily="34" charset="0"/>
              </a:rPr>
              <a:t>Piccole e Giovani Italiane</a:t>
            </a:r>
            <a:r>
              <a:rPr lang="it-IT" sz="1200" dirty="0">
                <a:latin typeface="Arial" panose="020B0604020202020204" pitchFamily="34" charset="0"/>
                <a:cs typeface="Arial" panose="020B0604020202020204" pitchFamily="34" charset="0"/>
              </a:rPr>
              <a:t>, le </a:t>
            </a:r>
            <a:r>
              <a:rPr lang="it-IT" sz="1200" b="1" dirty="0">
                <a:latin typeface="Arial" panose="020B0604020202020204" pitchFamily="34" charset="0"/>
                <a:cs typeface="Arial" panose="020B0604020202020204" pitchFamily="34" charset="0"/>
              </a:rPr>
              <a:t>insegnanti</a:t>
            </a:r>
            <a:r>
              <a:rPr lang="it-IT" sz="1200" dirty="0">
                <a:latin typeface="Arial" panose="020B0604020202020204" pitchFamily="34" charset="0"/>
                <a:cs typeface="Arial" panose="020B0604020202020204" pitchFamily="34" charset="0"/>
              </a:rPr>
              <a:t> di </a:t>
            </a:r>
            <a:r>
              <a:rPr lang="it-IT" sz="1200" b="1" dirty="0">
                <a:latin typeface="Arial" panose="020B0604020202020204" pitchFamily="34" charset="0"/>
                <a:cs typeface="Arial" panose="020B0604020202020204" pitchFamily="34" charset="0"/>
              </a:rPr>
              <a:t>educazione fisica </a:t>
            </a:r>
            <a:r>
              <a:rPr lang="it-IT" sz="1200" dirty="0">
                <a:latin typeface="Arial" panose="020B0604020202020204" pitchFamily="34" charset="0"/>
                <a:cs typeface="Arial" panose="020B0604020202020204" pitchFamily="34" charset="0"/>
              </a:rPr>
              <a:t>delle </a:t>
            </a:r>
            <a:r>
              <a:rPr lang="it-IT" sz="1200" dirty="0" smtClean="0">
                <a:latin typeface="Arial" panose="020B0604020202020204" pitchFamily="34" charset="0"/>
                <a:cs typeface="Arial" panose="020B0604020202020204" pitchFamily="34" charset="0"/>
              </a:rPr>
              <a:t>scuole</a:t>
            </a:r>
            <a:endParaRPr lang="it-IT" sz="1200" dirty="0">
              <a:latin typeface="Arial" panose="020B0604020202020204" pitchFamily="34" charset="0"/>
              <a:cs typeface="Arial" panose="020B0604020202020204" pitchFamily="34" charset="0"/>
            </a:endParaRPr>
          </a:p>
        </p:txBody>
      </p:sp>
      <p:pic>
        <p:nvPicPr>
          <p:cNvPr id="1030"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842582">
            <a:off x="3467066" y="2987248"/>
            <a:ext cx="1231167" cy="173902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221259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881220" y="869860"/>
            <a:ext cx="7632848" cy="5078313"/>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lnSpc>
                <a:spcPct val="150000"/>
              </a:lnSpc>
            </a:pPr>
            <a:r>
              <a:rPr lang="it-IT" sz="2400" dirty="0">
                <a:latin typeface="Arial" panose="020B0604020202020204" pitchFamily="34" charset="0"/>
                <a:cs typeface="Arial" panose="020B0604020202020204" pitchFamily="34" charset="0"/>
              </a:rPr>
              <a:t>Il </a:t>
            </a:r>
            <a:r>
              <a:rPr lang="it-IT" sz="2400" b="1" dirty="0">
                <a:latin typeface="Arial" panose="020B0604020202020204" pitchFamily="34" charset="0"/>
                <a:cs typeface="Arial" panose="020B0604020202020204" pitchFamily="34" charset="0"/>
              </a:rPr>
              <a:t>compito</a:t>
            </a:r>
            <a:r>
              <a:rPr lang="it-IT" sz="2400" dirty="0">
                <a:latin typeface="Arial" panose="020B0604020202020204" pitchFamily="34" charset="0"/>
                <a:cs typeface="Arial" panose="020B0604020202020204" pitchFamily="34" charset="0"/>
              </a:rPr>
              <a:t> delle </a:t>
            </a:r>
            <a:r>
              <a:rPr lang="it-IT" sz="2400" b="1" dirty="0">
                <a:latin typeface="Arial" panose="020B0604020202020204" pitchFamily="34" charset="0"/>
                <a:cs typeface="Arial" panose="020B0604020202020204" pitchFamily="34" charset="0"/>
              </a:rPr>
              <a:t>donne</a:t>
            </a:r>
            <a:r>
              <a:rPr lang="it-IT" sz="2400" dirty="0">
                <a:latin typeface="Arial" panose="020B0604020202020204" pitchFamily="34" charset="0"/>
                <a:cs typeface="Arial" panose="020B0604020202020204" pitchFamily="34" charset="0"/>
              </a:rPr>
              <a:t> era </a:t>
            </a:r>
            <a:r>
              <a:rPr lang="it-IT" sz="2400" dirty="0" smtClean="0">
                <a:latin typeface="Arial" panose="020B0604020202020204" pitchFamily="34" charset="0"/>
                <a:cs typeface="Arial" panose="020B0604020202020204" pitchFamily="34" charset="0"/>
              </a:rPr>
              <a:t>dunque la </a:t>
            </a:r>
            <a:r>
              <a:rPr lang="it-IT" sz="2400" b="1" dirty="0">
                <a:latin typeface="Arial" panose="020B0604020202020204" pitchFamily="34" charset="0"/>
                <a:cs typeface="Arial" panose="020B0604020202020204" pitchFamily="34" charset="0"/>
              </a:rPr>
              <a:t>maternità</a:t>
            </a:r>
            <a:r>
              <a:rPr lang="it-IT" sz="2400" dirty="0">
                <a:latin typeface="Arial" panose="020B0604020202020204" pitchFamily="34" charset="0"/>
                <a:cs typeface="Arial" panose="020B0604020202020204" pitchFamily="34" charset="0"/>
              </a:rPr>
              <a:t>. </a:t>
            </a:r>
            <a:endParaRPr lang="it-IT" sz="2400" dirty="0" smtClean="0">
              <a:latin typeface="Arial" panose="020B0604020202020204" pitchFamily="34" charset="0"/>
              <a:cs typeface="Arial" panose="020B0604020202020204" pitchFamily="34" charset="0"/>
            </a:endParaRPr>
          </a:p>
          <a:p>
            <a:pPr algn="ctr">
              <a:lnSpc>
                <a:spcPct val="150000"/>
              </a:lnSpc>
            </a:pPr>
            <a:r>
              <a:rPr lang="it-IT" sz="2400" dirty="0" smtClean="0">
                <a:latin typeface="Arial" panose="020B0604020202020204" pitchFamily="34" charset="0"/>
                <a:cs typeface="Arial" panose="020B0604020202020204" pitchFamily="34" charset="0"/>
              </a:rPr>
              <a:t>Come </a:t>
            </a:r>
            <a:r>
              <a:rPr lang="it-IT" sz="2400" dirty="0">
                <a:latin typeface="Arial" panose="020B0604020202020204" pitchFamily="34" charset="0"/>
                <a:cs typeface="Arial" panose="020B0604020202020204" pitchFamily="34" charset="0"/>
              </a:rPr>
              <a:t>“custodi</a:t>
            </a:r>
            <a:r>
              <a:rPr lang="it-IT" sz="2400" dirty="0" smtClean="0">
                <a:latin typeface="Arial" panose="020B0604020202020204" pitchFamily="34" charset="0"/>
                <a:cs typeface="Arial" panose="020B0604020202020204" pitchFamily="34" charset="0"/>
              </a:rPr>
              <a:t>” del </a:t>
            </a:r>
            <a:r>
              <a:rPr lang="it-IT" sz="2400" dirty="0">
                <a:latin typeface="Arial" panose="020B0604020202020204" pitchFamily="34" charset="0"/>
                <a:cs typeface="Arial" panose="020B0604020202020204" pitchFamily="34" charset="0"/>
              </a:rPr>
              <a:t>focolare” la loro vocazione </a:t>
            </a:r>
            <a:r>
              <a:rPr lang="it-IT" sz="2400" dirty="0" smtClean="0">
                <a:latin typeface="Arial" panose="020B0604020202020204" pitchFamily="34" charset="0"/>
                <a:cs typeface="Arial" panose="020B0604020202020204" pitchFamily="34" charset="0"/>
              </a:rPr>
              <a:t>era:</a:t>
            </a:r>
          </a:p>
          <a:p>
            <a:pPr marL="342900" indent="-342900" algn="just">
              <a:lnSpc>
                <a:spcPct val="150000"/>
              </a:lnSpc>
              <a:buFont typeface="Arial" panose="020B0604020202020204" pitchFamily="34" charset="0"/>
              <a:buChar char="•"/>
            </a:pPr>
            <a:r>
              <a:rPr lang="it-IT" sz="2400" b="1" dirty="0" smtClean="0">
                <a:latin typeface="Arial" panose="020B0604020202020204" pitchFamily="34" charset="0"/>
                <a:cs typeface="Arial" panose="020B0604020202020204" pitchFamily="34" charset="0"/>
              </a:rPr>
              <a:t>procreare</a:t>
            </a:r>
          </a:p>
          <a:p>
            <a:pPr marL="342900" indent="-342900" algn="just">
              <a:lnSpc>
                <a:spcPct val="150000"/>
              </a:lnSpc>
              <a:buFont typeface="Arial" panose="020B0604020202020204" pitchFamily="34" charset="0"/>
              <a:buChar char="•"/>
            </a:pPr>
            <a:r>
              <a:rPr lang="it-IT" sz="2400" b="1" dirty="0" smtClean="0">
                <a:latin typeface="Arial" panose="020B0604020202020204" pitchFamily="34" charset="0"/>
                <a:cs typeface="Arial" panose="020B0604020202020204" pitchFamily="34" charset="0"/>
              </a:rPr>
              <a:t>allevare </a:t>
            </a:r>
            <a:r>
              <a:rPr lang="it-IT" sz="2400" b="1" dirty="0">
                <a:latin typeface="Arial" panose="020B0604020202020204" pitchFamily="34" charset="0"/>
                <a:cs typeface="Arial" panose="020B0604020202020204" pitchFamily="34" charset="0"/>
              </a:rPr>
              <a:t>figli </a:t>
            </a:r>
            <a:endParaRPr lang="it-IT" sz="2400" b="1" dirty="0" smtClean="0">
              <a:latin typeface="Arial" panose="020B0604020202020204" pitchFamily="34" charset="0"/>
              <a:cs typeface="Arial" panose="020B0604020202020204" pitchFamily="34" charset="0"/>
            </a:endParaRPr>
          </a:p>
          <a:p>
            <a:pPr marL="342900" indent="-342900" algn="just">
              <a:lnSpc>
                <a:spcPct val="150000"/>
              </a:lnSpc>
              <a:buFont typeface="Arial" panose="020B0604020202020204" pitchFamily="34" charset="0"/>
              <a:buChar char="•"/>
            </a:pPr>
            <a:r>
              <a:rPr lang="it-IT" sz="2400" b="1" dirty="0" smtClean="0">
                <a:latin typeface="Arial" panose="020B0604020202020204" pitchFamily="34" charset="0"/>
                <a:cs typeface="Arial" panose="020B0604020202020204" pitchFamily="34" charset="0"/>
              </a:rPr>
              <a:t>amministrare </a:t>
            </a:r>
            <a:r>
              <a:rPr lang="it-IT" sz="2400" b="1" dirty="0">
                <a:latin typeface="Arial" panose="020B0604020202020204" pitchFamily="34" charset="0"/>
                <a:cs typeface="Arial" panose="020B0604020202020204" pitchFamily="34" charset="0"/>
              </a:rPr>
              <a:t>le funzioni familiari nell’interesse dello </a:t>
            </a:r>
            <a:r>
              <a:rPr lang="it-IT" sz="2400" b="1" dirty="0" smtClean="0">
                <a:latin typeface="Arial" panose="020B0604020202020204" pitchFamily="34" charset="0"/>
                <a:cs typeface="Arial" panose="020B0604020202020204" pitchFamily="34" charset="0"/>
              </a:rPr>
              <a:t>Stato</a:t>
            </a:r>
            <a:endParaRPr lang="it-IT" sz="2400" dirty="0" smtClean="0">
              <a:latin typeface="Arial" panose="020B0604020202020204" pitchFamily="34" charset="0"/>
              <a:cs typeface="Arial" panose="020B0604020202020204" pitchFamily="34" charset="0"/>
            </a:endParaRPr>
          </a:p>
          <a:p>
            <a:pPr algn="ctr">
              <a:lnSpc>
                <a:spcPct val="150000"/>
              </a:lnSpc>
            </a:pPr>
            <a:r>
              <a:rPr lang="it-IT" sz="2400" dirty="0">
                <a:solidFill>
                  <a:srgbClr val="00CC00"/>
                </a:solidFill>
                <a:latin typeface="Arial" panose="020B0604020202020204" pitchFamily="34" charset="0"/>
                <a:cs typeface="Arial" panose="020B0604020202020204" pitchFamily="34" charset="0"/>
              </a:rPr>
              <a:t>C</a:t>
            </a:r>
            <a:r>
              <a:rPr lang="it-IT" sz="2400" dirty="0" smtClean="0">
                <a:solidFill>
                  <a:srgbClr val="00CC00"/>
                </a:solidFill>
                <a:latin typeface="Arial" panose="020B0604020202020204" pitchFamily="34" charset="0"/>
                <a:cs typeface="Arial" panose="020B0604020202020204" pitchFamily="34" charset="0"/>
              </a:rPr>
              <a:t>ome </a:t>
            </a:r>
            <a:r>
              <a:rPr lang="it-IT" sz="2400" b="1" dirty="0" smtClean="0">
                <a:solidFill>
                  <a:srgbClr val="00CC00"/>
                </a:solidFill>
                <a:latin typeface="Arial" panose="020B0604020202020204" pitchFamily="34" charset="0"/>
                <a:cs typeface="Arial" panose="020B0604020202020204" pitchFamily="34" charset="0"/>
              </a:rPr>
              <a:t>renderle coscienti </a:t>
            </a:r>
          </a:p>
          <a:p>
            <a:pPr algn="ctr">
              <a:lnSpc>
                <a:spcPct val="150000"/>
              </a:lnSpc>
            </a:pPr>
            <a:r>
              <a:rPr lang="it-IT" sz="2400" dirty="0" smtClean="0">
                <a:solidFill>
                  <a:srgbClr val="00CC00"/>
                </a:solidFill>
                <a:latin typeface="Arial" panose="020B0604020202020204" pitchFamily="34" charset="0"/>
                <a:cs typeface="Arial" panose="020B0604020202020204" pitchFamily="34" charset="0"/>
              </a:rPr>
              <a:t>di tali </a:t>
            </a:r>
            <a:r>
              <a:rPr lang="it-IT" sz="2400" b="1" dirty="0">
                <a:solidFill>
                  <a:srgbClr val="00CC00"/>
                </a:solidFill>
                <a:latin typeface="Arial" panose="020B0604020202020204" pitchFamily="34" charset="0"/>
                <a:cs typeface="Arial" panose="020B0604020202020204" pitchFamily="34" charset="0"/>
              </a:rPr>
              <a:t>aspettative</a:t>
            </a:r>
            <a:r>
              <a:rPr lang="it-IT" sz="2400" dirty="0">
                <a:solidFill>
                  <a:srgbClr val="00CC00"/>
                </a:solidFill>
                <a:latin typeface="Arial" panose="020B0604020202020204" pitchFamily="34" charset="0"/>
                <a:cs typeface="Arial" panose="020B0604020202020204" pitchFamily="34" charset="0"/>
              </a:rPr>
              <a:t> della </a:t>
            </a:r>
            <a:r>
              <a:rPr lang="it-IT" sz="2400" b="1" dirty="0" smtClean="0">
                <a:solidFill>
                  <a:srgbClr val="00CC00"/>
                </a:solidFill>
                <a:latin typeface="Arial" panose="020B0604020202020204" pitchFamily="34" charset="0"/>
                <a:cs typeface="Arial" panose="020B0604020202020204" pitchFamily="34" charset="0"/>
              </a:rPr>
              <a:t>società</a:t>
            </a:r>
            <a:r>
              <a:rPr lang="it-IT" sz="2400" dirty="0" smtClean="0">
                <a:solidFill>
                  <a:srgbClr val="00CC00"/>
                </a:solidFill>
                <a:latin typeface="Arial" panose="020B0604020202020204" pitchFamily="34" charset="0"/>
                <a:cs typeface="Arial" panose="020B0604020202020204" pitchFamily="34" charset="0"/>
              </a:rPr>
              <a:t>?</a:t>
            </a:r>
            <a:endParaRPr lang="it-IT" sz="2400" dirty="0">
              <a:solidFill>
                <a:srgbClr val="00CC00"/>
              </a:solidFill>
              <a:latin typeface="Arial" panose="020B0604020202020204" pitchFamily="34" charset="0"/>
              <a:cs typeface="Arial" panose="020B0604020202020204" pitchFamily="34" charset="0"/>
            </a:endParaRPr>
          </a:p>
          <a:p>
            <a:pPr algn="just">
              <a:lnSpc>
                <a:spcPct val="150000"/>
              </a:lnSpc>
            </a:pPr>
            <a:r>
              <a:rPr lang="it-IT" sz="2400" dirty="0" smtClean="0">
                <a:latin typeface="Arial" panose="020B0604020202020204" pitchFamily="34" charset="0"/>
                <a:cs typeface="Arial" panose="020B0604020202020204" pitchFamily="34" charset="0"/>
              </a:rPr>
              <a:t>. </a:t>
            </a:r>
            <a:endParaRPr lang="it-IT"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677348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8522" y="972366"/>
            <a:ext cx="3296886" cy="22341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 name="Immagin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382025">
            <a:off x="4937821" y="3962637"/>
            <a:ext cx="3607034" cy="25700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Immagin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5686" y="3571202"/>
            <a:ext cx="2128435" cy="3073142"/>
          </a:xfrm>
          <a:prstGeom prst="rect">
            <a:avLst/>
          </a:prstGeom>
          <a:ln>
            <a:noFill/>
          </a:ln>
          <a:effectLst>
            <a:outerShdw blurRad="292100" dist="139700" dir="2700000" algn="tl" rotWithShape="0">
              <a:srgbClr val="333333">
                <a:alpha val="65000"/>
              </a:srgbClr>
            </a:outerShdw>
          </a:effectLst>
        </p:spPr>
      </p:pic>
      <p:sp>
        <p:nvSpPr>
          <p:cNvPr id="5" name="CasellaDiTesto 4"/>
          <p:cNvSpPr txBox="1"/>
          <p:nvPr/>
        </p:nvSpPr>
        <p:spPr>
          <a:xfrm flipH="1">
            <a:off x="1074884" y="3352133"/>
            <a:ext cx="820390" cy="276999"/>
          </a:xfrm>
          <a:prstGeom prst="rect">
            <a:avLst/>
          </a:prstGeom>
          <a:noFill/>
        </p:spPr>
        <p:txBody>
          <a:bodyPr wrap="square" rtlCol="0">
            <a:spAutoFit/>
          </a:bodyPr>
          <a:lstStyle/>
          <a:p>
            <a:pPr algn="ctr"/>
            <a:r>
              <a:rPr lang="it-IT" sz="1200" b="1" dirty="0" smtClean="0">
                <a:latin typeface="Arial" panose="020B0604020202020204" pitchFamily="34" charset="0"/>
                <a:cs typeface="Arial" panose="020B0604020202020204" pitchFamily="34" charset="0"/>
              </a:rPr>
              <a:t>SOLD</a:t>
            </a:r>
            <a:endParaRPr lang="it-IT" sz="1200" b="1" dirty="0">
              <a:latin typeface="Arial" panose="020B0604020202020204" pitchFamily="34" charset="0"/>
              <a:cs typeface="Arial" panose="020B0604020202020204" pitchFamily="34" charset="0"/>
            </a:endParaRPr>
          </a:p>
        </p:txBody>
      </p:sp>
      <p:pic>
        <p:nvPicPr>
          <p:cNvPr id="7" name="Immagine 6"/>
          <p:cNvPicPr>
            <a:picLocks noChangeAspect="1"/>
          </p:cNvPicPr>
          <p:nvPr/>
        </p:nvPicPr>
        <p:blipFill rotWithShape="1">
          <a:blip r:embed="rId5" cstate="print">
            <a:extLst>
              <a:ext uri="{28A0092B-C50C-407E-A947-70E740481C1C}">
                <a14:useLocalDpi xmlns:a14="http://schemas.microsoft.com/office/drawing/2010/main" val="0"/>
              </a:ext>
            </a:extLst>
          </a:blip>
          <a:srcRect l="19091" r="16321"/>
          <a:stretch/>
        </p:blipFill>
        <p:spPr>
          <a:xfrm rot="757669">
            <a:off x="2109565" y="3606992"/>
            <a:ext cx="1284555" cy="1988839"/>
          </a:xfrm>
          <a:prstGeom prst="rect">
            <a:avLst/>
          </a:prstGeom>
          <a:ln>
            <a:noFill/>
          </a:ln>
          <a:effectLst>
            <a:outerShdw blurRad="292100" dist="139700" dir="2700000" algn="tl" rotWithShape="0">
              <a:srgbClr val="333333">
                <a:alpha val="65000"/>
              </a:srgbClr>
            </a:outerShdw>
          </a:effectLst>
        </p:spPr>
      </p:pic>
      <p:pic>
        <p:nvPicPr>
          <p:cNvPr id="9" name="Immagin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41533" y="4213270"/>
            <a:ext cx="1618488" cy="2286000"/>
          </a:xfrm>
          <a:prstGeom prst="rect">
            <a:avLst/>
          </a:prstGeom>
        </p:spPr>
      </p:pic>
      <p:sp>
        <p:nvSpPr>
          <p:cNvPr id="10" name="Rettangolo 9"/>
          <p:cNvSpPr/>
          <p:nvPr/>
        </p:nvSpPr>
        <p:spPr>
          <a:xfrm>
            <a:off x="1087313" y="209741"/>
            <a:ext cx="7373119" cy="612155"/>
          </a:xfrm>
          <a:prstGeom prst="rect">
            <a:avLst/>
          </a:prstGeom>
          <a:solidFill>
            <a:srgbClr val="66FFCC"/>
          </a:solidFill>
          <a:ln w="57150">
            <a:solidFill>
              <a:schemeClr val="bg1"/>
            </a:solidFill>
          </a:ln>
        </p:spPr>
        <p:txBody>
          <a:bodyPr wrap="square">
            <a:spAutoFit/>
          </a:bodyPr>
          <a:lstStyle/>
          <a:p>
            <a:pPr algn="ctr">
              <a:lnSpc>
                <a:spcPct val="150000"/>
              </a:lnSpc>
            </a:pPr>
            <a:r>
              <a:rPr lang="it-IT" sz="1200" b="1" dirty="0" smtClean="0">
                <a:latin typeface="Arial" panose="020B0604020202020204" pitchFamily="34" charset="0"/>
                <a:cs typeface="Arial" panose="020B0604020202020204" pitchFamily="34" charset="0"/>
              </a:rPr>
              <a:t>Per </a:t>
            </a:r>
            <a:r>
              <a:rPr lang="it-IT" sz="1200" b="1" dirty="0">
                <a:latin typeface="Arial" panose="020B0604020202020204" pitchFamily="34" charset="0"/>
                <a:cs typeface="Arial" panose="020B0604020202020204" pitchFamily="34" charset="0"/>
              </a:rPr>
              <a:t>poter meglio controllare le donne la dittatura mussoliniana pensò di inquadrarle in diverse organizzazioni di </a:t>
            </a:r>
            <a:r>
              <a:rPr lang="it-IT" sz="1200" b="1" dirty="0" smtClean="0">
                <a:latin typeface="Arial" panose="020B0604020202020204" pitchFamily="34" charset="0"/>
                <a:cs typeface="Arial" panose="020B0604020202020204" pitchFamily="34" charset="0"/>
              </a:rPr>
              <a:t>massa</a:t>
            </a:r>
            <a:endParaRPr lang="it-IT" sz="1200" b="1" dirty="0">
              <a:latin typeface="Arial" panose="020B0604020202020204" pitchFamily="34" charset="0"/>
              <a:cs typeface="Arial" panose="020B0604020202020204" pitchFamily="34" charset="0"/>
            </a:endParaRPr>
          </a:p>
        </p:txBody>
      </p:sp>
      <p:pic>
        <p:nvPicPr>
          <p:cNvPr id="1026"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456571">
            <a:off x="4664827" y="933112"/>
            <a:ext cx="3704051" cy="2778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02176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95735" y="260648"/>
            <a:ext cx="4824537" cy="3618403"/>
          </a:xfrm>
          <a:prstGeom prst="rect">
            <a:avLst/>
          </a:prstGeom>
        </p:spPr>
      </p:pic>
      <p:sp>
        <p:nvSpPr>
          <p:cNvPr id="4" name="CasellaDiTesto 3"/>
          <p:cNvSpPr txBox="1"/>
          <p:nvPr/>
        </p:nvSpPr>
        <p:spPr>
          <a:xfrm>
            <a:off x="3491880" y="1412776"/>
            <a:ext cx="886691" cy="2016224"/>
          </a:xfrm>
          <a:prstGeom prst="rect">
            <a:avLst/>
          </a:prstGeom>
          <a:noFill/>
          <a:ln w="38100">
            <a:solidFill>
              <a:srgbClr val="00FFCC"/>
            </a:solidFill>
          </a:ln>
        </p:spPr>
        <p:txBody>
          <a:bodyPr wrap="square" rtlCol="0">
            <a:spAutoFit/>
          </a:bodyPr>
          <a:lstStyle/>
          <a:p>
            <a:endParaRPr lang="it-IT" dirty="0"/>
          </a:p>
        </p:txBody>
      </p:sp>
      <p:sp>
        <p:nvSpPr>
          <p:cNvPr id="2" name="Rettangolo 1"/>
          <p:cNvSpPr/>
          <p:nvPr/>
        </p:nvSpPr>
        <p:spPr>
          <a:xfrm>
            <a:off x="1209150" y="4149080"/>
            <a:ext cx="7272808" cy="216982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just">
              <a:lnSpc>
                <a:spcPct val="150000"/>
              </a:lnSpc>
            </a:pPr>
            <a:r>
              <a:rPr lang="it-IT" dirty="0">
                <a:latin typeface="Arial" panose="020B0604020202020204" pitchFamily="34" charset="0"/>
                <a:cs typeface="Arial" panose="020B0604020202020204" pitchFamily="34" charset="0"/>
              </a:rPr>
              <a:t>La bambina a scuola apprende  </a:t>
            </a:r>
            <a:r>
              <a:rPr lang="it-IT" dirty="0" smtClean="0">
                <a:latin typeface="Arial" panose="020B0604020202020204" pitchFamily="34" charset="0"/>
                <a:cs typeface="Arial" panose="020B0604020202020204" pitchFamily="34" charset="0"/>
              </a:rPr>
              <a:t>nel </a:t>
            </a:r>
            <a:r>
              <a:rPr lang="it-IT" b="1" dirty="0">
                <a:latin typeface="Arial" panose="020B0604020202020204" pitchFamily="34" charset="0"/>
                <a:cs typeface="Arial" panose="020B0604020202020204" pitchFamily="34" charset="0"/>
              </a:rPr>
              <a:t>Decalogo della Piccola </a:t>
            </a:r>
            <a:r>
              <a:rPr lang="it-IT" b="1" dirty="0" smtClean="0">
                <a:latin typeface="Arial" panose="020B0604020202020204" pitchFamily="34" charset="0"/>
                <a:cs typeface="Arial" panose="020B0604020202020204" pitchFamily="34" charset="0"/>
              </a:rPr>
              <a:t>Italiana:</a:t>
            </a:r>
            <a:r>
              <a:rPr lang="it-IT" dirty="0" smtClean="0">
                <a:latin typeface="Arial" panose="020B0604020202020204" pitchFamily="34" charset="0"/>
                <a:cs typeface="Arial" panose="020B0604020202020204" pitchFamily="34" charset="0"/>
              </a:rPr>
              <a:t> 3</a:t>
            </a:r>
            <a:r>
              <a:rPr lang="it-IT" dirty="0">
                <a:latin typeface="Arial" panose="020B0604020202020204" pitchFamily="34" charset="0"/>
                <a:cs typeface="Arial" panose="020B0604020202020204" pitchFamily="34" charset="0"/>
              </a:rPr>
              <a:t>) la patria si serve anche spazzando la </a:t>
            </a:r>
            <a:r>
              <a:rPr lang="it-IT" dirty="0" smtClean="0">
                <a:latin typeface="Arial" panose="020B0604020202020204" pitchFamily="34" charset="0"/>
                <a:cs typeface="Arial" panose="020B0604020202020204" pitchFamily="34" charset="0"/>
              </a:rPr>
              <a:t>casa</a:t>
            </a:r>
          </a:p>
          <a:p>
            <a:pPr algn="just">
              <a:lnSpc>
                <a:spcPct val="150000"/>
              </a:lnSpc>
            </a:pPr>
            <a:r>
              <a:rPr lang="it-IT" dirty="0" smtClean="0">
                <a:latin typeface="Arial" panose="020B0604020202020204" pitchFamily="34" charset="0"/>
                <a:cs typeface="Arial" panose="020B0604020202020204" pitchFamily="34" charset="0"/>
              </a:rPr>
              <a:t>8</a:t>
            </a:r>
            <a:r>
              <a:rPr lang="it-IT" dirty="0">
                <a:latin typeface="Arial" panose="020B0604020202020204" pitchFamily="34" charset="0"/>
                <a:cs typeface="Arial" panose="020B0604020202020204" pitchFamily="34" charset="0"/>
              </a:rPr>
              <a:t>) la donna è la prima responsabile del destino di un </a:t>
            </a:r>
            <a:r>
              <a:rPr lang="it-IT" dirty="0" smtClean="0">
                <a:latin typeface="Arial" panose="020B0604020202020204" pitchFamily="34" charset="0"/>
                <a:cs typeface="Arial" panose="020B0604020202020204" pitchFamily="34" charset="0"/>
              </a:rPr>
              <a:t>popolo</a:t>
            </a:r>
          </a:p>
          <a:p>
            <a:pPr algn="just">
              <a:lnSpc>
                <a:spcPct val="150000"/>
              </a:lnSpc>
            </a:pPr>
            <a:r>
              <a:rPr lang="it-IT" dirty="0" smtClean="0">
                <a:latin typeface="Arial" panose="020B0604020202020204" pitchFamily="34" charset="0"/>
                <a:cs typeface="Arial" panose="020B0604020202020204" pitchFamily="34" charset="0"/>
              </a:rPr>
              <a:t>9</a:t>
            </a:r>
            <a:r>
              <a:rPr lang="it-IT" dirty="0">
                <a:latin typeface="Arial" panose="020B0604020202020204" pitchFamily="34" charset="0"/>
                <a:cs typeface="Arial" panose="020B0604020202020204" pitchFamily="34" charset="0"/>
              </a:rPr>
              <a:t>) il Duce ha ricostruito la famiglia italiana ricca di figli, parca di bisogni, tenace alla fatica, ardente nella fede fascista e cristiana</a:t>
            </a:r>
            <a:r>
              <a:rPr lang="it-IT" dirty="0" smtClean="0">
                <a:latin typeface="Arial" panose="020B0604020202020204" pitchFamily="34" charset="0"/>
                <a:cs typeface="Arial" panose="020B0604020202020204" pitchFamily="34" charset="0"/>
              </a:rPr>
              <a:t>.</a:t>
            </a:r>
            <a:endParaRPr lang="it-IT"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269669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750326">
            <a:off x="541117" y="986359"/>
            <a:ext cx="3062318" cy="1968633"/>
          </a:xfrm>
          <a:prstGeom prst="rect">
            <a:avLst/>
          </a:prstGeom>
          <a:ln>
            <a:noFill/>
          </a:ln>
          <a:effectLst>
            <a:outerShdw blurRad="292100" dist="139700" dir="2700000" algn="tl" rotWithShape="0">
              <a:srgbClr val="333333">
                <a:alpha val="65000"/>
              </a:srgbClr>
            </a:outerShdw>
          </a:effectLst>
        </p:spPr>
      </p:pic>
      <p:pic>
        <p:nvPicPr>
          <p:cNvPr id="3" name="Immagin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8833" y="622172"/>
            <a:ext cx="792715" cy="1033976"/>
          </a:xfrm>
          <a:prstGeom prst="rect">
            <a:avLst/>
          </a:prstGeom>
          <a:ln>
            <a:noFill/>
          </a:ln>
          <a:effectLst>
            <a:outerShdw blurRad="292100" dist="139700" dir="2700000" algn="tl" rotWithShape="0">
              <a:srgbClr val="333333">
                <a:alpha val="65000"/>
              </a:srgbClr>
            </a:outerShdw>
          </a:effectLst>
        </p:spPr>
      </p:pic>
      <p:pic>
        <p:nvPicPr>
          <p:cNvPr id="4" name="Immagin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44622" y="687251"/>
            <a:ext cx="1423310" cy="1833224"/>
          </a:xfrm>
          <a:prstGeom prst="rect">
            <a:avLst/>
          </a:prstGeom>
          <a:ln>
            <a:noFill/>
          </a:ln>
          <a:effectLst>
            <a:outerShdw blurRad="292100" dist="139700" dir="2700000" algn="tl" rotWithShape="0">
              <a:srgbClr val="333333">
                <a:alpha val="65000"/>
              </a:srgbClr>
            </a:outerShdw>
          </a:effectLst>
        </p:spPr>
      </p:pic>
      <p:pic>
        <p:nvPicPr>
          <p:cNvPr id="5" name="Immagin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16216" y="1855275"/>
            <a:ext cx="2141602" cy="2888809"/>
          </a:xfrm>
          <a:prstGeom prst="rect">
            <a:avLst/>
          </a:prstGeom>
          <a:ln>
            <a:noFill/>
          </a:ln>
          <a:effectLst>
            <a:outerShdw blurRad="292100" dist="139700" dir="2700000" algn="tl" rotWithShape="0">
              <a:srgbClr val="333333">
                <a:alpha val="65000"/>
              </a:srgbClr>
            </a:outerShdw>
          </a:effectLst>
        </p:spPr>
      </p:pic>
      <p:pic>
        <p:nvPicPr>
          <p:cNvPr id="6" name="Immagin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239676">
            <a:off x="3815773" y="3146402"/>
            <a:ext cx="1974867" cy="2773789"/>
          </a:xfrm>
          <a:prstGeom prst="rect">
            <a:avLst/>
          </a:prstGeom>
          <a:ln>
            <a:noFill/>
          </a:ln>
          <a:effectLst>
            <a:outerShdw blurRad="292100" dist="139700" dir="2700000" algn="tl" rotWithShape="0">
              <a:srgbClr val="333333">
                <a:alpha val="65000"/>
              </a:srgbClr>
            </a:outerShdw>
          </a:effectLst>
        </p:spPr>
      </p:pic>
      <p:pic>
        <p:nvPicPr>
          <p:cNvPr id="7" name="Immagin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71599" y="4207467"/>
            <a:ext cx="1385241" cy="1717241"/>
          </a:xfrm>
          <a:prstGeom prst="rect">
            <a:avLst/>
          </a:prstGeom>
          <a:ln>
            <a:noFill/>
          </a:ln>
          <a:effectLst>
            <a:outerShdw blurRad="292100" dist="139700" dir="2700000" algn="tl" rotWithShape="0">
              <a:srgbClr val="333333">
                <a:alpha val="65000"/>
              </a:srgbClr>
            </a:outerShdw>
          </a:effectLst>
        </p:spPr>
      </p:pic>
      <p:sp>
        <p:nvSpPr>
          <p:cNvPr id="8" name="Rettangolo 7"/>
          <p:cNvSpPr/>
          <p:nvPr/>
        </p:nvSpPr>
        <p:spPr>
          <a:xfrm>
            <a:off x="190114" y="3289305"/>
            <a:ext cx="3190048" cy="830997"/>
          </a:xfrm>
          <a:prstGeom prst="rect">
            <a:avLst/>
          </a:prstGeom>
        </p:spPr>
        <p:txBody>
          <a:bodyPr wrap="square">
            <a:spAutoFit/>
          </a:bodyPr>
          <a:lstStyle/>
          <a:p>
            <a:pPr algn="just"/>
            <a:r>
              <a:rPr lang="it-IT" sz="1200" b="1" dirty="0" smtClean="0">
                <a:latin typeface="Arial" panose="020B0604020202020204" pitchFamily="34" charset="0"/>
                <a:cs typeface="Arial" panose="020B0604020202020204" pitchFamily="34" charset="0"/>
              </a:rPr>
              <a:t>Rachele</a:t>
            </a:r>
            <a:r>
              <a:rPr lang="it-IT" sz="1200" dirty="0" smtClean="0">
                <a:latin typeface="Arial" panose="020B0604020202020204" pitchFamily="34" charset="0"/>
                <a:cs typeface="Arial" panose="020B0604020202020204" pitchFamily="34" charset="0"/>
              </a:rPr>
              <a:t> ha il ruolo di </a:t>
            </a:r>
            <a:r>
              <a:rPr lang="it-IT" sz="1200" b="1" dirty="0" smtClean="0">
                <a:latin typeface="Arial" panose="020B0604020202020204" pitchFamily="34" charset="0"/>
                <a:cs typeface="Arial" panose="020B0604020202020204" pitchFamily="34" charset="0"/>
              </a:rPr>
              <a:t>madre</a:t>
            </a:r>
            <a:r>
              <a:rPr lang="it-IT" sz="1200" b="1" dirty="0">
                <a:latin typeface="Arial" panose="020B0604020202020204" pitchFamily="34" charset="0"/>
                <a:cs typeface="Arial" panose="020B0604020202020204" pitchFamily="34" charset="0"/>
              </a:rPr>
              <a:t>.</a:t>
            </a:r>
            <a:r>
              <a:rPr lang="it-IT" sz="1200" dirty="0">
                <a:latin typeface="Arial" panose="020B0604020202020204" pitchFamily="34" charset="0"/>
                <a:cs typeface="Arial" panose="020B0604020202020204" pitchFamily="34" charset="0"/>
              </a:rPr>
              <a:t> Lui la tradisce regolarmente e parla di lei alle amanti in tono irridente, descrivendola come un’</a:t>
            </a:r>
            <a:r>
              <a:rPr lang="it-IT" sz="1200" b="1" dirty="0">
                <a:latin typeface="Arial" panose="020B0604020202020204" pitchFamily="34" charset="0"/>
                <a:cs typeface="Arial" panose="020B0604020202020204" pitchFamily="34" charset="0"/>
              </a:rPr>
              <a:t>analfabeta</a:t>
            </a:r>
            <a:r>
              <a:rPr lang="it-IT" sz="1200" dirty="0">
                <a:latin typeface="Arial" panose="020B0604020202020204" pitchFamily="34" charset="0"/>
                <a:cs typeface="Arial" panose="020B0604020202020204" pitchFamily="34" charset="0"/>
              </a:rPr>
              <a:t>, </a:t>
            </a:r>
            <a:r>
              <a:rPr lang="it-IT" sz="1200" b="1" dirty="0">
                <a:latin typeface="Arial" panose="020B0604020202020204" pitchFamily="34" charset="0"/>
                <a:cs typeface="Arial" panose="020B0604020202020204" pitchFamily="34" charset="0"/>
              </a:rPr>
              <a:t>rozza</a:t>
            </a:r>
            <a:r>
              <a:rPr lang="it-IT" sz="1200" dirty="0">
                <a:latin typeface="Arial" panose="020B0604020202020204" pitchFamily="34" charset="0"/>
                <a:cs typeface="Arial" panose="020B0604020202020204" pitchFamily="34" charset="0"/>
              </a:rPr>
              <a:t> e </a:t>
            </a:r>
            <a:r>
              <a:rPr lang="it-IT" sz="1200" b="1" dirty="0" smtClean="0">
                <a:latin typeface="Arial" panose="020B0604020202020204" pitchFamily="34" charset="0"/>
                <a:cs typeface="Arial" panose="020B0604020202020204" pitchFamily="34" charset="0"/>
              </a:rPr>
              <a:t>ignorante</a:t>
            </a:r>
            <a:endParaRPr lang="it-IT" sz="1200" b="1" dirty="0">
              <a:latin typeface="Arial" panose="020B0604020202020204" pitchFamily="34" charset="0"/>
              <a:cs typeface="Arial" panose="020B0604020202020204" pitchFamily="34" charset="0"/>
            </a:endParaRPr>
          </a:p>
        </p:txBody>
      </p:sp>
      <p:sp>
        <p:nvSpPr>
          <p:cNvPr id="9" name="Rettangolo 8"/>
          <p:cNvSpPr/>
          <p:nvPr/>
        </p:nvSpPr>
        <p:spPr>
          <a:xfrm>
            <a:off x="6414628" y="4869160"/>
            <a:ext cx="2664296" cy="830997"/>
          </a:xfrm>
          <a:prstGeom prst="rect">
            <a:avLst/>
          </a:prstGeom>
        </p:spPr>
        <p:txBody>
          <a:bodyPr wrap="square">
            <a:spAutoFit/>
          </a:bodyPr>
          <a:lstStyle/>
          <a:p>
            <a:pPr algn="just"/>
            <a:r>
              <a:rPr lang="it-IT" sz="1200" b="1" dirty="0">
                <a:latin typeface="Arial" panose="020B0604020202020204" pitchFamily="34" charset="0"/>
                <a:cs typeface="Arial" panose="020B0604020202020204" pitchFamily="34" charset="0"/>
              </a:rPr>
              <a:t>Margherita </a:t>
            </a:r>
            <a:r>
              <a:rPr lang="it-IT" sz="1200" b="1" dirty="0" err="1" smtClean="0">
                <a:latin typeface="Arial" panose="020B0604020202020204" pitchFamily="34" charset="0"/>
                <a:cs typeface="Arial" panose="020B0604020202020204" pitchFamily="34" charset="0"/>
              </a:rPr>
              <a:t>Sarfatti</a:t>
            </a:r>
            <a:r>
              <a:rPr lang="it-IT" sz="1200" b="1" dirty="0" smtClean="0">
                <a:latin typeface="Arial" panose="020B0604020202020204" pitchFamily="34" charset="0"/>
                <a:cs typeface="Arial" panose="020B0604020202020204" pitchFamily="34" charset="0"/>
              </a:rPr>
              <a:t>, intellettuale </a:t>
            </a:r>
            <a:r>
              <a:rPr lang="it-IT" sz="1200" b="1" dirty="0" err="1" smtClean="0">
                <a:latin typeface="Arial" panose="020B0604020202020204" pitchFamily="34" charset="0"/>
                <a:cs typeface="Arial" panose="020B0604020202020204" pitchFamily="34" charset="0"/>
              </a:rPr>
              <a:t>ebera</a:t>
            </a:r>
            <a:r>
              <a:rPr lang="it-IT" sz="1200" b="1" dirty="0" smtClean="0">
                <a:latin typeface="Arial" panose="020B0604020202020204" pitchFamily="34" charset="0"/>
                <a:cs typeface="Arial" panose="020B0604020202020204" pitchFamily="34" charset="0"/>
              </a:rPr>
              <a:t>, </a:t>
            </a:r>
            <a:r>
              <a:rPr lang="it-IT" sz="1200" dirty="0">
                <a:latin typeface="Arial" panose="020B0604020202020204" pitchFamily="34" charset="0"/>
                <a:cs typeface="Arial" panose="020B0604020202020204" pitchFamily="34" charset="0"/>
              </a:rPr>
              <a:t>lo </a:t>
            </a:r>
            <a:r>
              <a:rPr lang="it-IT" sz="1200" dirty="0" smtClean="0">
                <a:latin typeface="Arial" panose="020B0604020202020204" pitchFamily="34" charset="0"/>
                <a:cs typeface="Arial" panose="020B0604020202020204" pitchFamily="34" charset="0"/>
              </a:rPr>
              <a:t>accompagna </a:t>
            </a:r>
            <a:r>
              <a:rPr lang="it-IT" sz="1200" dirty="0">
                <a:latin typeface="Arial" panose="020B0604020202020204" pitchFamily="34" charset="0"/>
                <a:cs typeface="Arial" panose="020B0604020202020204" pitchFamily="34" charset="0"/>
              </a:rPr>
              <a:t>nella fase </a:t>
            </a:r>
            <a:r>
              <a:rPr lang="it-IT" sz="1200" dirty="0" smtClean="0">
                <a:latin typeface="Arial" panose="020B0604020202020204" pitchFamily="34" charset="0"/>
                <a:cs typeface="Arial" panose="020B0604020202020204" pitchFamily="34" charset="0"/>
              </a:rPr>
              <a:t>di </a:t>
            </a:r>
            <a:r>
              <a:rPr lang="it-IT" sz="1200" b="1" dirty="0" smtClean="0">
                <a:latin typeface="Arial" panose="020B0604020202020204" pitchFamily="34" charset="0"/>
                <a:cs typeface="Arial" panose="020B0604020202020204" pitchFamily="34" charset="0"/>
              </a:rPr>
              <a:t>conquista</a:t>
            </a:r>
            <a:r>
              <a:rPr lang="it-IT" sz="1200" dirty="0" smtClean="0">
                <a:latin typeface="Arial" panose="020B0604020202020204" pitchFamily="34" charset="0"/>
                <a:cs typeface="Arial" panose="020B0604020202020204" pitchFamily="34" charset="0"/>
              </a:rPr>
              <a:t> </a:t>
            </a:r>
            <a:r>
              <a:rPr lang="it-IT" sz="1200" dirty="0">
                <a:latin typeface="Arial" panose="020B0604020202020204" pitchFamily="34" charset="0"/>
                <a:cs typeface="Arial" panose="020B0604020202020204" pitchFamily="34" charset="0"/>
              </a:rPr>
              <a:t>e </a:t>
            </a:r>
            <a:r>
              <a:rPr lang="it-IT" sz="1200" b="1" dirty="0" smtClean="0">
                <a:latin typeface="Arial" panose="020B0604020202020204" pitchFamily="34" charset="0"/>
                <a:cs typeface="Arial" panose="020B0604020202020204" pitchFamily="34" charset="0"/>
              </a:rPr>
              <a:t>apprendistato</a:t>
            </a:r>
            <a:r>
              <a:rPr lang="it-IT" sz="1200" dirty="0" smtClean="0">
                <a:latin typeface="Arial" panose="020B0604020202020204" pitchFamily="34" charset="0"/>
                <a:cs typeface="Arial" panose="020B0604020202020204" pitchFamily="34" charset="0"/>
              </a:rPr>
              <a:t> </a:t>
            </a:r>
            <a:r>
              <a:rPr lang="it-IT" sz="1200" dirty="0">
                <a:latin typeface="Arial" panose="020B0604020202020204" pitchFamily="34" charset="0"/>
                <a:cs typeface="Arial" panose="020B0604020202020204" pitchFamily="34" charset="0"/>
              </a:rPr>
              <a:t>del potere</a:t>
            </a:r>
          </a:p>
        </p:txBody>
      </p:sp>
      <p:sp>
        <p:nvSpPr>
          <p:cNvPr id="10" name="Rettangolo 9"/>
          <p:cNvSpPr/>
          <p:nvPr/>
        </p:nvSpPr>
        <p:spPr>
          <a:xfrm>
            <a:off x="5840401" y="622171"/>
            <a:ext cx="2964582" cy="646331"/>
          </a:xfrm>
          <a:prstGeom prst="rect">
            <a:avLst/>
          </a:prstGeom>
        </p:spPr>
        <p:txBody>
          <a:bodyPr wrap="square">
            <a:spAutoFit/>
          </a:bodyPr>
          <a:lstStyle/>
          <a:p>
            <a:pPr algn="just"/>
            <a:r>
              <a:rPr lang="it-IT" sz="1200" b="1" dirty="0">
                <a:latin typeface="Arial" panose="020B0604020202020204" pitchFamily="34" charset="0"/>
                <a:cs typeface="Arial" panose="020B0604020202020204" pitchFamily="34" charset="0"/>
              </a:rPr>
              <a:t>Angela </a:t>
            </a:r>
            <a:r>
              <a:rPr lang="it-IT" sz="1200" b="1" dirty="0" err="1" smtClean="0">
                <a:latin typeface="Arial" panose="020B0604020202020204" pitchFamily="34" charset="0"/>
                <a:cs typeface="Arial" panose="020B0604020202020204" pitchFamily="34" charset="0"/>
              </a:rPr>
              <a:t>Balabanoff</a:t>
            </a:r>
            <a:r>
              <a:rPr lang="it-IT" sz="1200" dirty="0" smtClean="0">
                <a:latin typeface="Arial" panose="020B0604020202020204" pitchFamily="34" charset="0"/>
                <a:cs typeface="Arial" panose="020B0604020202020204" pitchFamily="34" charset="0"/>
              </a:rPr>
              <a:t>, </a:t>
            </a:r>
            <a:r>
              <a:rPr lang="it-IT" sz="1200" dirty="0">
                <a:latin typeface="Arial" panose="020B0604020202020204" pitchFamily="34" charset="0"/>
                <a:cs typeface="Arial" panose="020B0604020202020204" pitchFamily="34" charset="0"/>
              </a:rPr>
              <a:t>la </a:t>
            </a:r>
            <a:r>
              <a:rPr lang="it-IT" sz="1200" b="1" dirty="0" smtClean="0">
                <a:latin typeface="Arial" panose="020B0604020202020204" pitchFamily="34" charset="0"/>
                <a:cs typeface="Arial" panose="020B0604020202020204" pitchFamily="34" charset="0"/>
              </a:rPr>
              <a:t>rivoluzionaria</a:t>
            </a:r>
            <a:r>
              <a:rPr lang="it-IT" sz="1200" dirty="0" smtClean="0">
                <a:latin typeface="Arial" panose="020B0604020202020204" pitchFamily="34" charset="0"/>
                <a:cs typeface="Arial" panose="020B0604020202020204" pitchFamily="34" charset="0"/>
              </a:rPr>
              <a:t>, lo </a:t>
            </a:r>
            <a:r>
              <a:rPr lang="it-IT" sz="1200" dirty="0">
                <a:latin typeface="Arial" panose="020B0604020202020204" pitchFamily="34" charset="0"/>
                <a:cs typeface="Arial" panose="020B0604020202020204" pitchFamily="34" charset="0"/>
              </a:rPr>
              <a:t>assiste nella direzione del quotidiano socialista </a:t>
            </a:r>
            <a:r>
              <a:rPr lang="it-IT" sz="1200" i="1" dirty="0" smtClean="0">
                <a:latin typeface="Arial" panose="020B0604020202020204" pitchFamily="34" charset="0"/>
                <a:cs typeface="Arial" panose="020B0604020202020204" pitchFamily="34" charset="0"/>
              </a:rPr>
              <a:t>L’Ava </a:t>
            </a:r>
            <a:r>
              <a:rPr lang="it-IT" sz="1200" i="1" dirty="0">
                <a:latin typeface="Arial" panose="020B0604020202020204" pitchFamily="34" charset="0"/>
                <a:cs typeface="Arial" panose="020B0604020202020204" pitchFamily="34" charset="0"/>
              </a:rPr>
              <a:t>n t </a:t>
            </a:r>
            <a:r>
              <a:rPr lang="it-IT" sz="1200" i="1" dirty="0" smtClean="0">
                <a:latin typeface="Arial" panose="020B0604020202020204" pitchFamily="34" charset="0"/>
                <a:cs typeface="Arial" panose="020B0604020202020204" pitchFamily="34" charset="0"/>
              </a:rPr>
              <a:t>i</a:t>
            </a:r>
            <a:endParaRPr lang="it-IT" sz="1200" i="1" dirty="0">
              <a:latin typeface="Arial" panose="020B0604020202020204" pitchFamily="34" charset="0"/>
              <a:cs typeface="Arial" panose="020B0604020202020204" pitchFamily="34" charset="0"/>
            </a:endParaRPr>
          </a:p>
        </p:txBody>
      </p:sp>
      <p:sp>
        <p:nvSpPr>
          <p:cNvPr id="11" name="Rettangolo 10"/>
          <p:cNvSpPr/>
          <p:nvPr/>
        </p:nvSpPr>
        <p:spPr>
          <a:xfrm>
            <a:off x="4241277" y="5929613"/>
            <a:ext cx="4549878" cy="830997"/>
          </a:xfrm>
          <a:prstGeom prst="rect">
            <a:avLst/>
          </a:prstGeom>
        </p:spPr>
        <p:txBody>
          <a:bodyPr wrap="square">
            <a:spAutoFit/>
          </a:bodyPr>
          <a:lstStyle/>
          <a:p>
            <a:pPr algn="just"/>
            <a:r>
              <a:rPr lang="it-IT" sz="1200" dirty="0" smtClean="0"/>
              <a:t>Con </a:t>
            </a:r>
            <a:r>
              <a:rPr lang="it-IT" sz="1200" b="1" dirty="0"/>
              <a:t>Claretta </a:t>
            </a:r>
            <a:r>
              <a:rPr lang="it-IT" sz="1200" b="1" dirty="0" smtClean="0"/>
              <a:t> </a:t>
            </a:r>
            <a:r>
              <a:rPr lang="it-IT" sz="1200" b="1" dirty="0" smtClean="0"/>
              <a:t>Petacci,  </a:t>
            </a:r>
            <a:r>
              <a:rPr lang="it-IT" sz="1200" dirty="0" smtClean="0"/>
              <a:t>giovanissima,</a:t>
            </a:r>
            <a:r>
              <a:rPr lang="it-IT" sz="1200" b="1" dirty="0" smtClean="0"/>
              <a:t>  </a:t>
            </a:r>
            <a:r>
              <a:rPr lang="it-IT" sz="1200" dirty="0" smtClean="0"/>
              <a:t>riscopre la </a:t>
            </a:r>
            <a:r>
              <a:rPr lang="it-IT" sz="1200" dirty="0"/>
              <a:t>vocazione pedagogica </a:t>
            </a:r>
            <a:r>
              <a:rPr lang="it-IT" sz="1200" dirty="0" smtClean="0"/>
              <a:t>dell’antico </a:t>
            </a:r>
            <a:r>
              <a:rPr lang="it-IT" sz="1200" dirty="0"/>
              <a:t>maestro: </a:t>
            </a:r>
            <a:r>
              <a:rPr lang="it-IT" sz="1200" b="1" dirty="0"/>
              <a:t>vuole plasmarla </a:t>
            </a:r>
            <a:r>
              <a:rPr lang="it-IT" sz="1200" dirty="0"/>
              <a:t>secondo le sue volontà e </a:t>
            </a:r>
            <a:r>
              <a:rPr lang="it-IT" sz="1200" dirty="0" smtClean="0"/>
              <a:t>necessità.</a:t>
            </a:r>
            <a:r>
              <a:rPr lang="it-IT" sz="1200" b="1" dirty="0" smtClean="0"/>
              <a:t> Lei </a:t>
            </a:r>
            <a:r>
              <a:rPr lang="it-IT" sz="1200" dirty="0"/>
              <a:t>si </a:t>
            </a:r>
            <a:r>
              <a:rPr lang="it-IT" sz="1200" b="1" dirty="0"/>
              <a:t>sacrifica</a:t>
            </a:r>
            <a:r>
              <a:rPr lang="it-IT" sz="1200" dirty="0"/>
              <a:t> in tutto e per tutto, lo </a:t>
            </a:r>
            <a:r>
              <a:rPr lang="it-IT" sz="1200" b="1" dirty="0"/>
              <a:t>accudisce</a:t>
            </a:r>
            <a:r>
              <a:rPr lang="it-IT" sz="1200" dirty="0"/>
              <a:t> anima e </a:t>
            </a:r>
            <a:r>
              <a:rPr lang="it-IT" sz="1200" dirty="0" smtClean="0"/>
              <a:t>corpo</a:t>
            </a:r>
            <a:endParaRPr lang="it-IT" sz="1200" dirty="0"/>
          </a:p>
        </p:txBody>
      </p:sp>
      <p:sp>
        <p:nvSpPr>
          <p:cNvPr id="12" name="Rettangolo 11"/>
          <p:cNvSpPr/>
          <p:nvPr/>
        </p:nvSpPr>
        <p:spPr>
          <a:xfrm>
            <a:off x="70726" y="5994209"/>
            <a:ext cx="3726994" cy="830997"/>
          </a:xfrm>
          <a:prstGeom prst="rect">
            <a:avLst/>
          </a:prstGeom>
        </p:spPr>
        <p:txBody>
          <a:bodyPr wrap="square">
            <a:spAutoFit/>
          </a:bodyPr>
          <a:lstStyle/>
          <a:p>
            <a:pPr algn="just"/>
            <a:r>
              <a:rPr lang="it-IT" sz="1200" dirty="0">
                <a:latin typeface="Arial" panose="020B0604020202020204" pitchFamily="34" charset="0"/>
                <a:cs typeface="Arial" panose="020B0604020202020204" pitchFamily="34" charset="0"/>
              </a:rPr>
              <a:t>lo </a:t>
            </a:r>
            <a:r>
              <a:rPr lang="it-IT" sz="1200" b="1" dirty="0">
                <a:latin typeface="Arial" panose="020B0604020202020204" pitchFamily="34" charset="0"/>
                <a:cs typeface="Arial" panose="020B0604020202020204" pitchFamily="34" charset="0"/>
              </a:rPr>
              <a:t>aveva aiutato </a:t>
            </a:r>
            <a:r>
              <a:rPr lang="it-IT" sz="1200" dirty="0">
                <a:latin typeface="Arial" panose="020B0604020202020204" pitchFamily="34" charset="0"/>
                <a:cs typeface="Arial" panose="020B0604020202020204" pitchFamily="34" charset="0"/>
              </a:rPr>
              <a:t>e </a:t>
            </a:r>
            <a:r>
              <a:rPr lang="it-IT" sz="1200" b="1" dirty="0">
                <a:latin typeface="Arial" panose="020B0604020202020204" pitchFamily="34" charset="0"/>
                <a:cs typeface="Arial" panose="020B0604020202020204" pitchFamily="34" charset="0"/>
              </a:rPr>
              <a:t>mantenuto</a:t>
            </a:r>
            <a:r>
              <a:rPr lang="it-IT" sz="1200" dirty="0">
                <a:latin typeface="Arial" panose="020B0604020202020204" pitchFamily="34" charset="0"/>
                <a:cs typeface="Arial" panose="020B0604020202020204" pitchFamily="34" charset="0"/>
              </a:rPr>
              <a:t> in un periodo difficile della sua esistenza (1914), dandogli </a:t>
            </a:r>
            <a:r>
              <a:rPr lang="it-IT" sz="1200" b="1" dirty="0">
                <a:latin typeface="Arial" panose="020B0604020202020204" pitchFamily="34" charset="0"/>
                <a:cs typeface="Arial" panose="020B0604020202020204" pitchFamily="34" charset="0"/>
              </a:rPr>
              <a:t>un figlio</a:t>
            </a:r>
            <a:r>
              <a:rPr lang="it-IT" sz="1200" dirty="0" smtClean="0">
                <a:latin typeface="Arial" panose="020B0604020202020204" pitchFamily="34" charset="0"/>
                <a:cs typeface="Arial" panose="020B0604020202020204" pitchFamily="34" charset="0"/>
              </a:rPr>
              <a:t>. Verrà </a:t>
            </a:r>
            <a:r>
              <a:rPr lang="it-IT" sz="1200" b="1" dirty="0" smtClean="0">
                <a:latin typeface="Arial" panose="020B0604020202020204" pitchFamily="34" charset="0"/>
                <a:cs typeface="Arial" panose="020B0604020202020204" pitchFamily="34" charset="0"/>
              </a:rPr>
              <a:t>segregata</a:t>
            </a:r>
            <a:r>
              <a:rPr lang="it-IT" sz="1200" dirty="0" smtClean="0">
                <a:latin typeface="Arial" panose="020B0604020202020204" pitchFamily="34" charset="0"/>
                <a:cs typeface="Arial" panose="020B0604020202020204" pitchFamily="34" charset="0"/>
              </a:rPr>
              <a:t> in</a:t>
            </a:r>
            <a:r>
              <a:rPr lang="it-IT" sz="1200" b="1" dirty="0" smtClean="0">
                <a:latin typeface="Arial" panose="020B0604020202020204" pitchFamily="34" charset="0"/>
                <a:cs typeface="Arial" panose="020B0604020202020204" pitchFamily="34" charset="0"/>
              </a:rPr>
              <a:t> manicomio</a:t>
            </a:r>
            <a:r>
              <a:rPr lang="it-IT" sz="1200" dirty="0" smtClean="0">
                <a:latin typeface="Arial" panose="020B0604020202020204" pitchFamily="34" charset="0"/>
                <a:cs typeface="Arial" panose="020B0604020202020204" pitchFamily="34" charset="0"/>
              </a:rPr>
              <a:t>: voleva far valere i propri diritti</a:t>
            </a:r>
            <a:endParaRPr lang="it-IT" sz="1200" dirty="0">
              <a:latin typeface="Arial" panose="020B0604020202020204" pitchFamily="34" charset="0"/>
              <a:cs typeface="Arial" panose="020B0604020202020204" pitchFamily="34" charset="0"/>
            </a:endParaRPr>
          </a:p>
        </p:txBody>
      </p:sp>
      <p:sp>
        <p:nvSpPr>
          <p:cNvPr id="13" name="CasellaDiTesto 12"/>
          <p:cNvSpPr txBox="1"/>
          <p:nvPr/>
        </p:nvSpPr>
        <p:spPr>
          <a:xfrm>
            <a:off x="1785138" y="179869"/>
            <a:ext cx="4866964" cy="369332"/>
          </a:xfrm>
          <a:prstGeom prst="rect">
            <a:avLst/>
          </a:prstGeom>
          <a:noFill/>
        </p:spPr>
        <p:txBody>
          <a:bodyPr wrap="square" rtlCol="0">
            <a:spAutoFit/>
          </a:bodyPr>
          <a:lstStyle/>
          <a:p>
            <a:pPr algn="ctr"/>
            <a:r>
              <a:rPr lang="it-IT" dirty="0" smtClean="0"/>
              <a:t>Le </a:t>
            </a:r>
            <a:r>
              <a:rPr lang="it-IT" dirty="0"/>
              <a:t>donne più importanti nella </a:t>
            </a:r>
            <a:r>
              <a:rPr lang="it-IT" dirty="0" smtClean="0"/>
              <a:t>vita di </a:t>
            </a:r>
            <a:r>
              <a:rPr lang="it-IT" dirty="0" smtClean="0"/>
              <a:t>Mussolini</a:t>
            </a:r>
            <a:endParaRPr lang="it-IT" dirty="0"/>
          </a:p>
        </p:txBody>
      </p:sp>
    </p:spTree>
    <p:extLst>
      <p:ext uri="{BB962C8B-B14F-4D97-AF65-F5344CB8AC3E}">
        <p14:creationId xmlns:p14="http://schemas.microsoft.com/office/powerpoint/2010/main" val="19811173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698220" y="1556792"/>
            <a:ext cx="6480720" cy="3046988"/>
          </a:xfrm>
          <a:prstGeom prst="rect">
            <a:avLst/>
          </a:prstGeom>
          <a:noFill/>
        </p:spPr>
        <p:txBody>
          <a:bodyPr wrap="square" rtlCol="0">
            <a:spAutoFit/>
          </a:bodyPr>
          <a:lstStyle/>
          <a:p>
            <a:pPr algn="ctr"/>
            <a:r>
              <a:rPr lang="it-IT" sz="4800" dirty="0" smtClean="0"/>
              <a:t>E per finire….</a:t>
            </a:r>
          </a:p>
          <a:p>
            <a:endParaRPr lang="it-IT" sz="4800" dirty="0"/>
          </a:p>
          <a:p>
            <a:pPr algn="ctr"/>
            <a:r>
              <a:rPr lang="it-IT" sz="4800" dirty="0" smtClean="0"/>
              <a:t>Qualche riflessione sull’oggi….</a:t>
            </a:r>
            <a:endParaRPr lang="it-IT" sz="4800" dirty="0"/>
          </a:p>
        </p:txBody>
      </p:sp>
    </p:spTree>
    <p:extLst>
      <p:ext uri="{BB962C8B-B14F-4D97-AF65-F5344CB8AC3E}">
        <p14:creationId xmlns:p14="http://schemas.microsoft.com/office/powerpoint/2010/main" val="240740993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260648"/>
            <a:ext cx="3898964" cy="273252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Immagine 1" descr="http://1.bp.blogspot.com/-LIFjXgB4dpg/VoDsJackX9I/AAAAAAAAYr8/pRRhAcLc_ss/s320/la-famiglia-2-14-638.jpg">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827584" y="3176939"/>
            <a:ext cx="2952327" cy="28841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Rettangolo 2"/>
          <p:cNvSpPr/>
          <p:nvPr/>
        </p:nvSpPr>
        <p:spPr>
          <a:xfrm>
            <a:off x="4746166" y="836712"/>
            <a:ext cx="4104456" cy="138499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just">
              <a:lnSpc>
                <a:spcPct val="150000"/>
              </a:lnSpc>
            </a:pPr>
            <a:r>
              <a:rPr lang="it-IT" sz="1400" dirty="0" smtClean="0">
                <a:latin typeface="Arial" panose="020B0604020202020204" pitchFamily="34" charset="0"/>
                <a:cs typeface="Arial" panose="020B0604020202020204" pitchFamily="34" charset="0"/>
              </a:rPr>
              <a:t>La </a:t>
            </a:r>
            <a:r>
              <a:rPr lang="it-IT" sz="1400" b="1" dirty="0" smtClean="0">
                <a:latin typeface="Arial" panose="020B0604020202020204" pitchFamily="34" charset="0"/>
                <a:cs typeface="Arial" panose="020B0604020202020204" pitchFamily="34" charset="0"/>
              </a:rPr>
              <a:t>ragazza </a:t>
            </a:r>
            <a:r>
              <a:rPr lang="it-IT" sz="1400" b="1" dirty="0">
                <a:latin typeface="Arial" panose="020B0604020202020204" pitchFamily="34" charset="0"/>
                <a:cs typeface="Arial" panose="020B0604020202020204" pitchFamily="34" charset="0"/>
              </a:rPr>
              <a:t>di Alcamo </a:t>
            </a:r>
            <a:r>
              <a:rPr lang="it-IT" sz="1400" dirty="0">
                <a:latin typeface="Arial" panose="020B0604020202020204" pitchFamily="34" charset="0"/>
                <a:cs typeface="Arial" panose="020B0604020202020204" pitchFamily="34" charset="0"/>
              </a:rPr>
              <a:t>(TP) </a:t>
            </a:r>
            <a:r>
              <a:rPr lang="it-IT" sz="1400" b="1" dirty="0">
                <a:latin typeface="Arial" panose="020B0604020202020204" pitchFamily="34" charset="0"/>
                <a:cs typeface="Arial" panose="020B0604020202020204" pitchFamily="34" charset="0"/>
              </a:rPr>
              <a:t>rapita  </a:t>
            </a:r>
            <a:r>
              <a:rPr lang="it-IT" sz="1400" dirty="0">
                <a:latin typeface="Arial" panose="020B0604020202020204" pitchFamily="34" charset="0"/>
                <a:cs typeface="Arial" panose="020B0604020202020204" pitchFamily="34" charset="0"/>
              </a:rPr>
              <a:t>e </a:t>
            </a:r>
            <a:r>
              <a:rPr lang="it-IT" sz="1400" b="1" dirty="0">
                <a:latin typeface="Arial" panose="020B0604020202020204" pitchFamily="34" charset="0"/>
                <a:cs typeface="Arial" panose="020B0604020202020204" pitchFamily="34" charset="0"/>
              </a:rPr>
              <a:t>stuprata</a:t>
            </a:r>
            <a:r>
              <a:rPr lang="it-IT" sz="1400" dirty="0">
                <a:latin typeface="Arial" panose="020B0604020202020204" pitchFamily="34" charset="0"/>
                <a:cs typeface="Arial" panose="020B0604020202020204" pitchFamily="34" charset="0"/>
              </a:rPr>
              <a:t>  nel </a:t>
            </a:r>
            <a:r>
              <a:rPr lang="it-IT" sz="1400" b="1" dirty="0">
                <a:latin typeface="Arial" panose="020B0604020202020204" pitchFamily="34" charset="0"/>
                <a:cs typeface="Arial" panose="020B0604020202020204" pitchFamily="34" charset="0"/>
              </a:rPr>
              <a:t>1965</a:t>
            </a:r>
            <a:r>
              <a:rPr lang="it-IT" sz="1400" dirty="0">
                <a:latin typeface="Arial" panose="020B0604020202020204" pitchFamily="34" charset="0"/>
                <a:cs typeface="Arial" panose="020B0604020202020204" pitchFamily="34" charset="0"/>
              </a:rPr>
              <a:t>, che coraggiosamente </a:t>
            </a:r>
            <a:r>
              <a:rPr lang="it-IT" sz="1400" b="1" dirty="0">
                <a:latin typeface="Arial" panose="020B0604020202020204" pitchFamily="34" charset="0"/>
                <a:cs typeface="Arial" panose="020B0604020202020204" pitchFamily="34" charset="0"/>
              </a:rPr>
              <a:t>rifiutò</a:t>
            </a:r>
            <a:r>
              <a:rPr lang="it-IT" sz="1400" dirty="0">
                <a:latin typeface="Arial" panose="020B0604020202020204" pitchFamily="34" charset="0"/>
                <a:cs typeface="Arial" panose="020B0604020202020204" pitchFamily="34" charset="0"/>
              </a:rPr>
              <a:t> il </a:t>
            </a:r>
            <a:r>
              <a:rPr lang="it-IT" sz="1400" dirty="0" smtClean="0">
                <a:latin typeface="Arial" panose="020B0604020202020204" pitchFamily="34" charset="0"/>
                <a:cs typeface="Arial" panose="020B0604020202020204" pitchFamily="34" charset="0"/>
              </a:rPr>
              <a:t>cosiddetto </a:t>
            </a:r>
            <a:r>
              <a:rPr lang="it-IT" sz="1400" b="1" i="1" dirty="0" smtClean="0">
                <a:latin typeface="Arial" panose="020B0604020202020204" pitchFamily="34" charset="0"/>
                <a:cs typeface="Arial" panose="020B0604020202020204" pitchFamily="34" charset="0"/>
              </a:rPr>
              <a:t>matrimonio riparatore</a:t>
            </a:r>
            <a:r>
              <a:rPr lang="it-IT" sz="1400" dirty="0" smtClean="0">
                <a:latin typeface="Arial" panose="020B0604020202020204" pitchFamily="34" charset="0"/>
                <a:cs typeface="Arial" panose="020B0604020202020204" pitchFamily="34" charset="0"/>
              </a:rPr>
              <a:t>, previsto </a:t>
            </a:r>
            <a:r>
              <a:rPr lang="it-IT" sz="1400" b="1" dirty="0">
                <a:latin typeface="Arial" panose="020B0604020202020204" pitchFamily="34" charset="0"/>
                <a:cs typeface="Arial" panose="020B0604020202020204" pitchFamily="34" charset="0"/>
              </a:rPr>
              <a:t>ancora</a:t>
            </a:r>
            <a:r>
              <a:rPr lang="it-IT" sz="1400" dirty="0">
                <a:latin typeface="Arial" panose="020B0604020202020204" pitchFamily="34" charset="0"/>
                <a:cs typeface="Arial" panose="020B0604020202020204" pitchFamily="34" charset="0"/>
              </a:rPr>
              <a:t> in quegli anni dal </a:t>
            </a:r>
            <a:r>
              <a:rPr lang="it-IT" sz="1400" b="1" dirty="0">
                <a:latin typeface="Arial" panose="020B0604020202020204" pitchFamily="34" charset="0"/>
                <a:cs typeface="Arial" panose="020B0604020202020204" pitchFamily="34" charset="0"/>
              </a:rPr>
              <a:t>Codice Penale italiano</a:t>
            </a:r>
          </a:p>
        </p:txBody>
      </p:sp>
      <p:sp>
        <p:nvSpPr>
          <p:cNvPr id="4" name="Rettangolo 3"/>
          <p:cNvSpPr/>
          <p:nvPr/>
        </p:nvSpPr>
        <p:spPr>
          <a:xfrm>
            <a:off x="4197277" y="2726163"/>
            <a:ext cx="4680520" cy="378565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just">
              <a:lnSpc>
                <a:spcPct val="150000"/>
              </a:lnSpc>
            </a:pPr>
            <a:r>
              <a:rPr lang="it-IT" sz="1600" dirty="0">
                <a:latin typeface="Arial" panose="020B0604020202020204" pitchFamily="34" charset="0"/>
                <a:cs typeface="Arial" panose="020B0604020202020204" pitchFamily="34" charset="0"/>
              </a:rPr>
              <a:t>La </a:t>
            </a:r>
            <a:r>
              <a:rPr lang="it-IT" sz="1600" b="1" dirty="0">
                <a:latin typeface="Arial" panose="020B0604020202020204" pitchFamily="34" charset="0"/>
                <a:cs typeface="Arial" panose="020B0604020202020204" pitchFamily="34" charset="0"/>
              </a:rPr>
              <a:t>condotta sessuale femminile </a:t>
            </a:r>
            <a:r>
              <a:rPr lang="it-IT" sz="1600" dirty="0">
                <a:latin typeface="Arial" panose="020B0604020202020204" pitchFamily="34" charset="0"/>
                <a:cs typeface="Arial" panose="020B0604020202020204" pitchFamily="34" charset="0"/>
              </a:rPr>
              <a:t>garantiva l’</a:t>
            </a:r>
            <a:r>
              <a:rPr lang="it-IT" sz="1600" b="1" dirty="0">
                <a:latin typeface="Arial" panose="020B0604020202020204" pitchFamily="34" charset="0"/>
                <a:cs typeface="Arial" panose="020B0604020202020204" pitchFamily="34" charset="0"/>
              </a:rPr>
              <a:t>onore</a:t>
            </a:r>
            <a:r>
              <a:rPr lang="it-IT" sz="1600" dirty="0">
                <a:latin typeface="Arial" panose="020B0604020202020204" pitchFamily="34" charset="0"/>
                <a:cs typeface="Arial" panose="020B0604020202020204" pitchFamily="34" charset="0"/>
              </a:rPr>
              <a:t> della </a:t>
            </a:r>
            <a:r>
              <a:rPr lang="it-IT" sz="1600" b="1" dirty="0" smtClean="0">
                <a:latin typeface="Arial" panose="020B0604020202020204" pitchFamily="34" charset="0"/>
                <a:cs typeface="Arial" panose="020B0604020202020204" pitchFamily="34" charset="0"/>
              </a:rPr>
              <a:t>famiglia</a:t>
            </a:r>
            <a:r>
              <a:rPr lang="it-IT" sz="1600" dirty="0" smtClean="0">
                <a:latin typeface="Arial" panose="020B0604020202020204" pitchFamily="34" charset="0"/>
                <a:cs typeface="Arial" panose="020B0604020202020204" pitchFamily="34" charset="0"/>
              </a:rPr>
              <a:t>. </a:t>
            </a:r>
          </a:p>
          <a:p>
            <a:pPr algn="just">
              <a:lnSpc>
                <a:spcPct val="150000"/>
              </a:lnSpc>
            </a:pPr>
            <a:r>
              <a:rPr lang="it-IT" sz="1600" dirty="0">
                <a:latin typeface="Arial" panose="020B0604020202020204" pitchFamily="34" charset="0"/>
                <a:cs typeface="Arial" panose="020B0604020202020204" pitchFamily="34" charset="0"/>
              </a:rPr>
              <a:t>Solo con la legge n. 442 del </a:t>
            </a:r>
            <a:r>
              <a:rPr lang="it-IT" sz="1600" b="1" dirty="0">
                <a:latin typeface="Arial" panose="020B0604020202020204" pitchFamily="34" charset="0"/>
                <a:cs typeface="Arial" panose="020B0604020202020204" pitchFamily="34" charset="0"/>
              </a:rPr>
              <a:t>1981</a:t>
            </a:r>
            <a:r>
              <a:rPr lang="it-IT" sz="1600" dirty="0">
                <a:latin typeface="Arial" panose="020B0604020202020204" pitchFamily="34" charset="0"/>
                <a:cs typeface="Arial" panose="020B0604020202020204" pitchFamily="34" charset="0"/>
              </a:rPr>
              <a:t> si modificava l’art. 578 del codice penale del 1930 e </a:t>
            </a:r>
            <a:r>
              <a:rPr lang="it-IT" sz="1600" b="1" dirty="0">
                <a:latin typeface="Arial" panose="020B0604020202020204" pitchFamily="34" charset="0"/>
                <a:cs typeface="Arial" panose="020B0604020202020204" pitchFamily="34" charset="0"/>
              </a:rPr>
              <a:t>la causa dell’onore veniva cancellata</a:t>
            </a:r>
            <a:r>
              <a:rPr lang="it-IT" sz="1600" dirty="0">
                <a:latin typeface="Arial" panose="020B0604020202020204" pitchFamily="34" charset="0"/>
                <a:cs typeface="Arial" panose="020B0604020202020204" pitchFamily="34" charset="0"/>
              </a:rPr>
              <a:t> da tutti i reati che prima la prevedevano</a:t>
            </a:r>
            <a:r>
              <a:rPr lang="it-IT" sz="1600" dirty="0" smtClean="0">
                <a:latin typeface="Arial" panose="020B0604020202020204" pitchFamily="34" charset="0"/>
                <a:cs typeface="Arial" panose="020B0604020202020204" pitchFamily="34" charset="0"/>
              </a:rPr>
              <a:t>.</a:t>
            </a:r>
          </a:p>
          <a:p>
            <a:pPr algn="just">
              <a:lnSpc>
                <a:spcPct val="150000"/>
              </a:lnSpc>
            </a:pPr>
            <a:r>
              <a:rPr lang="it-IT" sz="1600" dirty="0">
                <a:latin typeface="Arial" panose="020B0604020202020204" pitchFamily="34" charset="0"/>
                <a:cs typeface="Arial" panose="020B0604020202020204" pitchFamily="34" charset="0"/>
              </a:rPr>
              <a:t>Fino al </a:t>
            </a:r>
            <a:r>
              <a:rPr lang="it-IT" sz="1600" b="1" u="sng" dirty="0">
                <a:latin typeface="Arial" panose="020B0604020202020204" pitchFamily="34" charset="0"/>
                <a:cs typeface="Arial" panose="020B0604020202020204" pitchFamily="34" charset="0"/>
              </a:rPr>
              <a:t>1996</a:t>
            </a:r>
            <a:r>
              <a:rPr lang="it-IT" sz="1600" dirty="0">
                <a:latin typeface="Arial" panose="020B0604020202020204" pitchFamily="34" charset="0"/>
                <a:cs typeface="Arial" panose="020B0604020202020204" pitchFamily="34" charset="0"/>
              </a:rPr>
              <a:t>, anche uno </a:t>
            </a:r>
            <a:r>
              <a:rPr lang="it-IT" sz="1600" b="1" dirty="0">
                <a:latin typeface="Arial" panose="020B0604020202020204" pitchFamily="34" charset="0"/>
                <a:cs typeface="Arial" panose="020B0604020202020204" pitchFamily="34" charset="0"/>
              </a:rPr>
              <a:t>stupro</a:t>
            </a:r>
            <a:r>
              <a:rPr lang="it-IT" sz="1600" dirty="0">
                <a:latin typeface="Arial" panose="020B0604020202020204" pitchFamily="34" charset="0"/>
                <a:cs typeface="Arial" panose="020B0604020202020204" pitchFamily="34" charset="0"/>
              </a:rPr>
              <a:t> </a:t>
            </a:r>
            <a:r>
              <a:rPr lang="it-IT" sz="1600" b="1" dirty="0">
                <a:latin typeface="Arial" panose="020B0604020202020204" pitchFamily="34" charset="0"/>
                <a:cs typeface="Arial" panose="020B0604020202020204" pitchFamily="34" charset="0"/>
              </a:rPr>
              <a:t>ledeva</a:t>
            </a:r>
            <a:r>
              <a:rPr lang="it-IT" sz="1600" dirty="0">
                <a:latin typeface="Arial" panose="020B0604020202020204" pitchFamily="34" charset="0"/>
                <a:cs typeface="Arial" panose="020B0604020202020204" pitchFamily="34" charset="0"/>
              </a:rPr>
              <a:t> l’</a:t>
            </a:r>
            <a:r>
              <a:rPr lang="it-IT" sz="1600" b="1" dirty="0">
                <a:latin typeface="Arial" panose="020B0604020202020204" pitchFamily="34" charset="0"/>
                <a:cs typeface="Arial" panose="020B0604020202020204" pitchFamily="34" charset="0"/>
              </a:rPr>
              <a:t>onore </a:t>
            </a:r>
            <a:r>
              <a:rPr lang="it-IT" sz="1600" dirty="0">
                <a:latin typeface="Arial" panose="020B0604020202020204" pitchFamily="34" charset="0"/>
                <a:cs typeface="Arial" panose="020B0604020202020204" pitchFamily="34" charset="0"/>
              </a:rPr>
              <a:t>della </a:t>
            </a:r>
            <a:r>
              <a:rPr lang="it-IT" sz="1600" b="1" dirty="0">
                <a:latin typeface="Arial" panose="020B0604020202020204" pitchFamily="34" charset="0"/>
                <a:cs typeface="Arial" panose="020B0604020202020204" pitchFamily="34" charset="0"/>
              </a:rPr>
              <a:t>famiglia</a:t>
            </a:r>
            <a:r>
              <a:rPr lang="it-IT" sz="1600" dirty="0">
                <a:latin typeface="Arial" panose="020B0604020202020204" pitchFamily="34" charset="0"/>
                <a:cs typeface="Arial" panose="020B0604020202020204" pitchFamily="34" charset="0"/>
              </a:rPr>
              <a:t>. Fu </a:t>
            </a:r>
            <a:r>
              <a:rPr lang="it-IT" sz="1600" u="sng" dirty="0">
                <a:latin typeface="Arial" panose="020B0604020202020204" pitchFamily="34" charset="0"/>
                <a:cs typeface="Arial" panose="020B0604020202020204" pitchFamily="34" charset="0"/>
              </a:rPr>
              <a:t>solo in quell’anno</a:t>
            </a:r>
            <a:r>
              <a:rPr lang="it-IT" sz="1600" dirty="0">
                <a:latin typeface="Arial" panose="020B0604020202020204" pitchFamily="34" charset="0"/>
                <a:cs typeface="Arial" panose="020B0604020202020204" pitchFamily="34" charset="0"/>
              </a:rPr>
              <a:t>, infatti, che la </a:t>
            </a:r>
            <a:r>
              <a:rPr lang="it-IT" sz="1600" b="1" dirty="0">
                <a:latin typeface="Arial" panose="020B0604020202020204" pitchFamily="34" charset="0"/>
                <a:cs typeface="Arial" panose="020B0604020202020204" pitchFamily="34" charset="0"/>
              </a:rPr>
              <a:t>violenza sessuale </a:t>
            </a:r>
            <a:r>
              <a:rPr lang="it-IT" sz="1600" dirty="0">
                <a:latin typeface="Arial" panose="020B0604020202020204" pitchFamily="34" charset="0"/>
                <a:cs typeface="Arial" panose="020B0604020202020204" pitchFamily="34" charset="0"/>
              </a:rPr>
              <a:t>diventò un </a:t>
            </a:r>
            <a:r>
              <a:rPr lang="it-IT" sz="1600" b="1" dirty="0">
                <a:latin typeface="Arial" panose="020B0604020202020204" pitchFamily="34" charset="0"/>
                <a:cs typeface="Arial" panose="020B0604020202020204" pitchFamily="34" charset="0"/>
              </a:rPr>
              <a:t>delitto</a:t>
            </a:r>
            <a:r>
              <a:rPr lang="it-IT" sz="1600" dirty="0">
                <a:latin typeface="Arial" panose="020B0604020202020204" pitchFamily="34" charset="0"/>
                <a:cs typeface="Arial" panose="020B0604020202020204" pitchFamily="34" charset="0"/>
              </a:rPr>
              <a:t> </a:t>
            </a:r>
            <a:r>
              <a:rPr lang="it-IT" sz="1600" b="1" dirty="0">
                <a:latin typeface="Arial" panose="020B0604020202020204" pitchFamily="34" charset="0"/>
                <a:cs typeface="Arial" panose="020B0604020202020204" pitchFamily="34" charset="0"/>
              </a:rPr>
              <a:t>contro</a:t>
            </a:r>
            <a:r>
              <a:rPr lang="it-IT" sz="1600" dirty="0">
                <a:latin typeface="Arial" panose="020B0604020202020204" pitchFamily="34" charset="0"/>
                <a:cs typeface="Arial" panose="020B0604020202020204" pitchFamily="34" charset="0"/>
              </a:rPr>
              <a:t> la </a:t>
            </a:r>
            <a:r>
              <a:rPr lang="it-IT" sz="1600" b="1" dirty="0">
                <a:latin typeface="Arial" panose="020B0604020202020204" pitchFamily="34" charset="0"/>
                <a:cs typeface="Arial" panose="020B0604020202020204" pitchFamily="34" charset="0"/>
              </a:rPr>
              <a:t>persona</a:t>
            </a:r>
            <a:r>
              <a:rPr lang="it-IT" sz="1600" dirty="0">
                <a:latin typeface="Arial" panose="020B0604020202020204" pitchFamily="34" charset="0"/>
                <a:cs typeface="Arial" panose="020B0604020202020204" pitchFamily="34" charset="0"/>
              </a:rPr>
              <a:t> </a:t>
            </a:r>
            <a:r>
              <a:rPr lang="it-IT" sz="1600" b="1" dirty="0">
                <a:latin typeface="Arial" panose="020B0604020202020204" pitchFamily="34" charset="0"/>
                <a:cs typeface="Arial" panose="020B0604020202020204" pitchFamily="34" charset="0"/>
              </a:rPr>
              <a:t>e non </a:t>
            </a:r>
            <a:r>
              <a:rPr lang="it-IT" sz="1600" dirty="0">
                <a:latin typeface="Arial" panose="020B0604020202020204" pitchFamily="34" charset="0"/>
                <a:cs typeface="Arial" panose="020B0604020202020204" pitchFamily="34" charset="0"/>
              </a:rPr>
              <a:t>più contro </a:t>
            </a:r>
            <a:r>
              <a:rPr lang="it-IT" sz="1600" dirty="0" smtClean="0">
                <a:latin typeface="Arial" panose="020B0604020202020204" pitchFamily="34" charset="0"/>
                <a:cs typeface="Arial" panose="020B0604020202020204" pitchFamily="34" charset="0"/>
              </a:rPr>
              <a:t>l’onore </a:t>
            </a:r>
            <a:r>
              <a:rPr lang="it-IT" sz="1600" dirty="0">
                <a:latin typeface="Arial" panose="020B0604020202020204" pitchFamily="34" charset="0"/>
                <a:cs typeface="Arial" panose="020B0604020202020204" pitchFamily="34" charset="0"/>
              </a:rPr>
              <a:t>della </a:t>
            </a:r>
            <a:r>
              <a:rPr lang="it-IT" sz="1600" b="1" dirty="0" smtClean="0">
                <a:latin typeface="Arial" panose="020B0604020202020204" pitchFamily="34" charset="0"/>
                <a:cs typeface="Arial" panose="020B0604020202020204" pitchFamily="34" charset="0"/>
              </a:rPr>
              <a:t>famiglia.</a:t>
            </a:r>
            <a:endParaRPr lang="it-IT"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503108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043608" y="525641"/>
            <a:ext cx="6840760" cy="677108"/>
          </a:xfrm>
          <a:prstGeom prst="rect">
            <a:avLst/>
          </a:prstGeom>
          <a:ln w="28575">
            <a:solidFill>
              <a:srgbClr val="FF0000"/>
            </a:solidFill>
          </a:ln>
        </p:spPr>
        <p:txBody>
          <a:bodyPr wrap="square">
            <a:spAutoFit/>
          </a:bodyPr>
          <a:lstStyle/>
          <a:p>
            <a:pPr algn="just"/>
            <a:r>
              <a:rPr lang="it-IT" dirty="0">
                <a:latin typeface="Arial" panose="020B0604020202020204" pitchFamily="34" charset="0"/>
                <a:cs typeface="Arial" panose="020B0604020202020204" pitchFamily="34" charset="0"/>
              </a:rPr>
              <a:t>L’Italia non ha mai avuto nella sua storia repubblicana un presidente del Consiglio o un presidente della Repubblica </a:t>
            </a:r>
            <a:r>
              <a:rPr lang="it-IT" sz="2000" dirty="0">
                <a:solidFill>
                  <a:srgbClr val="FF0000"/>
                </a:solidFill>
                <a:latin typeface="Arial" panose="020B0604020202020204" pitchFamily="34" charset="0"/>
                <a:cs typeface="Arial" panose="020B0604020202020204" pitchFamily="34" charset="0"/>
              </a:rPr>
              <a:t>donna</a:t>
            </a:r>
          </a:p>
        </p:txBody>
      </p:sp>
      <p:pic>
        <p:nvPicPr>
          <p:cNvPr id="3" name="Immagin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99317" y="1537521"/>
            <a:ext cx="4366536" cy="4161854"/>
          </a:xfrm>
          <a:prstGeom prst="rect">
            <a:avLst/>
          </a:prstGeom>
        </p:spPr>
      </p:pic>
      <p:sp>
        <p:nvSpPr>
          <p:cNvPr id="4" name="Rettangolo 3"/>
          <p:cNvSpPr/>
          <p:nvPr/>
        </p:nvSpPr>
        <p:spPr>
          <a:xfrm>
            <a:off x="2123914" y="5909210"/>
            <a:ext cx="5117341" cy="338554"/>
          </a:xfrm>
          <a:prstGeom prst="rect">
            <a:avLst/>
          </a:prstGeom>
        </p:spPr>
        <p:txBody>
          <a:bodyPr wrap="square">
            <a:spAutoFit/>
          </a:bodyPr>
          <a:lstStyle/>
          <a:p>
            <a:pPr algn="ctr"/>
            <a:r>
              <a:rPr lang="it-IT" sz="1600" dirty="0"/>
              <a:t>A</a:t>
            </a:r>
            <a:r>
              <a:rPr lang="it-IT" sz="1600" dirty="0" smtClean="0"/>
              <a:t>lessandro </a:t>
            </a:r>
            <a:r>
              <a:rPr lang="it-IT" sz="1600" dirty="0"/>
              <a:t>F</a:t>
            </a:r>
            <a:r>
              <a:rPr lang="it-IT" sz="1600" dirty="0" smtClean="0"/>
              <a:t>rau 08 marzo 2018 - Agi cronaca</a:t>
            </a:r>
            <a:endParaRPr lang="it-IT" sz="1600" dirty="0"/>
          </a:p>
        </p:txBody>
      </p:sp>
    </p:spTree>
    <p:extLst>
      <p:ext uri="{BB962C8B-B14F-4D97-AF65-F5344CB8AC3E}">
        <p14:creationId xmlns:p14="http://schemas.microsoft.com/office/powerpoint/2010/main" val="221712521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erra">
  <a:themeElements>
    <a:clrScheme name="Terra">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erra">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erra">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3504</TotalTime>
  <Words>1463</Words>
  <Application>Microsoft Office PowerPoint</Application>
  <PresentationFormat>Presentazione su schermo (4:3)</PresentationFormat>
  <Paragraphs>140</Paragraphs>
  <Slides>24</Slides>
  <Notes>2</Notes>
  <HiddenSlides>0</HiddenSlides>
  <MMClips>0</MMClips>
  <ScaleCrop>false</ScaleCrop>
  <HeadingPairs>
    <vt:vector size="4" baseType="variant">
      <vt:variant>
        <vt:lpstr>Tema</vt:lpstr>
      </vt:variant>
      <vt:variant>
        <vt:i4>1</vt:i4>
      </vt:variant>
      <vt:variant>
        <vt:lpstr>Titoli diapositive</vt:lpstr>
      </vt:variant>
      <vt:variant>
        <vt:i4>24</vt:i4>
      </vt:variant>
    </vt:vector>
  </HeadingPairs>
  <TitlesOfParts>
    <vt:vector size="25" baseType="lpstr">
      <vt:lpstr>Terra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Lidia</dc:creator>
  <cp:lastModifiedBy>Lidia</cp:lastModifiedBy>
  <cp:revision>216</cp:revision>
  <dcterms:created xsi:type="dcterms:W3CDTF">2019-01-20T14:10:56Z</dcterms:created>
  <dcterms:modified xsi:type="dcterms:W3CDTF">2019-02-26T14:37:51Z</dcterms:modified>
</cp:coreProperties>
</file>