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3" r:id="rId1"/>
  </p:sldMasterIdLst>
  <p:notesMasterIdLst>
    <p:notesMasterId r:id="rId26"/>
  </p:notesMasterIdLst>
  <p:sldIdLst>
    <p:sldId id="327" r:id="rId2"/>
    <p:sldId id="283" r:id="rId3"/>
    <p:sldId id="328" r:id="rId4"/>
    <p:sldId id="260" r:id="rId5"/>
    <p:sldId id="329" r:id="rId6"/>
    <p:sldId id="265" r:id="rId7"/>
    <p:sldId id="330" r:id="rId8"/>
    <p:sldId id="325" r:id="rId9"/>
    <p:sldId id="331" r:id="rId10"/>
    <p:sldId id="299" r:id="rId11"/>
    <p:sldId id="300" r:id="rId12"/>
    <p:sldId id="304" r:id="rId13"/>
    <p:sldId id="275" r:id="rId14"/>
    <p:sldId id="332" r:id="rId15"/>
    <p:sldId id="307" r:id="rId16"/>
    <p:sldId id="313" r:id="rId17"/>
    <p:sldId id="314" r:id="rId18"/>
    <p:sldId id="318" r:id="rId19"/>
    <p:sldId id="320" r:id="rId20"/>
    <p:sldId id="317" r:id="rId21"/>
    <p:sldId id="323" r:id="rId22"/>
    <p:sldId id="333" r:id="rId23"/>
    <p:sldId id="324" r:id="rId24"/>
    <p:sldId id="259"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00CC00"/>
    <a:srgbClr val="33CC33"/>
    <a:srgbClr val="99FFCC"/>
    <a:srgbClr val="00FFCC"/>
    <a:srgbClr val="99FF99"/>
    <a:srgbClr val="66FF33"/>
    <a:srgbClr val="00FF00"/>
    <a:srgbClr val="00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123" y="-82"/>
      </p:cViewPr>
      <p:guideLst>
        <p:guide orient="horz" pos="2160"/>
        <p:guide pos="2880"/>
      </p:guideLst>
    </p:cSldViewPr>
  </p:slid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0D64A1-A71C-4E79-8936-CE28D855BAE2}" type="datetimeFigureOut">
              <a:rPr lang="it-IT" smtClean="0"/>
              <a:t>26/02/2019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B001B8-7B37-4058-8B73-784A6B8C685D}" type="slidenum">
              <a:rPr lang="it-IT" smtClean="0"/>
              <a:t>‹N›</a:t>
            </a:fld>
            <a:endParaRPr lang="it-IT"/>
          </a:p>
        </p:txBody>
      </p:sp>
    </p:spTree>
    <p:extLst>
      <p:ext uri="{BB962C8B-B14F-4D97-AF65-F5344CB8AC3E}">
        <p14:creationId xmlns:p14="http://schemas.microsoft.com/office/powerpoint/2010/main" val="165984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7B001B8-7B37-4058-8B73-784A6B8C685D}" type="slidenum">
              <a:rPr lang="it-IT" smtClean="0"/>
              <a:t>3</a:t>
            </a:fld>
            <a:endParaRPr lang="it-IT"/>
          </a:p>
        </p:txBody>
      </p:sp>
    </p:spTree>
    <p:extLst>
      <p:ext uri="{BB962C8B-B14F-4D97-AF65-F5344CB8AC3E}">
        <p14:creationId xmlns:p14="http://schemas.microsoft.com/office/powerpoint/2010/main" val="326967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7B001B8-7B37-4058-8B73-784A6B8C685D}" type="slidenum">
              <a:rPr lang="it-IT" smtClean="0"/>
              <a:t>16</a:t>
            </a:fld>
            <a:endParaRPr lang="it-IT"/>
          </a:p>
        </p:txBody>
      </p:sp>
    </p:spTree>
    <p:extLst>
      <p:ext uri="{BB962C8B-B14F-4D97-AF65-F5344CB8AC3E}">
        <p14:creationId xmlns:p14="http://schemas.microsoft.com/office/powerpoint/2010/main" val="390442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C9ADEC84-C285-4E25-B24C-4B392532FC74}" type="datetimeFigureOut">
              <a:rPr lang="it-IT" smtClean="0"/>
              <a:t>26/02/2019</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338D52A3-F205-4CA4-AB0B-E92D4559899E}"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9ADEC84-C285-4E25-B24C-4B392532FC74}" type="datetimeFigureOut">
              <a:rPr lang="it-IT" smtClean="0"/>
              <a:t>26/02/2019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9ADEC84-C285-4E25-B24C-4B392532FC74}" type="datetimeFigureOut">
              <a:rPr lang="it-IT" smtClean="0"/>
              <a:t>26/02/2019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C9ADEC84-C285-4E25-B24C-4B392532FC74}" type="datetimeFigureOut">
              <a:rPr lang="it-IT" smtClean="0"/>
              <a:t>26/02/2019</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338D52A3-F205-4CA4-AB0B-E92D4559899E}"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C9ADEC84-C285-4E25-B24C-4B392532FC74}" type="datetimeFigureOut">
              <a:rPr lang="it-IT" smtClean="0"/>
              <a:t>26/02/2019</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338D52A3-F205-4CA4-AB0B-E92D4559899E}" type="slidenum">
              <a:rPr lang="it-IT" smtClean="0"/>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C9ADEC84-C285-4E25-B24C-4B392532FC74}" type="datetimeFigureOut">
              <a:rPr lang="it-IT" smtClean="0"/>
              <a:t>26/02/2019</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C9ADEC84-C285-4E25-B24C-4B392532FC74}" type="datetimeFigureOut">
              <a:rPr lang="it-IT" smtClean="0"/>
              <a:t>26/02/2019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338D52A3-F205-4CA4-AB0B-E92D4559899E}" type="slidenum">
              <a:rPr lang="it-IT" smtClean="0"/>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C9ADEC84-C285-4E25-B24C-4B392532FC74}" type="datetimeFigureOut">
              <a:rPr lang="it-IT" smtClean="0"/>
              <a:t>26/02/2019</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C9ADEC84-C285-4E25-B24C-4B392532FC74}" type="datetimeFigureOut">
              <a:rPr lang="it-IT" smtClean="0"/>
              <a:t>26/02/2019</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C9ADEC84-C285-4E25-B24C-4B392532FC74}" type="datetimeFigureOut">
              <a:rPr lang="it-IT" smtClean="0"/>
              <a:t>26/02/2019</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C9ADEC84-C285-4E25-B24C-4B392532FC74}" type="datetimeFigureOut">
              <a:rPr lang="it-IT" smtClean="0"/>
              <a:t>26/02/2019</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338D52A3-F205-4CA4-AB0B-E92D4559899E}" type="slidenum">
              <a:rPr lang="it-IT" smtClean="0"/>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7C3A683-3A04-4ED5-B903-5A853B6A4C34}" type="datetimeFigureOut">
              <a:rPr lang="it-IT" smtClean="0">
                <a:solidFill>
                  <a:srgbClr val="465E9C"/>
                </a:solidFill>
              </a:rPr>
              <a:pPr/>
              <a:t>26/02/2019</a:t>
            </a:fld>
            <a:endParaRPr lang="it-IT">
              <a:solidFill>
                <a:srgbClr val="465E9C"/>
              </a:solidFill>
            </a:endParaRPr>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solidFill>
                <a:srgbClr val="465E9C"/>
              </a:solidFill>
            </a:endParaRPr>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1AA9F65-6A90-46D2-B07C-BECBD538B8DF}" type="slidenum">
              <a:rPr lang="it-IT" smtClean="0">
                <a:solidFill>
                  <a:srgbClr val="465E9C"/>
                </a:solidFill>
              </a:rPr>
              <a:pPr/>
              <a:t>‹N›</a:t>
            </a:fld>
            <a:endParaRPr lang="it-IT">
              <a:solidFill>
                <a:srgbClr val="465E9C"/>
              </a:solidFill>
            </a:endParaRPr>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1.bp.blogspot.com/-LIFjXgB4dpg/VoDsJackX9I/AAAAAAAAYr8/pRRhAcLc_ss/s1600/la-famiglia-2-14-638.jpg"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07882" y="1595055"/>
            <a:ext cx="5431616"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it-IT"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Donne e fascismo</a:t>
            </a:r>
            <a:endParaRPr lang="it-IT"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asellaDiTesto 2"/>
          <p:cNvSpPr txBox="1"/>
          <p:nvPr/>
        </p:nvSpPr>
        <p:spPr>
          <a:xfrm>
            <a:off x="2367092" y="3140968"/>
            <a:ext cx="4536504" cy="2062103"/>
          </a:xfrm>
          <a:prstGeom prst="rect">
            <a:avLst/>
          </a:prstGeom>
          <a:noFill/>
        </p:spPr>
        <p:txBody>
          <a:bodyPr wrap="square" rtlCol="0">
            <a:spAutoFit/>
          </a:bodyPr>
          <a:lstStyle/>
          <a:p>
            <a:pPr algn="ctr"/>
            <a:r>
              <a:rPr lang="it-IT" sz="2400" dirty="0" smtClean="0"/>
              <a:t>A cura di</a:t>
            </a:r>
          </a:p>
          <a:p>
            <a:pPr algn="ctr"/>
            <a:endParaRPr lang="it-IT" sz="2400" dirty="0"/>
          </a:p>
          <a:p>
            <a:pPr algn="ctr"/>
            <a:r>
              <a:rPr lang="it-IT" sz="3200" dirty="0" smtClean="0">
                <a:latin typeface="Lucida Console" panose="020B0609040504020204" pitchFamily="49" charset="0"/>
              </a:rPr>
              <a:t>LIDIA GUALTIERO</a:t>
            </a:r>
          </a:p>
          <a:p>
            <a:pPr algn="ctr"/>
            <a:endParaRPr lang="it-IT" sz="2400" dirty="0"/>
          </a:p>
          <a:p>
            <a:pPr algn="ctr"/>
            <a:r>
              <a:rPr lang="it-IT" sz="2400" dirty="0" smtClean="0"/>
              <a:t>Rimini - 13 febbraio 2019</a:t>
            </a:r>
            <a:endParaRPr lang="it-IT" sz="2400" dirty="0"/>
          </a:p>
        </p:txBody>
      </p:sp>
    </p:spTree>
    <p:extLst>
      <p:ext uri="{BB962C8B-B14F-4D97-AF65-F5344CB8AC3E}">
        <p14:creationId xmlns:p14="http://schemas.microsoft.com/office/powerpoint/2010/main" val="3263463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62107" y="512539"/>
            <a:ext cx="6624736" cy="2960875"/>
          </a:xfrm>
          <a:prstGeom prst="rect">
            <a:avLst/>
          </a:prstGeom>
          <a:ln/>
          <a:effectLst>
            <a:glow rad="2286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endParaRPr lang="it-IT" sz="1400" dirty="0" smtClean="0">
              <a:solidFill>
                <a:prstClr val="black"/>
              </a:solidFill>
              <a:latin typeface="Arial" panose="020B0604020202020204" pitchFamily="34" charset="0"/>
              <a:cs typeface="Arial" panose="020B0604020202020204" pitchFamily="34" charset="0"/>
            </a:endParaRPr>
          </a:p>
          <a:p>
            <a:pPr algn="ctr">
              <a:lnSpc>
                <a:spcPct val="150000"/>
              </a:lnSpc>
            </a:pPr>
            <a:r>
              <a:rPr lang="it-IT" sz="1400" dirty="0" smtClean="0">
                <a:solidFill>
                  <a:prstClr val="black"/>
                </a:solidFill>
                <a:latin typeface="Arial" panose="020B0604020202020204" pitchFamily="34" charset="0"/>
                <a:cs typeface="Arial" panose="020B0604020202020204" pitchFamily="34" charset="0"/>
              </a:rPr>
              <a:t>Caratteristica </a:t>
            </a:r>
            <a:r>
              <a:rPr lang="it-IT" sz="1400" dirty="0">
                <a:solidFill>
                  <a:prstClr val="black"/>
                </a:solidFill>
                <a:latin typeface="Arial" panose="020B0604020202020204" pitchFamily="34" charset="0"/>
                <a:cs typeface="Arial" panose="020B0604020202020204" pitchFamily="34" charset="0"/>
              </a:rPr>
              <a:t>fondamentale </a:t>
            </a:r>
            <a:r>
              <a:rPr lang="it-IT" sz="1400" dirty="0" smtClean="0">
                <a:solidFill>
                  <a:prstClr val="black"/>
                </a:solidFill>
                <a:latin typeface="Arial" panose="020B0604020202020204" pitchFamily="34" charset="0"/>
                <a:cs typeface="Arial" panose="020B0604020202020204" pitchFamily="34" charset="0"/>
              </a:rPr>
              <a:t>del </a:t>
            </a:r>
            <a:r>
              <a:rPr lang="it-IT" sz="1400" b="1" dirty="0" smtClean="0">
                <a:solidFill>
                  <a:prstClr val="black"/>
                </a:solidFill>
                <a:latin typeface="Arial" panose="020B0604020202020204" pitchFamily="34" charset="0"/>
                <a:cs typeface="Arial" panose="020B0604020202020204" pitchFamily="34" charset="0"/>
              </a:rPr>
              <a:t>regime fascista</a:t>
            </a:r>
            <a:r>
              <a:rPr lang="it-IT" sz="1400" dirty="0" smtClean="0">
                <a:solidFill>
                  <a:prstClr val="black"/>
                </a:solidFill>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it-IT" sz="1400" dirty="0" smtClean="0">
                <a:solidFill>
                  <a:prstClr val="black"/>
                </a:solidFill>
                <a:latin typeface="Arial" panose="020B0604020202020204" pitchFamily="34" charset="0"/>
                <a:cs typeface="Arial" panose="020B0604020202020204" pitchFamily="34" charset="0"/>
              </a:rPr>
              <a:t>proporsi </a:t>
            </a:r>
            <a:r>
              <a:rPr lang="it-IT" sz="1400" dirty="0">
                <a:solidFill>
                  <a:prstClr val="black"/>
                </a:solidFill>
                <a:latin typeface="Arial" panose="020B0604020202020204" pitchFamily="34" charset="0"/>
                <a:cs typeface="Arial" panose="020B0604020202020204" pitchFamily="34" charset="0"/>
              </a:rPr>
              <a:t>come artefice di una </a:t>
            </a:r>
            <a:r>
              <a:rPr lang="it-IT" sz="1400" b="1" dirty="0">
                <a:solidFill>
                  <a:prstClr val="black"/>
                </a:solidFill>
                <a:latin typeface="Arial" panose="020B0604020202020204" pitchFamily="34" charset="0"/>
                <a:cs typeface="Arial" panose="020B0604020202020204" pitchFamily="34" charset="0"/>
              </a:rPr>
              <a:t>propria </a:t>
            </a:r>
            <a:r>
              <a:rPr lang="it-IT" sz="1400" b="1" dirty="0" smtClean="0">
                <a:solidFill>
                  <a:prstClr val="black"/>
                </a:solidFill>
                <a:latin typeface="Arial" panose="020B0604020202020204" pitchFamily="34" charset="0"/>
                <a:cs typeface="Arial" panose="020B0604020202020204" pitchFamily="34" charset="0"/>
              </a:rPr>
              <a:t>rivoluzione</a:t>
            </a:r>
          </a:p>
          <a:p>
            <a:pPr marL="285750" indent="-285750" algn="just">
              <a:lnSpc>
                <a:spcPct val="150000"/>
              </a:lnSpc>
              <a:buFont typeface="Arial" panose="020B0604020202020204" pitchFamily="34" charset="0"/>
              <a:buChar char="•"/>
            </a:pPr>
            <a:r>
              <a:rPr lang="it-IT" sz="1400" dirty="0" smtClean="0">
                <a:solidFill>
                  <a:prstClr val="black"/>
                </a:solidFill>
                <a:latin typeface="Arial" panose="020B0604020202020204" pitchFamily="34" charset="0"/>
                <a:cs typeface="Arial" panose="020B0604020202020204" pitchFamily="34" charset="0"/>
              </a:rPr>
              <a:t>dar </a:t>
            </a:r>
            <a:r>
              <a:rPr lang="it-IT" sz="1400" dirty="0">
                <a:solidFill>
                  <a:prstClr val="black"/>
                </a:solidFill>
                <a:latin typeface="Arial" panose="020B0604020202020204" pitchFamily="34" charset="0"/>
                <a:cs typeface="Arial" panose="020B0604020202020204" pitchFamily="34" charset="0"/>
              </a:rPr>
              <a:t>vita a un </a:t>
            </a:r>
            <a:r>
              <a:rPr lang="it-IT" sz="1400" b="1" dirty="0">
                <a:solidFill>
                  <a:prstClr val="black"/>
                </a:solidFill>
                <a:latin typeface="Arial" panose="020B0604020202020204" pitchFamily="34" charset="0"/>
                <a:cs typeface="Arial" panose="020B0604020202020204" pitchFamily="34" charset="0"/>
              </a:rPr>
              <a:t>nuovo ordine politico e </a:t>
            </a:r>
            <a:r>
              <a:rPr lang="it-IT" sz="1400" b="1" dirty="0" smtClean="0">
                <a:solidFill>
                  <a:prstClr val="black"/>
                </a:solidFill>
                <a:latin typeface="Arial" panose="020B0604020202020204" pitchFamily="34" charset="0"/>
                <a:cs typeface="Arial" panose="020B0604020202020204" pitchFamily="34" charset="0"/>
              </a:rPr>
              <a:t>sociale  </a:t>
            </a:r>
            <a:r>
              <a:rPr lang="it-IT" sz="1400" dirty="0">
                <a:solidFill>
                  <a:prstClr val="black"/>
                </a:solidFill>
                <a:latin typeface="Arial" panose="020B0604020202020204" pitchFamily="34" charset="0"/>
                <a:cs typeface="Arial" panose="020B0604020202020204" pitchFamily="34" charset="0"/>
              </a:rPr>
              <a:t>diverso da quelli conosciuti fino allora. </a:t>
            </a:r>
            <a:endParaRPr lang="it-IT" sz="1400" dirty="0" smtClean="0">
              <a:solidFill>
                <a:prstClr val="black"/>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it-IT" sz="1400" dirty="0" smtClean="0">
                <a:solidFill>
                  <a:prstClr val="black"/>
                </a:solidFill>
                <a:latin typeface="Arial" panose="020B0604020202020204" pitchFamily="34" charset="0"/>
                <a:cs typeface="Arial" panose="020B0604020202020204" pitchFamily="34" charset="0"/>
              </a:rPr>
              <a:t>presentarsi </a:t>
            </a:r>
            <a:r>
              <a:rPr lang="it-IT" sz="1400" dirty="0">
                <a:solidFill>
                  <a:prstClr val="black"/>
                </a:solidFill>
                <a:latin typeface="Arial" panose="020B0604020202020204" pitchFamily="34" charset="0"/>
                <a:cs typeface="Arial" panose="020B0604020202020204" pitchFamily="34" charset="0"/>
              </a:rPr>
              <a:t>come portatore di una </a:t>
            </a:r>
            <a:r>
              <a:rPr lang="it-IT" sz="1400" b="1" dirty="0">
                <a:solidFill>
                  <a:prstClr val="black"/>
                </a:solidFill>
                <a:latin typeface="Arial" panose="020B0604020202020204" pitchFamily="34" charset="0"/>
                <a:cs typeface="Arial" panose="020B0604020202020204" pitchFamily="34" charset="0"/>
              </a:rPr>
              <a:t>ideologia </a:t>
            </a:r>
            <a:r>
              <a:rPr lang="it-IT" sz="1400" b="1" dirty="0" smtClean="0">
                <a:solidFill>
                  <a:prstClr val="black"/>
                </a:solidFill>
                <a:latin typeface="Arial" panose="020B0604020202020204" pitchFamily="34" charset="0"/>
                <a:cs typeface="Arial" panose="020B0604020202020204" pitchFamily="34" charset="0"/>
              </a:rPr>
              <a:t>tradizionalista </a:t>
            </a:r>
            <a:r>
              <a:rPr lang="it-IT" sz="1400" dirty="0" smtClean="0">
                <a:solidFill>
                  <a:prstClr val="black"/>
                </a:solidFill>
                <a:latin typeface="Arial" panose="020B0604020202020204" pitchFamily="34" charset="0"/>
                <a:cs typeface="Arial" panose="020B0604020202020204" pitchFamily="34" charset="0"/>
              </a:rPr>
              <a:t>ma </a:t>
            </a:r>
            <a:r>
              <a:rPr lang="it-IT" sz="1400" dirty="0">
                <a:solidFill>
                  <a:prstClr val="black"/>
                </a:solidFill>
                <a:latin typeface="Arial" panose="020B0604020202020204" pitchFamily="34" charset="0"/>
                <a:cs typeface="Arial" panose="020B0604020202020204" pitchFamily="34" charset="0"/>
              </a:rPr>
              <a:t>aspirante anche alla creazione di un “</a:t>
            </a:r>
            <a:r>
              <a:rPr lang="it-IT" sz="1400" b="1" dirty="0">
                <a:solidFill>
                  <a:prstClr val="black"/>
                </a:solidFill>
                <a:latin typeface="Arial" panose="020B0604020202020204" pitchFamily="34" charset="0"/>
                <a:cs typeface="Arial" panose="020B0604020202020204" pitchFamily="34" charset="0"/>
              </a:rPr>
              <a:t>uomo nuovo</a:t>
            </a:r>
            <a:r>
              <a:rPr lang="it-IT" sz="1400" dirty="0">
                <a:solidFill>
                  <a:prstClr val="black"/>
                </a:solidFill>
                <a:latin typeface="Arial" panose="020B0604020202020204" pitchFamily="34" charset="0"/>
                <a:cs typeface="Arial" panose="020B0604020202020204" pitchFamily="34" charset="0"/>
              </a:rPr>
              <a:t>”. </a:t>
            </a:r>
            <a:endParaRPr lang="it-IT" sz="1400" dirty="0" smtClean="0">
              <a:solidFill>
                <a:prstClr val="black"/>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it-IT" sz="1400" dirty="0" smtClean="0">
              <a:solidFill>
                <a:prstClr val="black"/>
              </a:solidFill>
              <a:latin typeface="Arial" panose="020B0604020202020204" pitchFamily="34" charset="0"/>
              <a:cs typeface="Arial" panose="020B0604020202020204" pitchFamily="34" charset="0"/>
            </a:endParaRPr>
          </a:p>
          <a:p>
            <a:pPr algn="ctr">
              <a:lnSpc>
                <a:spcPct val="150000"/>
              </a:lnSpc>
            </a:pPr>
            <a:r>
              <a:rPr lang="it-IT" sz="1400" b="1" dirty="0" smtClean="0">
                <a:solidFill>
                  <a:srgbClr val="FF0000"/>
                </a:solidFill>
                <a:latin typeface="Arial" panose="020B0604020202020204" pitchFamily="34" charset="0"/>
                <a:cs typeface="Arial" panose="020B0604020202020204" pitchFamily="34" charset="0"/>
              </a:rPr>
              <a:t>E LA DONNA?</a:t>
            </a:r>
            <a:endParaRPr lang="it-IT" sz="1400" b="1" dirty="0">
              <a:solidFill>
                <a:srgbClr val="FF0000"/>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77361">
            <a:off x="619837" y="3651831"/>
            <a:ext cx="3040370" cy="2102923"/>
          </a:xfrm>
          <a:prstGeom prst="rect">
            <a:avLst/>
          </a:prstGeom>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802"/>
          <a:stretch/>
        </p:blipFill>
        <p:spPr bwMode="auto">
          <a:xfrm rot="518575">
            <a:off x="3239168" y="5097652"/>
            <a:ext cx="1125486" cy="161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Lidia\Desktop\Donne e fascismo\Le donne nel fascismo (1)_file\donf1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9188">
            <a:off x="7231807" y="3312033"/>
            <a:ext cx="1189830" cy="167898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90600" y="3774163"/>
            <a:ext cx="1769992" cy="2496143"/>
          </a:xfrm>
          <a:prstGeom prst="rect">
            <a:avLst/>
          </a:prstGeom>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2685">
            <a:off x="6456500" y="5056849"/>
            <a:ext cx="2058381" cy="151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70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290"/>
          <a:stretch/>
        </p:blipFill>
        <p:spPr bwMode="auto">
          <a:xfrm>
            <a:off x="827584" y="609475"/>
            <a:ext cx="7491483" cy="5746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706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98019" y="980728"/>
            <a:ext cx="6984776" cy="4893647"/>
          </a:xfrm>
          <a:prstGeom prst="rect">
            <a:avLst/>
          </a:prstGeom>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200000"/>
              </a:lnSpc>
            </a:pPr>
            <a:r>
              <a:rPr lang="it-IT" sz="2400" dirty="0" smtClean="0">
                <a:latin typeface="Arial" panose="020B0604020202020204" pitchFamily="34" charset="0"/>
                <a:cs typeface="Arial" panose="020B0604020202020204" pitchFamily="34" charset="0"/>
              </a:rPr>
              <a:t>Quale fu l’atteggiamento che il </a:t>
            </a:r>
            <a:r>
              <a:rPr lang="it-IT" sz="2400" b="1" dirty="0" smtClean="0">
                <a:latin typeface="Arial" panose="020B0604020202020204" pitchFamily="34" charset="0"/>
                <a:cs typeface="Arial" panose="020B0604020202020204" pitchFamily="34" charset="0"/>
              </a:rPr>
              <a:t>fascismo</a:t>
            </a:r>
            <a:r>
              <a:rPr lang="it-IT" sz="2400" dirty="0" smtClean="0">
                <a:latin typeface="Arial" panose="020B0604020202020204" pitchFamily="34" charset="0"/>
                <a:cs typeface="Arial" panose="020B0604020202020204" pitchFamily="34" charset="0"/>
              </a:rPr>
              <a:t> </a:t>
            </a:r>
          </a:p>
          <a:p>
            <a:pPr algn="ctr">
              <a:lnSpc>
                <a:spcPct val="200000"/>
              </a:lnSpc>
            </a:pPr>
            <a:r>
              <a:rPr lang="it-IT" sz="2400" dirty="0" smtClean="0">
                <a:latin typeface="Arial" panose="020B0604020202020204" pitchFamily="34" charset="0"/>
                <a:cs typeface="Arial" panose="020B0604020202020204" pitchFamily="34" charset="0"/>
              </a:rPr>
              <a:t>adottò verso le </a:t>
            </a:r>
            <a:r>
              <a:rPr lang="it-IT" sz="2400" b="1" dirty="0" smtClean="0">
                <a:latin typeface="Arial" panose="020B0604020202020204" pitchFamily="34" charset="0"/>
                <a:cs typeface="Arial" panose="020B0604020202020204" pitchFamily="34" charset="0"/>
              </a:rPr>
              <a:t>donne</a:t>
            </a:r>
            <a:r>
              <a:rPr lang="it-IT" sz="2400" dirty="0" smtClean="0">
                <a:latin typeface="Arial" panose="020B0604020202020204" pitchFamily="34" charset="0"/>
                <a:cs typeface="Arial" panose="020B0604020202020204" pitchFamily="34" charset="0"/>
              </a:rPr>
              <a:t> in ambito:</a:t>
            </a:r>
          </a:p>
          <a:p>
            <a:pPr marL="285750" indent="-285750" algn="just">
              <a:lnSpc>
                <a:spcPct val="200000"/>
              </a:lnSpc>
              <a:buFont typeface="Arial" panose="020B0604020202020204" pitchFamily="34" charset="0"/>
              <a:buChar char="•"/>
            </a:pPr>
            <a:r>
              <a:rPr lang="it-IT" sz="2800" b="1" dirty="0" smtClean="0">
                <a:solidFill>
                  <a:schemeClr val="tx1"/>
                </a:solidFill>
                <a:latin typeface="Arial" panose="020B0604020202020204" pitchFamily="34" charset="0"/>
                <a:cs typeface="Arial" panose="020B0604020202020204" pitchFamily="34" charset="0"/>
              </a:rPr>
              <a:t>POLITICO</a:t>
            </a:r>
          </a:p>
          <a:p>
            <a:pPr marL="285750" indent="-285750" algn="just">
              <a:lnSpc>
                <a:spcPct val="200000"/>
              </a:lnSpc>
              <a:buFont typeface="Arial" panose="020B0604020202020204" pitchFamily="34" charset="0"/>
              <a:buChar char="•"/>
            </a:pPr>
            <a:r>
              <a:rPr lang="it-IT" sz="2800" b="1" dirty="0" smtClean="0">
                <a:solidFill>
                  <a:schemeClr val="tx1"/>
                </a:solidFill>
                <a:latin typeface="Arial" panose="020B0604020202020204" pitchFamily="34" charset="0"/>
                <a:cs typeface="Arial" panose="020B0604020202020204" pitchFamily="34" charset="0"/>
              </a:rPr>
              <a:t>LAVORATIVO </a:t>
            </a:r>
          </a:p>
          <a:p>
            <a:pPr marL="285750" indent="-285750" algn="just">
              <a:lnSpc>
                <a:spcPct val="200000"/>
              </a:lnSpc>
              <a:buFont typeface="Arial" panose="020B0604020202020204" pitchFamily="34" charset="0"/>
              <a:buChar char="•"/>
            </a:pPr>
            <a:r>
              <a:rPr lang="it-IT" sz="2800" b="1" dirty="0" smtClean="0">
                <a:solidFill>
                  <a:schemeClr val="tx1"/>
                </a:solidFill>
                <a:latin typeface="Arial" panose="020B0604020202020204" pitchFamily="34" charset="0"/>
                <a:cs typeface="Arial" panose="020B0604020202020204" pitchFamily="34" charset="0"/>
              </a:rPr>
              <a:t>GIURIDICO</a:t>
            </a:r>
          </a:p>
          <a:p>
            <a:pPr algn="just">
              <a:lnSpc>
                <a:spcPct val="200000"/>
              </a:lnSpc>
            </a:pPr>
            <a:endParaRPr lang="it-IT"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6424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99592" y="1052736"/>
            <a:ext cx="7848872" cy="5170646"/>
          </a:xfrm>
          <a:prstGeom prst="rect">
            <a:avLst/>
          </a:prstGeom>
          <a:ln w="19050"/>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lvl="0" algn="just">
              <a:lnSpc>
                <a:spcPct val="150000"/>
              </a:lnSpc>
            </a:pPr>
            <a:r>
              <a:rPr lang="it-IT" dirty="0">
                <a:latin typeface="Arial" panose="020B0604020202020204" pitchFamily="34" charset="0"/>
                <a:ea typeface="Times New Roman"/>
                <a:cs typeface="Arial" panose="020B0604020202020204" pitchFamily="34" charset="0"/>
              </a:rPr>
              <a:t>I</a:t>
            </a:r>
            <a:r>
              <a:rPr lang="it-IT" dirty="0" smtClean="0">
                <a:latin typeface="Arial" panose="020B0604020202020204" pitchFamily="34" charset="0"/>
                <a:ea typeface="Times New Roman"/>
                <a:cs typeface="Arial" panose="020B0604020202020204" pitchFamily="34" charset="0"/>
              </a:rPr>
              <a:t>nizialmente il fascismo abbraccia le </a:t>
            </a:r>
            <a:r>
              <a:rPr lang="it-IT" dirty="0">
                <a:latin typeface="Arial" panose="020B0604020202020204" pitchFamily="34" charset="0"/>
                <a:ea typeface="Times New Roman"/>
                <a:cs typeface="Arial" panose="020B0604020202020204" pitchFamily="34" charset="0"/>
              </a:rPr>
              <a:t>posizioni degli intellettuali futuristi </a:t>
            </a:r>
            <a:r>
              <a:rPr lang="it-IT" dirty="0" smtClean="0">
                <a:latin typeface="Arial" panose="020B0604020202020204" pitchFamily="34" charset="0"/>
                <a:ea typeface="Times New Roman"/>
                <a:cs typeface="Arial" panose="020B0604020202020204" pitchFamily="34" charset="0"/>
              </a:rPr>
              <a:t>sostenendo:</a:t>
            </a:r>
          </a:p>
          <a:p>
            <a:pPr marL="457200" indent="-457200" algn="just">
              <a:lnSpc>
                <a:spcPct val="150000"/>
              </a:lnSpc>
              <a:buFont typeface="Arial" panose="020B0604020202020204" pitchFamily="34" charset="0"/>
              <a:buChar char="•"/>
            </a:pPr>
            <a:r>
              <a:rPr lang="it-IT" b="1" dirty="0" smtClean="0">
                <a:latin typeface="Arial" panose="020B0604020202020204" pitchFamily="34" charset="0"/>
                <a:ea typeface="Times New Roman"/>
                <a:cs typeface="Arial" panose="020B0604020202020204" pitchFamily="34" charset="0"/>
              </a:rPr>
              <a:t>Il </a:t>
            </a:r>
            <a:r>
              <a:rPr lang="it-IT" b="1" dirty="0">
                <a:latin typeface="Arial" panose="020B0604020202020204" pitchFamily="34" charset="0"/>
                <a:ea typeface="Times New Roman"/>
                <a:cs typeface="Arial" panose="020B0604020202020204" pitchFamily="34" charset="0"/>
              </a:rPr>
              <a:t>suffragio femminile</a:t>
            </a:r>
            <a:endParaRPr lang="it-IT" b="1" dirty="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it-IT" b="1" dirty="0">
                <a:latin typeface="Arial" panose="020B0604020202020204" pitchFamily="34" charset="0"/>
                <a:ea typeface="Times New Roman"/>
                <a:cs typeface="Arial" panose="020B0604020202020204" pitchFamily="34" charset="0"/>
              </a:rPr>
              <a:t>la soppressione della famiglia borghese</a:t>
            </a:r>
          </a:p>
          <a:p>
            <a:pPr marL="457200" lvl="0" indent="-457200" algn="just">
              <a:lnSpc>
                <a:spcPct val="150000"/>
              </a:lnSpc>
              <a:buFont typeface="Arial" panose="020B0604020202020204" pitchFamily="34" charset="0"/>
              <a:buChar char="•"/>
            </a:pPr>
            <a:r>
              <a:rPr lang="it-IT" b="1" dirty="0" smtClean="0">
                <a:latin typeface="Arial" panose="020B0604020202020204" pitchFamily="34" charset="0"/>
                <a:ea typeface="Times New Roman"/>
                <a:cs typeface="Arial" panose="020B0604020202020204" pitchFamily="34" charset="0"/>
              </a:rPr>
              <a:t>il divorzio</a:t>
            </a:r>
          </a:p>
          <a:p>
            <a:pPr lvl="0" algn="ctr">
              <a:lnSpc>
                <a:spcPct val="150000"/>
              </a:lnSpc>
            </a:pPr>
            <a:r>
              <a:rPr lang="it-IT" sz="2000" dirty="0" smtClean="0">
                <a:latin typeface="Arial" panose="020B0604020202020204" pitchFamily="34" charset="0"/>
                <a:ea typeface="Times New Roman"/>
                <a:cs typeface="Arial" panose="020B0604020202020204" pitchFamily="34" charset="0"/>
              </a:rPr>
              <a:t>Ma nel </a:t>
            </a:r>
            <a:r>
              <a:rPr lang="it-IT" sz="2000" b="1" dirty="0" smtClean="0">
                <a:latin typeface="Arial" panose="020B0604020202020204" pitchFamily="34" charset="0"/>
                <a:ea typeface="Times New Roman"/>
                <a:cs typeface="Arial" panose="020B0604020202020204" pitchFamily="34" charset="0"/>
              </a:rPr>
              <a:t>1925:</a:t>
            </a:r>
          </a:p>
          <a:p>
            <a:pPr lvl="0" algn="just">
              <a:lnSpc>
                <a:spcPct val="150000"/>
              </a:lnSpc>
            </a:pPr>
            <a:r>
              <a:rPr lang="it-IT" sz="1600" b="1" dirty="0" smtClean="0">
                <a:solidFill>
                  <a:prstClr val="black"/>
                </a:solidFill>
                <a:latin typeface="Arial" panose="020B0604020202020204" pitchFamily="34" charset="0"/>
                <a:cs typeface="Arial" panose="020B0604020202020204" pitchFamily="34" charset="0"/>
              </a:rPr>
              <a:t>  </a:t>
            </a:r>
            <a:r>
              <a:rPr lang="it-IT" sz="1600" dirty="0">
                <a:solidFill>
                  <a:prstClr val="black"/>
                </a:solidFill>
                <a:latin typeface="Arial" panose="020B0604020202020204" pitchFamily="34" charset="0"/>
                <a:cs typeface="Arial" panose="020B0604020202020204" pitchFamily="34" charset="0"/>
              </a:rPr>
              <a:t>Potranno </a:t>
            </a:r>
            <a:r>
              <a:rPr lang="it-IT" sz="1600" b="1" dirty="0">
                <a:solidFill>
                  <a:prstClr val="black"/>
                </a:solidFill>
                <a:latin typeface="Arial" panose="020B0604020202020204" pitchFamily="34" charset="0"/>
                <a:cs typeface="Arial" panose="020B0604020202020204" pitchFamily="34" charset="0"/>
              </a:rPr>
              <a:t>essere elettrici </a:t>
            </a:r>
            <a:r>
              <a:rPr lang="it-IT" sz="1600" dirty="0">
                <a:solidFill>
                  <a:prstClr val="black"/>
                </a:solidFill>
                <a:latin typeface="Arial" panose="020B0604020202020204" pitchFamily="34" charset="0"/>
                <a:cs typeface="Arial" panose="020B0604020202020204" pitchFamily="34" charset="0"/>
              </a:rPr>
              <a:t>(su richiesta e solo per le consultazioni amministrative):</a:t>
            </a:r>
          </a:p>
          <a:p>
            <a:pPr marL="285750" lvl="0" indent="-285750" algn="just">
              <a:lnSpc>
                <a:spcPct val="150000"/>
              </a:lnSpc>
              <a:buFont typeface="Arial" panose="020B0604020202020204" pitchFamily="34" charset="0"/>
              <a:buChar char="•"/>
            </a:pPr>
            <a:r>
              <a:rPr lang="it-IT" sz="1600" b="1" dirty="0" smtClean="0">
                <a:solidFill>
                  <a:prstClr val="black"/>
                </a:solidFill>
                <a:latin typeface="Arial" panose="020B0604020202020204" pitchFamily="34" charset="0"/>
                <a:cs typeface="Arial" panose="020B0604020202020204" pitchFamily="34" charset="0"/>
              </a:rPr>
              <a:t>donne</a:t>
            </a:r>
            <a:r>
              <a:rPr lang="it-IT" sz="1600" dirty="0" smtClean="0">
                <a:solidFill>
                  <a:prstClr val="black"/>
                </a:solidFill>
                <a:latin typeface="Arial" panose="020B0604020202020204" pitchFamily="34" charset="0"/>
                <a:cs typeface="Arial" panose="020B0604020202020204" pitchFamily="34" charset="0"/>
              </a:rPr>
              <a:t> </a:t>
            </a:r>
            <a:r>
              <a:rPr lang="it-IT" sz="1600" dirty="0">
                <a:solidFill>
                  <a:prstClr val="black"/>
                </a:solidFill>
                <a:latin typeface="Arial" panose="020B0604020202020204" pitchFamily="34" charset="0"/>
                <a:cs typeface="Arial" panose="020B0604020202020204" pitchFamily="34" charset="0"/>
              </a:rPr>
              <a:t>con </a:t>
            </a:r>
            <a:r>
              <a:rPr lang="it-IT" sz="1600" b="1" dirty="0">
                <a:solidFill>
                  <a:prstClr val="black"/>
                </a:solidFill>
                <a:latin typeface="Arial" panose="020B0604020202020204" pitchFamily="34" charset="0"/>
                <a:cs typeface="Arial" panose="020B0604020202020204" pitchFamily="34" charset="0"/>
              </a:rPr>
              <a:t>più di 25 anni</a:t>
            </a:r>
            <a:r>
              <a:rPr lang="it-IT" sz="1600" dirty="0">
                <a:solidFill>
                  <a:prstClr val="black"/>
                </a:solidFill>
                <a:latin typeface="Arial" panose="020B0604020202020204" pitchFamily="34" charset="0"/>
                <a:cs typeface="Arial" panose="020B0604020202020204" pitchFamily="34" charset="0"/>
              </a:rPr>
              <a:t>, provviste di </a:t>
            </a:r>
            <a:r>
              <a:rPr lang="it-IT" sz="1600" b="1" dirty="0">
                <a:solidFill>
                  <a:prstClr val="black"/>
                </a:solidFill>
                <a:latin typeface="Arial" panose="020B0604020202020204" pitchFamily="34" charset="0"/>
                <a:cs typeface="Arial" panose="020B0604020202020204" pitchFamily="34" charset="0"/>
              </a:rPr>
              <a:t>licenza elementare </a:t>
            </a:r>
            <a:r>
              <a:rPr lang="it-IT" sz="1600" dirty="0">
                <a:solidFill>
                  <a:prstClr val="black"/>
                </a:solidFill>
                <a:latin typeface="Arial" panose="020B0604020202020204" pitchFamily="34" charset="0"/>
                <a:cs typeface="Arial" panose="020B0604020202020204" pitchFamily="34" charset="0"/>
              </a:rPr>
              <a:t>che </a:t>
            </a:r>
            <a:r>
              <a:rPr lang="it-IT" sz="1600" b="1" dirty="0">
                <a:solidFill>
                  <a:prstClr val="black"/>
                </a:solidFill>
                <a:latin typeface="Arial" panose="020B0604020202020204" pitchFamily="34" charset="0"/>
                <a:cs typeface="Arial" panose="020B0604020202020204" pitchFamily="34" charset="0"/>
              </a:rPr>
              <a:t>esercitavano </a:t>
            </a:r>
            <a:r>
              <a:rPr lang="it-IT" sz="1600" dirty="0">
                <a:solidFill>
                  <a:prstClr val="black"/>
                </a:solidFill>
                <a:latin typeface="Arial" panose="020B0604020202020204" pitchFamily="34" charset="0"/>
                <a:cs typeface="Arial" panose="020B0604020202020204" pitchFamily="34" charset="0"/>
              </a:rPr>
              <a:t>la </a:t>
            </a:r>
            <a:r>
              <a:rPr lang="it-IT" sz="1600" b="1" dirty="0">
                <a:solidFill>
                  <a:prstClr val="black"/>
                </a:solidFill>
                <a:latin typeface="Arial" panose="020B0604020202020204" pitchFamily="34" charset="0"/>
                <a:cs typeface="Arial" panose="020B0604020202020204" pitchFamily="34" charset="0"/>
              </a:rPr>
              <a:t>patria podestà </a:t>
            </a:r>
            <a:r>
              <a:rPr lang="it-IT" sz="1600" dirty="0">
                <a:solidFill>
                  <a:prstClr val="black"/>
                </a:solidFill>
                <a:latin typeface="Arial" panose="020B0604020202020204" pitchFamily="34" charset="0"/>
                <a:cs typeface="Arial" panose="020B0604020202020204" pitchFamily="34" charset="0"/>
              </a:rPr>
              <a:t>e </a:t>
            </a:r>
            <a:r>
              <a:rPr lang="it-IT" sz="1600" b="1" dirty="0">
                <a:solidFill>
                  <a:prstClr val="black"/>
                </a:solidFill>
                <a:latin typeface="Arial" panose="020B0604020202020204" pitchFamily="34" charset="0"/>
                <a:cs typeface="Arial" panose="020B0604020202020204" pitchFamily="34" charset="0"/>
              </a:rPr>
              <a:t>pagavano le tasse </a:t>
            </a:r>
            <a:r>
              <a:rPr lang="it-IT" sz="1600" dirty="0">
                <a:solidFill>
                  <a:prstClr val="black"/>
                </a:solidFill>
                <a:latin typeface="Arial" panose="020B0604020202020204" pitchFamily="34" charset="0"/>
                <a:cs typeface="Arial" panose="020B0604020202020204" pitchFamily="34" charset="0"/>
              </a:rPr>
              <a:t>(oltre un limite stabilito)</a:t>
            </a:r>
          </a:p>
          <a:p>
            <a:pPr marL="285750" lvl="0" indent="-285750" algn="just">
              <a:lnSpc>
                <a:spcPct val="150000"/>
              </a:lnSpc>
              <a:buFont typeface="Arial" panose="020B0604020202020204" pitchFamily="34" charset="0"/>
              <a:buChar char="•"/>
            </a:pPr>
            <a:r>
              <a:rPr lang="it-IT" sz="1600" b="1" dirty="0">
                <a:solidFill>
                  <a:prstClr val="black"/>
                </a:solidFill>
                <a:latin typeface="Arial" panose="020B0604020202020204" pitchFamily="34" charset="0"/>
                <a:cs typeface="Arial" panose="020B0604020202020204" pitchFamily="34" charset="0"/>
              </a:rPr>
              <a:t>decorate al valor militare </a:t>
            </a:r>
            <a:r>
              <a:rPr lang="it-IT" sz="1600" dirty="0">
                <a:solidFill>
                  <a:prstClr val="black"/>
                </a:solidFill>
                <a:latin typeface="Arial" panose="020B0604020202020204" pitchFamily="34" charset="0"/>
                <a:cs typeface="Arial" panose="020B0604020202020204" pitchFamily="34" charset="0"/>
              </a:rPr>
              <a:t>o </a:t>
            </a:r>
            <a:r>
              <a:rPr lang="it-IT" sz="1600" b="1" dirty="0">
                <a:solidFill>
                  <a:prstClr val="black"/>
                </a:solidFill>
                <a:latin typeface="Arial" panose="020B0604020202020204" pitchFamily="34" charset="0"/>
                <a:cs typeface="Arial" panose="020B0604020202020204" pitchFamily="34" charset="0"/>
              </a:rPr>
              <a:t>civile</a:t>
            </a:r>
            <a:r>
              <a:rPr lang="it-IT" sz="1600" dirty="0">
                <a:solidFill>
                  <a:prstClr val="black"/>
                </a:solidFill>
                <a:latin typeface="Arial" panose="020B0604020202020204" pitchFamily="34" charset="0"/>
                <a:cs typeface="Arial" panose="020B0604020202020204" pitchFamily="34" charset="0"/>
              </a:rPr>
              <a:t> </a:t>
            </a:r>
          </a:p>
          <a:p>
            <a:pPr marL="285750" lvl="0" indent="-285750" algn="just">
              <a:lnSpc>
                <a:spcPct val="150000"/>
              </a:lnSpc>
              <a:buFont typeface="Arial" panose="020B0604020202020204" pitchFamily="34" charset="0"/>
              <a:buChar char="•"/>
            </a:pPr>
            <a:r>
              <a:rPr lang="it-IT" sz="1600" b="1" dirty="0">
                <a:solidFill>
                  <a:prstClr val="black"/>
                </a:solidFill>
                <a:latin typeface="Arial" panose="020B0604020202020204" pitchFamily="34" charset="0"/>
                <a:cs typeface="Arial" panose="020B0604020202020204" pitchFamily="34" charset="0"/>
              </a:rPr>
              <a:t>madri</a:t>
            </a:r>
            <a:r>
              <a:rPr lang="it-IT" sz="1600" dirty="0">
                <a:solidFill>
                  <a:prstClr val="black"/>
                </a:solidFill>
                <a:latin typeface="Arial" panose="020B0604020202020204" pitchFamily="34" charset="0"/>
                <a:cs typeface="Arial" panose="020B0604020202020204" pitchFamily="34" charset="0"/>
              </a:rPr>
              <a:t> o </a:t>
            </a:r>
            <a:r>
              <a:rPr lang="it-IT" sz="1600" b="1" dirty="0">
                <a:solidFill>
                  <a:prstClr val="black"/>
                </a:solidFill>
                <a:latin typeface="Arial" panose="020B0604020202020204" pitchFamily="34" charset="0"/>
                <a:cs typeface="Arial" panose="020B0604020202020204" pitchFamily="34" charset="0"/>
              </a:rPr>
              <a:t>vedove di caduti.</a:t>
            </a:r>
          </a:p>
          <a:p>
            <a:pPr lvl="0" algn="ctr">
              <a:lnSpc>
                <a:spcPct val="150000"/>
              </a:lnSpc>
            </a:pPr>
            <a:r>
              <a:rPr lang="it-IT" sz="1600" b="1" dirty="0">
                <a:solidFill>
                  <a:prstClr val="black"/>
                </a:solidFill>
                <a:latin typeface="Arial" panose="020B0604020202020204" pitchFamily="34" charset="0"/>
                <a:cs typeface="Arial" panose="020B0604020202020204" pitchFamily="34" charset="0"/>
              </a:rPr>
              <a:t>1926 – ABOLIZIONE DELLE CONSULTAZIONI ELETTORALI </a:t>
            </a:r>
            <a:r>
              <a:rPr lang="it-IT" sz="1600" b="1" dirty="0" smtClean="0">
                <a:solidFill>
                  <a:prstClr val="black"/>
                </a:solidFill>
                <a:latin typeface="Arial" panose="020B0604020202020204" pitchFamily="34" charset="0"/>
                <a:cs typeface="Arial" panose="020B0604020202020204" pitchFamily="34" charset="0"/>
              </a:rPr>
              <a:t>AMMINISTRATIVE</a:t>
            </a:r>
            <a:endParaRPr lang="it-IT" sz="1400" b="1" dirty="0">
              <a:latin typeface="Arial" panose="020B0604020202020204" pitchFamily="34" charset="0"/>
              <a:ea typeface="Times New Roman"/>
              <a:cs typeface="Arial" panose="020B0604020202020204" pitchFamily="34" charset="0"/>
            </a:endParaRPr>
          </a:p>
          <a:p>
            <a:pPr lvl="0" algn="ctr">
              <a:lnSpc>
                <a:spcPct val="150000"/>
              </a:lnSpc>
            </a:pPr>
            <a:endParaRPr lang="it-IT" sz="1400" b="1" dirty="0" smtClean="0">
              <a:latin typeface="Arial" panose="020B0604020202020204" pitchFamily="34" charset="0"/>
              <a:ea typeface="Times New Roman"/>
              <a:cs typeface="Arial" panose="020B0604020202020204" pitchFamily="34" charset="0"/>
            </a:endParaRPr>
          </a:p>
        </p:txBody>
      </p:sp>
      <p:sp>
        <p:nvSpPr>
          <p:cNvPr id="2" name="CasellaDiTesto 1"/>
          <p:cNvSpPr txBox="1"/>
          <p:nvPr/>
        </p:nvSpPr>
        <p:spPr>
          <a:xfrm>
            <a:off x="3347864" y="509085"/>
            <a:ext cx="3240360" cy="400110"/>
          </a:xfrm>
          <a:prstGeom prst="rect">
            <a:avLst/>
          </a:prstGeom>
          <a:noFill/>
        </p:spPr>
        <p:txBody>
          <a:bodyPr wrap="square" rtlCol="0">
            <a:spAutoFit/>
          </a:bodyPr>
          <a:lstStyle/>
          <a:p>
            <a:pPr algn="ctr"/>
            <a:r>
              <a:rPr lang="it-IT" sz="2000" b="1" dirty="0" smtClean="0">
                <a:latin typeface="Arial" panose="020B0604020202020204" pitchFamily="34" charset="0"/>
                <a:cs typeface="Arial" panose="020B0604020202020204" pitchFamily="34" charset="0"/>
              </a:rPr>
              <a:t>Ambito Politico</a:t>
            </a:r>
            <a:endParaRPr lang="it-IT" sz="2000" b="1" dirty="0">
              <a:latin typeface="Arial" panose="020B0604020202020204" pitchFamily="34" charset="0"/>
              <a:cs typeface="Arial" panose="020B0604020202020204" pitchFamily="34" charset="0"/>
            </a:endParaRPr>
          </a:p>
        </p:txBody>
      </p:sp>
      <p:sp>
        <p:nvSpPr>
          <p:cNvPr id="4" name="Rettangolo 3"/>
          <p:cNvSpPr/>
          <p:nvPr/>
        </p:nvSpPr>
        <p:spPr>
          <a:xfrm>
            <a:off x="6119014" y="1556792"/>
            <a:ext cx="2196244"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it-IT" sz="800" dirty="0">
                <a:latin typeface="Arial" panose="020B0604020202020204" pitchFamily="34" charset="0"/>
                <a:cs typeface="Arial" panose="020B0604020202020204" pitchFamily="34" charset="0"/>
              </a:rPr>
              <a:t>«</a:t>
            </a:r>
            <a:r>
              <a:rPr lang="it-IT" sz="800" i="1" dirty="0">
                <a:latin typeface="Arial" panose="020B0604020202020204" pitchFamily="34" charset="0"/>
                <a:cs typeface="Arial" panose="020B0604020202020204" pitchFamily="34" charset="0"/>
              </a:rPr>
              <a:t>La donna deve obbedire. Essa è analitica, non sintetica. </a:t>
            </a:r>
            <a:endParaRPr lang="it-IT" sz="800" i="1" dirty="0" smtClean="0">
              <a:latin typeface="Arial" panose="020B0604020202020204" pitchFamily="34" charset="0"/>
              <a:cs typeface="Arial" panose="020B0604020202020204" pitchFamily="34" charset="0"/>
            </a:endParaRPr>
          </a:p>
          <a:p>
            <a:pPr algn="just">
              <a:lnSpc>
                <a:spcPct val="150000"/>
              </a:lnSpc>
            </a:pPr>
            <a:r>
              <a:rPr lang="it-IT" sz="800" i="1" dirty="0" smtClean="0">
                <a:latin typeface="Arial" panose="020B0604020202020204" pitchFamily="34" charset="0"/>
                <a:cs typeface="Arial" panose="020B0604020202020204" pitchFamily="34" charset="0"/>
              </a:rPr>
              <a:t>Ha </a:t>
            </a:r>
            <a:r>
              <a:rPr lang="it-IT" sz="800" i="1" dirty="0">
                <a:latin typeface="Arial" panose="020B0604020202020204" pitchFamily="34" charset="0"/>
                <a:cs typeface="Arial" panose="020B0604020202020204" pitchFamily="34" charset="0"/>
              </a:rPr>
              <a:t>forse mai fatto dell’architettura in tutti questi secoli? Le si dica di costruirmi una capanna, non dico un tempio! Non lo può! Se io le concedessi il diritto elettorale, mi si deriderebbe. </a:t>
            </a:r>
            <a:endParaRPr lang="it-IT" sz="800" i="1" dirty="0" smtClean="0">
              <a:latin typeface="Arial" panose="020B0604020202020204" pitchFamily="34" charset="0"/>
              <a:cs typeface="Arial" panose="020B0604020202020204" pitchFamily="34" charset="0"/>
            </a:endParaRPr>
          </a:p>
          <a:p>
            <a:pPr algn="just">
              <a:lnSpc>
                <a:spcPct val="150000"/>
              </a:lnSpc>
            </a:pPr>
            <a:r>
              <a:rPr lang="it-IT" sz="800" i="1" dirty="0" smtClean="0">
                <a:latin typeface="Arial" panose="020B0604020202020204" pitchFamily="34" charset="0"/>
                <a:cs typeface="Arial" panose="020B0604020202020204" pitchFamily="34" charset="0"/>
              </a:rPr>
              <a:t>Nel </a:t>
            </a:r>
            <a:r>
              <a:rPr lang="it-IT" sz="800" i="1" dirty="0">
                <a:latin typeface="Arial" panose="020B0604020202020204" pitchFamily="34" charset="0"/>
                <a:cs typeface="Arial" panose="020B0604020202020204" pitchFamily="34" charset="0"/>
              </a:rPr>
              <a:t>nostro Stato essa non deve contare</a:t>
            </a:r>
            <a:r>
              <a:rPr lang="it-IT" sz="800" dirty="0" smtClean="0">
                <a:latin typeface="Arial" panose="020B0604020202020204" pitchFamily="34" charset="0"/>
                <a:cs typeface="Arial" panose="020B0604020202020204" pitchFamily="34" charset="0"/>
              </a:rPr>
              <a:t>»</a:t>
            </a:r>
            <a:endParaRPr lang="it-IT" sz="800" dirty="0">
              <a:latin typeface="Arial" panose="020B0604020202020204" pitchFamily="34" charset="0"/>
              <a:cs typeface="Arial" panose="020B0604020202020204" pitchFamily="34" charset="0"/>
            </a:endParaRPr>
          </a:p>
          <a:p>
            <a:pPr algn="just">
              <a:lnSpc>
                <a:spcPct val="150000"/>
              </a:lnSpc>
            </a:pPr>
            <a:r>
              <a:rPr lang="it-IT" sz="800" b="1" dirty="0">
                <a:latin typeface="Arial" panose="020B0604020202020204" pitchFamily="34" charset="0"/>
                <a:cs typeface="Arial" panose="020B0604020202020204" pitchFamily="34" charset="0"/>
              </a:rPr>
              <a:t>Benito Mussolini</a:t>
            </a:r>
          </a:p>
          <a:p>
            <a:pPr algn="just">
              <a:lnSpc>
                <a:spcPct val="150000"/>
              </a:lnSpc>
            </a:pPr>
            <a:endParaRPr lang="it-IT"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438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81618" y="260648"/>
            <a:ext cx="2348720" cy="707886"/>
          </a:xfrm>
          <a:prstGeom prst="rect">
            <a:avLst/>
          </a:prstGeom>
        </p:spPr>
        <p:txBody>
          <a:bodyPr wrap="none">
            <a:spAutoFit/>
          </a:bodyPr>
          <a:lstStyle/>
          <a:p>
            <a:pPr lvl="0" algn="ctr"/>
            <a:r>
              <a:rPr lang="it-IT" sz="2000" b="1" dirty="0" smtClean="0">
                <a:solidFill>
                  <a:prstClr val="black"/>
                </a:solidFill>
                <a:latin typeface="Arial" panose="020B0604020202020204" pitchFamily="34" charset="0"/>
                <a:cs typeface="Arial" panose="020B0604020202020204" pitchFamily="34" charset="0"/>
              </a:rPr>
              <a:t>Ambito lavorativo</a:t>
            </a:r>
          </a:p>
          <a:p>
            <a:pPr lvl="0" algn="ctr"/>
            <a:endParaRPr lang="it-IT" sz="2000" b="1" dirty="0">
              <a:solidFill>
                <a:prstClr val="black"/>
              </a:solidFill>
              <a:latin typeface="Arial" panose="020B0604020202020204" pitchFamily="34" charset="0"/>
              <a:cs typeface="Arial" panose="020B0604020202020204" pitchFamily="34" charset="0"/>
            </a:endParaRPr>
          </a:p>
        </p:txBody>
      </p:sp>
      <p:sp>
        <p:nvSpPr>
          <p:cNvPr id="6" name="Rettangolo 5"/>
          <p:cNvSpPr/>
          <p:nvPr/>
        </p:nvSpPr>
        <p:spPr>
          <a:xfrm>
            <a:off x="820269" y="968534"/>
            <a:ext cx="7352131"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200" b="1" u="sng" dirty="0" smtClean="0">
                <a:latin typeface="Arial" panose="020B0604020202020204" pitchFamily="34" charset="0"/>
                <a:cs typeface="Arial" panose="020B0604020202020204" pitchFamily="34" charset="0"/>
              </a:rPr>
              <a:t>1926</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le donne </a:t>
            </a:r>
            <a:r>
              <a:rPr lang="it-IT" sz="1200" b="1" dirty="0" smtClean="0">
                <a:latin typeface="Arial" panose="020B0604020202020204" pitchFamily="34" charset="0"/>
                <a:cs typeface="Arial" panose="020B0604020202020204" pitchFamily="34" charset="0"/>
              </a:rPr>
              <a:t>perdono</a:t>
            </a:r>
            <a:r>
              <a:rPr lang="it-IT" sz="1200" dirty="0" smtClean="0">
                <a:latin typeface="Arial" panose="020B0604020202020204" pitchFamily="34" charset="0"/>
                <a:cs typeface="Arial" panose="020B0604020202020204" pitchFamily="34" charset="0"/>
              </a:rPr>
              <a:t> il </a:t>
            </a:r>
            <a:r>
              <a:rPr lang="it-IT" sz="1200" dirty="0">
                <a:latin typeface="Arial" panose="020B0604020202020204" pitchFamily="34" charset="0"/>
                <a:cs typeface="Arial" panose="020B0604020202020204" pitchFamily="34" charset="0"/>
              </a:rPr>
              <a:t>diritto all’</a:t>
            </a:r>
            <a:r>
              <a:rPr lang="it-IT" sz="1200" b="1" dirty="0">
                <a:latin typeface="Arial" panose="020B0604020202020204" pitchFamily="34" charset="0"/>
                <a:cs typeface="Arial" panose="020B0604020202020204" pitchFamily="34" charset="0"/>
              </a:rPr>
              <a:t>insegnamento</a:t>
            </a:r>
            <a:r>
              <a:rPr lang="it-IT" sz="1200" dirty="0">
                <a:latin typeface="Arial" panose="020B0604020202020204" pitchFamily="34" charset="0"/>
                <a:cs typeface="Arial" panose="020B0604020202020204" pitchFamily="34" charset="0"/>
              </a:rPr>
              <a:t> di </a:t>
            </a:r>
            <a:r>
              <a:rPr lang="it-IT" sz="1200" b="1" dirty="0">
                <a:latin typeface="Arial" panose="020B0604020202020204" pitchFamily="34" charset="0"/>
                <a:cs typeface="Arial" panose="020B0604020202020204" pitchFamily="34" charset="0"/>
              </a:rPr>
              <a:t>filosofia</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storia</a:t>
            </a:r>
            <a:r>
              <a:rPr lang="it-IT" sz="1200" dirty="0">
                <a:latin typeface="Arial" panose="020B0604020202020204" pitchFamily="34" charset="0"/>
                <a:cs typeface="Arial" panose="020B0604020202020204" pitchFamily="34" charset="0"/>
              </a:rPr>
              <a:t> e </a:t>
            </a:r>
            <a:r>
              <a:rPr lang="it-IT" sz="1200" b="1" dirty="0">
                <a:latin typeface="Arial" panose="020B0604020202020204" pitchFamily="34" charset="0"/>
                <a:cs typeface="Arial" panose="020B0604020202020204" pitchFamily="34" charset="0"/>
              </a:rPr>
              <a:t>letteratura</a:t>
            </a:r>
            <a:r>
              <a:rPr lang="it-IT" sz="1200" dirty="0">
                <a:latin typeface="Arial" panose="020B0604020202020204" pitchFamily="34" charset="0"/>
                <a:cs typeface="Arial" panose="020B0604020202020204" pitchFamily="34" charset="0"/>
              </a:rPr>
              <a:t> italiana </a:t>
            </a:r>
            <a:r>
              <a:rPr lang="it-IT" sz="1200" b="1" dirty="0">
                <a:latin typeface="Arial" panose="020B0604020202020204" pitchFamily="34" charset="0"/>
                <a:cs typeface="Arial" panose="020B0604020202020204" pitchFamily="34" charset="0"/>
              </a:rPr>
              <a:t>nelle scuole superiori</a:t>
            </a:r>
            <a:r>
              <a:rPr lang="it-IT" sz="1200" dirty="0">
                <a:latin typeface="Arial" panose="020B0604020202020204" pitchFamily="34" charset="0"/>
                <a:cs typeface="Arial" panose="020B0604020202020204" pitchFamily="34" charset="0"/>
              </a:rPr>
              <a:t>, fatta eccezione per gli </a:t>
            </a:r>
            <a:r>
              <a:rPr lang="it-IT" sz="1200" dirty="0" smtClean="0">
                <a:latin typeface="Arial" panose="020B0604020202020204" pitchFamily="34" charset="0"/>
                <a:cs typeface="Arial" panose="020B0604020202020204" pitchFamily="34" charset="0"/>
              </a:rPr>
              <a:t>istituti magistrali </a:t>
            </a:r>
          </a:p>
          <a:p>
            <a:pPr algn="just">
              <a:lnSpc>
                <a:spcPct val="150000"/>
              </a:lnSpc>
            </a:pPr>
            <a:r>
              <a:rPr lang="it-IT" sz="1200" b="1" u="sng" dirty="0" smtClean="0">
                <a:latin typeface="Arial" panose="020B0604020202020204" pitchFamily="34" charset="0"/>
                <a:cs typeface="Arial" panose="020B0604020202020204" pitchFamily="34" charset="0"/>
              </a:rPr>
              <a:t>1929</a:t>
            </a:r>
            <a:r>
              <a:rPr lang="it-IT" sz="1200" dirty="0" smtClean="0">
                <a:latin typeface="Arial" panose="020B0604020202020204" pitchFamily="34" charset="0"/>
                <a:cs typeface="Arial" panose="020B0604020202020204" pitchFamily="34" charset="0"/>
              </a:rPr>
              <a:t>: </a:t>
            </a:r>
            <a:r>
              <a:rPr lang="it-IT" sz="1200" b="1" dirty="0" smtClean="0">
                <a:latin typeface="Arial" panose="020B0604020202020204" pitchFamily="34" charset="0"/>
                <a:cs typeface="Arial" panose="020B0604020202020204" pitchFamily="34" charset="0"/>
              </a:rPr>
              <a:t>Studiare</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per le donne </a:t>
            </a:r>
            <a:r>
              <a:rPr lang="it-IT" sz="1200" b="1" dirty="0">
                <a:latin typeface="Arial" panose="020B0604020202020204" pitchFamily="34" charset="0"/>
                <a:cs typeface="Arial" panose="020B0604020202020204" pitchFamily="34" charset="0"/>
              </a:rPr>
              <a:t>costa di </a:t>
            </a:r>
            <a:r>
              <a:rPr lang="it-IT" sz="1200" b="1" dirty="0" smtClean="0">
                <a:latin typeface="Arial" panose="020B0604020202020204" pitchFamily="34" charset="0"/>
                <a:cs typeface="Arial" panose="020B0604020202020204" pitchFamily="34" charset="0"/>
              </a:rPr>
              <a:t>più </a:t>
            </a:r>
            <a:r>
              <a:rPr lang="it-IT" sz="1200" dirty="0" smtClean="0">
                <a:latin typeface="Arial" panose="020B0604020202020204" pitchFamily="34" charset="0"/>
                <a:cs typeface="Arial" panose="020B0604020202020204" pitchFamily="34" charset="0"/>
              </a:rPr>
              <a:t>(per scuole </a:t>
            </a:r>
            <a:r>
              <a:rPr lang="it-IT" sz="1200" dirty="0">
                <a:latin typeface="Arial" panose="020B0604020202020204" pitchFamily="34" charset="0"/>
                <a:cs typeface="Arial" panose="020B0604020202020204" pitchFamily="34" charset="0"/>
              </a:rPr>
              <a:t>medie </a:t>
            </a:r>
            <a:r>
              <a:rPr lang="it-IT" sz="1200" dirty="0" smtClean="0">
                <a:latin typeface="Arial" panose="020B0604020202020204" pitchFamily="34" charset="0"/>
                <a:cs typeface="Arial" panose="020B0604020202020204" pitchFamily="34" charset="0"/>
              </a:rPr>
              <a:t>Università aumentano le tasse dal </a:t>
            </a:r>
            <a:r>
              <a:rPr lang="it-IT" sz="1200" dirty="0">
                <a:latin typeface="Arial" panose="020B0604020202020204" pitchFamily="34" charset="0"/>
                <a:cs typeface="Arial" panose="020B0604020202020204" pitchFamily="34" charset="0"/>
              </a:rPr>
              <a:t>30 al 50</a:t>
            </a:r>
            <a:r>
              <a:rPr lang="it-IT" sz="1200" dirty="0" smtClean="0">
                <a:latin typeface="Arial" panose="020B0604020202020204" pitchFamily="34" charset="0"/>
                <a:cs typeface="Arial" panose="020B0604020202020204" pitchFamily="34" charset="0"/>
              </a:rPr>
              <a:t>%) </a:t>
            </a:r>
            <a:endParaRPr lang="it-IT" sz="1200" dirty="0">
              <a:latin typeface="Arial" panose="020B0604020202020204" pitchFamily="34" charset="0"/>
              <a:cs typeface="Arial" panose="020B0604020202020204" pitchFamily="34" charset="0"/>
            </a:endParaRPr>
          </a:p>
          <a:p>
            <a:pPr algn="just">
              <a:lnSpc>
                <a:spcPct val="150000"/>
              </a:lnSpc>
            </a:pPr>
            <a:r>
              <a:rPr lang="it-IT" sz="1200" b="1" u="sng" dirty="0" smtClean="0">
                <a:latin typeface="Arial" panose="020B0604020202020204" pitchFamily="34" charset="0"/>
                <a:cs typeface="Arial" panose="020B0604020202020204" pitchFamily="34" charset="0"/>
              </a:rPr>
              <a:t>1933</a:t>
            </a:r>
            <a:r>
              <a:rPr lang="it-IT" sz="1200" dirty="0" smtClean="0">
                <a:latin typeface="Arial" panose="020B0604020202020204" pitchFamily="34" charset="0"/>
                <a:cs typeface="Arial" panose="020B0604020202020204" pitchFamily="34" charset="0"/>
              </a:rPr>
              <a:t>: nel pubblico impiego </a:t>
            </a:r>
            <a:r>
              <a:rPr lang="it-IT" sz="1200" b="1" dirty="0" smtClean="0">
                <a:latin typeface="Arial" panose="020B0604020202020204" pitchFamily="34" charset="0"/>
                <a:cs typeface="Arial" panose="020B0604020202020204" pitchFamily="34" charset="0"/>
              </a:rPr>
              <a:t>gli </a:t>
            </a:r>
            <a:r>
              <a:rPr lang="it-IT" sz="1200" b="1" dirty="0">
                <a:latin typeface="Arial" panose="020B0604020202020204" pitchFamily="34" charset="0"/>
                <a:cs typeface="Arial" panose="020B0604020202020204" pitchFamily="34" charset="0"/>
              </a:rPr>
              <a:t>uomini </a:t>
            </a:r>
            <a:r>
              <a:rPr lang="it-IT" sz="1200" dirty="0" smtClean="0">
                <a:latin typeface="Arial" panose="020B0604020202020204" pitchFamily="34" charset="0"/>
                <a:cs typeface="Arial" panose="020B0604020202020204" pitchFamily="34" charset="0"/>
              </a:rPr>
              <a:t>devono essere </a:t>
            </a:r>
            <a:r>
              <a:rPr lang="it-IT" sz="1200" dirty="0">
                <a:latin typeface="Arial" panose="020B0604020202020204" pitchFamily="34" charset="0"/>
                <a:cs typeface="Arial" panose="020B0604020202020204" pitchFamily="34" charset="0"/>
              </a:rPr>
              <a:t>assunti in </a:t>
            </a:r>
            <a:r>
              <a:rPr lang="it-IT" sz="1200" b="1" dirty="0">
                <a:latin typeface="Arial" panose="020B0604020202020204" pitchFamily="34" charset="0"/>
                <a:cs typeface="Arial" panose="020B0604020202020204" pitchFamily="34" charset="0"/>
              </a:rPr>
              <a:t>posizioni superiori </a:t>
            </a:r>
            <a:r>
              <a:rPr lang="it-IT" sz="1200" dirty="0">
                <a:latin typeface="Arial" panose="020B0604020202020204" pitchFamily="34" charset="0"/>
                <a:cs typeface="Arial" panose="020B0604020202020204" pitchFamily="34" charset="0"/>
              </a:rPr>
              <a:t>rispetto </a:t>
            </a:r>
            <a:r>
              <a:rPr lang="it-IT" sz="1200" dirty="0" smtClean="0">
                <a:latin typeface="Arial" panose="020B0604020202020204" pitchFamily="34" charset="0"/>
                <a:cs typeface="Arial" panose="020B0604020202020204" pitchFamily="34" charset="0"/>
              </a:rPr>
              <a:t>a quelle delle donne</a:t>
            </a:r>
            <a:r>
              <a:rPr lang="it-IT" sz="1200" dirty="0">
                <a:latin typeface="Arial" panose="020B0604020202020204" pitchFamily="34" charset="0"/>
                <a:cs typeface="Arial" panose="020B0604020202020204" pitchFamily="34" charset="0"/>
              </a:rPr>
              <a:t>; </a:t>
            </a:r>
            <a:endParaRPr lang="it-IT" sz="1200" dirty="0" smtClean="0">
              <a:latin typeface="Arial" panose="020B0604020202020204" pitchFamily="34" charset="0"/>
              <a:cs typeface="Arial" panose="020B0604020202020204" pitchFamily="34" charset="0"/>
            </a:endParaRPr>
          </a:p>
          <a:p>
            <a:pPr algn="just">
              <a:lnSpc>
                <a:spcPct val="150000"/>
              </a:lnSpc>
            </a:pPr>
            <a:r>
              <a:rPr lang="it-IT" sz="1200" b="1" u="sng" dirty="0" smtClean="0">
                <a:latin typeface="Arial" panose="020B0604020202020204" pitchFamily="34" charset="0"/>
                <a:cs typeface="Arial" panose="020B0604020202020204" pitchFamily="34" charset="0"/>
              </a:rPr>
              <a:t>1934</a:t>
            </a:r>
            <a:r>
              <a:rPr lang="it-IT" sz="1200" dirty="0" smtClean="0">
                <a:latin typeface="Arial" panose="020B0604020202020204" pitchFamily="34" charset="0"/>
                <a:cs typeface="Arial" panose="020B0604020202020204" pitchFamily="34" charset="0"/>
              </a:rPr>
              <a:t>: le </a:t>
            </a:r>
            <a:r>
              <a:rPr lang="it-IT" sz="1200" dirty="0">
                <a:latin typeface="Arial" panose="020B0604020202020204" pitchFamily="34" charset="0"/>
                <a:cs typeface="Arial" panose="020B0604020202020204" pitchFamily="34" charset="0"/>
              </a:rPr>
              <a:t>donne </a:t>
            </a:r>
            <a:r>
              <a:rPr lang="it-IT" sz="1200" dirty="0" smtClean="0">
                <a:latin typeface="Arial" panose="020B0604020202020204" pitchFamily="34" charset="0"/>
                <a:cs typeface="Arial" panose="020B0604020202020204" pitchFamily="34" charset="0"/>
              </a:rPr>
              <a:t>vengono </a:t>
            </a:r>
            <a:r>
              <a:rPr lang="it-IT" sz="1200" b="1" dirty="0" smtClean="0">
                <a:latin typeface="Arial" panose="020B0604020202020204" pitchFamily="34" charset="0"/>
                <a:cs typeface="Arial" panose="020B0604020202020204" pitchFamily="34" charset="0"/>
              </a:rPr>
              <a:t>escluse </a:t>
            </a:r>
            <a:r>
              <a:rPr lang="it-IT" sz="1200" dirty="0" smtClean="0">
                <a:latin typeface="Arial" panose="020B0604020202020204" pitchFamily="34" charset="0"/>
                <a:cs typeface="Arial" panose="020B0604020202020204" pitchFamily="34" charset="0"/>
              </a:rPr>
              <a:t>dalla </a:t>
            </a:r>
            <a:r>
              <a:rPr lang="it-IT" sz="1200" dirty="0">
                <a:latin typeface="Arial" panose="020B0604020202020204" pitchFamily="34" charset="0"/>
                <a:cs typeface="Arial" panose="020B0604020202020204" pitchFamily="34" charset="0"/>
              </a:rPr>
              <a:t>posizione di </a:t>
            </a:r>
            <a:r>
              <a:rPr lang="it-IT" sz="1200" b="1" dirty="0">
                <a:latin typeface="Arial" panose="020B0604020202020204" pitchFamily="34" charset="0"/>
                <a:cs typeface="Arial" panose="020B0604020202020204" pitchFamily="34" charset="0"/>
              </a:rPr>
              <a:t>segretario </a:t>
            </a:r>
            <a:r>
              <a:rPr lang="it-IT" sz="1200" b="1" dirty="0" smtClean="0">
                <a:latin typeface="Arial" panose="020B0604020202020204" pitchFamily="34" charset="0"/>
                <a:cs typeface="Arial" panose="020B0604020202020204" pitchFamily="34" charset="0"/>
              </a:rPr>
              <a:t>comunale</a:t>
            </a:r>
            <a:r>
              <a:rPr lang="it-IT" sz="1200" dirty="0">
                <a:latin typeface="Arial" panose="020B0604020202020204" pitchFamily="34" charset="0"/>
                <a:cs typeface="Arial" panose="020B0604020202020204" pitchFamily="34" charset="0"/>
              </a:rPr>
              <a:t> </a:t>
            </a:r>
            <a:r>
              <a:rPr lang="it-IT" sz="1200" dirty="0" smtClean="0">
                <a:latin typeface="Arial" panose="020B0604020202020204" pitchFamily="34" charset="0"/>
                <a:cs typeface="Arial" panose="020B0604020202020204" pitchFamily="34" charset="0"/>
              </a:rPr>
              <a:t>e dalla partecipazione </a:t>
            </a:r>
            <a:r>
              <a:rPr lang="it-IT" sz="1200" dirty="0">
                <a:latin typeface="Arial" panose="020B0604020202020204" pitchFamily="34" charset="0"/>
                <a:cs typeface="Arial" panose="020B0604020202020204" pitchFamily="34" charset="0"/>
              </a:rPr>
              <a:t>a </a:t>
            </a:r>
            <a:r>
              <a:rPr lang="it-IT" sz="1200" b="1" dirty="0">
                <a:latin typeface="Arial" panose="020B0604020202020204" pitchFamily="34" charset="0"/>
                <a:cs typeface="Arial" panose="020B0604020202020204" pitchFamily="34" charset="0"/>
              </a:rPr>
              <a:t>concors</a:t>
            </a:r>
            <a:r>
              <a:rPr lang="it-IT" sz="1200" dirty="0">
                <a:latin typeface="Arial" panose="020B0604020202020204" pitchFamily="34" charset="0"/>
                <a:cs typeface="Arial" panose="020B0604020202020204" pitchFamily="34" charset="0"/>
              </a:rPr>
              <a:t>i da </a:t>
            </a:r>
            <a:r>
              <a:rPr lang="it-IT" sz="1200" b="1" dirty="0">
                <a:latin typeface="Arial" panose="020B0604020202020204" pitchFamily="34" charset="0"/>
                <a:cs typeface="Arial" panose="020B0604020202020204" pitchFamily="34" charset="0"/>
              </a:rPr>
              <a:t>preside</a:t>
            </a:r>
            <a:r>
              <a:rPr lang="it-IT" sz="1200" dirty="0">
                <a:latin typeface="Arial" panose="020B0604020202020204" pitchFamily="34" charset="0"/>
                <a:cs typeface="Arial" panose="020B0604020202020204" pitchFamily="34" charset="0"/>
              </a:rPr>
              <a:t> e direttori di </a:t>
            </a:r>
            <a:r>
              <a:rPr lang="it-IT" sz="1200" b="1" dirty="0">
                <a:latin typeface="Arial" panose="020B0604020202020204" pitchFamily="34" charset="0"/>
                <a:cs typeface="Arial" panose="020B0604020202020204" pitchFamily="34" charset="0"/>
              </a:rPr>
              <a:t>Istituti </a:t>
            </a:r>
            <a:r>
              <a:rPr lang="it-IT" sz="1200" dirty="0">
                <a:latin typeface="Arial" panose="020B0604020202020204" pitchFamily="34" charset="0"/>
                <a:cs typeface="Arial" panose="020B0604020202020204" pitchFamily="34" charset="0"/>
              </a:rPr>
              <a:t>e </a:t>
            </a:r>
            <a:r>
              <a:rPr lang="it-IT" sz="1200" b="1" dirty="0">
                <a:latin typeface="Arial" panose="020B0604020202020204" pitchFamily="34" charset="0"/>
                <a:cs typeface="Arial" panose="020B0604020202020204" pitchFamily="34" charset="0"/>
              </a:rPr>
              <a:t>scuole</a:t>
            </a:r>
            <a:r>
              <a:rPr lang="it-IT" sz="1200" dirty="0">
                <a:latin typeface="Arial" panose="020B0604020202020204" pitchFamily="34" charset="0"/>
                <a:cs typeface="Arial" panose="020B0604020202020204" pitchFamily="34" charset="0"/>
              </a:rPr>
              <a:t> d’</a:t>
            </a:r>
            <a:r>
              <a:rPr lang="it-IT" sz="1200" b="1" dirty="0">
                <a:latin typeface="Arial" panose="020B0604020202020204" pitchFamily="34" charset="0"/>
                <a:cs typeface="Arial" panose="020B0604020202020204" pitchFamily="34" charset="0"/>
              </a:rPr>
              <a:t>istruzione</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media</a:t>
            </a:r>
            <a:r>
              <a:rPr lang="it-IT" sz="1200" dirty="0">
                <a:latin typeface="Arial" panose="020B0604020202020204" pitchFamily="34" charset="0"/>
                <a:cs typeface="Arial" panose="020B0604020202020204" pitchFamily="34" charset="0"/>
              </a:rPr>
              <a:t> e </a:t>
            </a:r>
            <a:r>
              <a:rPr lang="it-IT" sz="1200" b="1" dirty="0">
                <a:latin typeface="Arial" panose="020B0604020202020204" pitchFamily="34" charset="0"/>
                <a:cs typeface="Arial" panose="020B0604020202020204" pitchFamily="34" charset="0"/>
              </a:rPr>
              <a:t>tecnica</a:t>
            </a:r>
            <a:endParaRPr lang="it-IT" sz="1200" b="1" dirty="0" smtClean="0">
              <a:latin typeface="Arial" panose="020B0604020202020204" pitchFamily="34" charset="0"/>
              <a:cs typeface="Arial" panose="020B0604020202020204" pitchFamily="34" charset="0"/>
            </a:endParaRPr>
          </a:p>
          <a:p>
            <a:pPr algn="just">
              <a:lnSpc>
                <a:spcPct val="150000"/>
              </a:lnSpc>
            </a:pPr>
            <a:r>
              <a:rPr lang="it-IT" sz="1200" b="1" u="sng" dirty="0" smtClean="0">
                <a:latin typeface="Arial" panose="020B0604020202020204" pitchFamily="34" charset="0"/>
                <a:cs typeface="Arial" panose="020B0604020202020204" pitchFamily="34" charset="0"/>
              </a:rPr>
              <a:t>1938</a:t>
            </a:r>
            <a:r>
              <a:rPr lang="it-IT" sz="1200" dirty="0" smtClean="0">
                <a:latin typeface="Arial" panose="020B0604020202020204" pitchFamily="34" charset="0"/>
                <a:cs typeface="Arial" panose="020B0604020202020204" pitchFamily="34" charset="0"/>
              </a:rPr>
              <a:t>: </a:t>
            </a:r>
            <a:r>
              <a:rPr lang="it-IT" sz="1200" b="1" dirty="0" smtClean="0">
                <a:latin typeface="Arial" panose="020B0604020202020204" pitchFamily="34" charset="0"/>
                <a:cs typeface="Arial" panose="020B0604020202020204" pitchFamily="34" charset="0"/>
              </a:rPr>
              <a:t>l’occupazione </a:t>
            </a:r>
            <a:r>
              <a:rPr lang="it-IT" sz="1200" b="1" dirty="0">
                <a:latin typeface="Arial" panose="020B0604020202020204" pitchFamily="34" charset="0"/>
                <a:cs typeface="Arial" panose="020B0604020202020204" pitchFamily="34" charset="0"/>
              </a:rPr>
              <a:t>femminile </a:t>
            </a:r>
            <a:r>
              <a:rPr lang="it-IT" sz="1200" dirty="0">
                <a:latin typeface="Arial" panose="020B0604020202020204" pitchFamily="34" charset="0"/>
                <a:cs typeface="Arial" panose="020B0604020202020204" pitchFamily="34" charset="0"/>
              </a:rPr>
              <a:t>nella </a:t>
            </a:r>
            <a:r>
              <a:rPr lang="it-IT" sz="1200" b="1" dirty="0">
                <a:latin typeface="Arial" panose="020B0604020202020204" pitchFamily="34" charset="0"/>
                <a:cs typeface="Arial" panose="020B0604020202020204" pitchFamily="34" charset="0"/>
              </a:rPr>
              <a:t>pubblica amministrazione non</a:t>
            </a:r>
            <a:r>
              <a:rPr lang="it-IT" sz="1200" dirty="0">
                <a:latin typeface="Arial" panose="020B0604020202020204" pitchFamily="34" charset="0"/>
                <a:cs typeface="Arial" panose="020B0604020202020204" pitchFamily="34" charset="0"/>
              </a:rPr>
              <a:t> poteva essere </a:t>
            </a:r>
            <a:r>
              <a:rPr lang="it-IT" sz="1200" b="1" dirty="0">
                <a:latin typeface="Arial" panose="020B0604020202020204" pitchFamily="34" charset="0"/>
                <a:cs typeface="Arial" panose="020B0604020202020204" pitchFamily="34" charset="0"/>
              </a:rPr>
              <a:t>superiore </a:t>
            </a:r>
            <a:r>
              <a:rPr lang="it-IT" sz="1200" dirty="0">
                <a:latin typeface="Arial" panose="020B0604020202020204" pitchFamily="34" charset="0"/>
                <a:cs typeface="Arial" panose="020B0604020202020204" pitchFamily="34" charset="0"/>
              </a:rPr>
              <a:t>al </a:t>
            </a:r>
            <a:r>
              <a:rPr lang="it-IT" sz="1200" b="1" dirty="0">
                <a:latin typeface="Arial" panose="020B0604020202020204" pitchFamily="34" charset="0"/>
                <a:cs typeface="Arial" panose="020B0604020202020204" pitchFamily="34" charset="0"/>
              </a:rPr>
              <a:t>10</a:t>
            </a:r>
            <a:r>
              <a:rPr lang="it-IT" sz="1200" b="1" dirty="0" smtClean="0">
                <a:latin typeface="Arial" panose="020B0604020202020204" pitchFamily="34" charset="0"/>
                <a:cs typeface="Arial" panose="020B0604020202020204" pitchFamily="34" charset="0"/>
              </a:rPr>
              <a:t>%</a:t>
            </a:r>
          </a:p>
          <a:p>
            <a:pPr algn="just">
              <a:lnSpc>
                <a:spcPct val="150000"/>
              </a:lnSpc>
            </a:pPr>
            <a:r>
              <a:rPr lang="it-IT" sz="1200" b="1" dirty="0" smtClean="0">
                <a:latin typeface="Arial" panose="020B0604020202020204" pitchFamily="34" charset="0"/>
                <a:cs typeface="Arial" panose="020B0604020202020204" pitchFamily="34" charset="0"/>
              </a:rPr>
              <a:t>          ………………………………………………………………………………………………………………....</a:t>
            </a:r>
            <a:endParaRPr lang="it-IT" sz="1200" b="1" dirty="0">
              <a:latin typeface="Arial" panose="020B0604020202020204" pitchFamily="34" charset="0"/>
              <a:cs typeface="Arial" panose="020B0604020202020204" pitchFamily="34" charset="0"/>
            </a:endParaRPr>
          </a:p>
        </p:txBody>
      </p:sp>
      <p:sp>
        <p:nvSpPr>
          <p:cNvPr id="4" name="CasellaDiTesto 3"/>
          <p:cNvSpPr txBox="1"/>
          <p:nvPr/>
        </p:nvSpPr>
        <p:spPr>
          <a:xfrm>
            <a:off x="831745" y="4080908"/>
            <a:ext cx="77048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it-IT" sz="1200" dirty="0" smtClean="0">
                <a:latin typeface="Arial" panose="020B0604020202020204" pitchFamily="34" charset="0"/>
                <a:cs typeface="Arial" panose="020B0604020202020204" pitchFamily="34" charset="0"/>
              </a:rPr>
              <a:t>Nel 1931 viene promulgato il nuovo codice di </a:t>
            </a:r>
            <a:r>
              <a:rPr lang="it-IT" sz="1200" dirty="0">
                <a:latin typeface="Arial" panose="020B0604020202020204" pitchFamily="34" charset="0"/>
                <a:cs typeface="Arial" panose="020B0604020202020204" pitchFamily="34" charset="0"/>
              </a:rPr>
              <a:t>procedura </a:t>
            </a:r>
            <a:r>
              <a:rPr lang="it-IT" sz="1200" dirty="0" smtClean="0">
                <a:latin typeface="Arial" panose="020B0604020202020204" pitchFamily="34" charset="0"/>
                <a:cs typeface="Arial" panose="020B0604020202020204" pitchFamily="34" charset="0"/>
              </a:rPr>
              <a:t>penale (Codice Rocco) che ribadisce:</a:t>
            </a:r>
          </a:p>
          <a:p>
            <a:pPr marL="342900" indent="-342900" algn="just">
              <a:lnSpc>
                <a:spcPct val="150000"/>
              </a:lnSpc>
              <a:buFont typeface="Arial" panose="020B0604020202020204" pitchFamily="34" charset="0"/>
              <a:buChar char="•"/>
            </a:pPr>
            <a:r>
              <a:rPr lang="it-IT" sz="1200" b="1" dirty="0" smtClean="0">
                <a:latin typeface="Arial" panose="020B0604020202020204" pitchFamily="34" charset="0"/>
                <a:cs typeface="Arial" panose="020B0604020202020204" pitchFamily="34" charset="0"/>
              </a:rPr>
              <a:t>patria potestà </a:t>
            </a:r>
            <a:r>
              <a:rPr lang="it-IT" sz="1200" dirty="0" smtClean="0">
                <a:latin typeface="Arial" panose="020B0604020202020204" pitchFamily="34" charset="0"/>
                <a:cs typeface="Arial" panose="020B0604020202020204" pitchFamily="34" charset="0"/>
              </a:rPr>
              <a:t>- il marito è il </a:t>
            </a:r>
            <a:r>
              <a:rPr lang="it-IT" sz="1200" dirty="0">
                <a:latin typeface="Arial" panose="020B0604020202020204" pitchFamily="34" charset="0"/>
                <a:cs typeface="Arial" panose="020B0604020202020204" pitchFamily="34" charset="0"/>
              </a:rPr>
              <a:t>capo </a:t>
            </a:r>
            <a:r>
              <a:rPr lang="it-IT" sz="1200" dirty="0" smtClean="0">
                <a:latin typeface="Arial" panose="020B0604020202020204" pitchFamily="34" charset="0"/>
                <a:cs typeface="Arial" panose="020B0604020202020204" pitchFamily="34" charset="0"/>
              </a:rPr>
              <a:t>famiglia, la donna ne assume il cognome e deve seguirlo </a:t>
            </a:r>
            <a:r>
              <a:rPr lang="it-IT" sz="1200" dirty="0">
                <a:latin typeface="Arial" panose="020B0604020202020204" pitchFamily="34" charset="0"/>
                <a:cs typeface="Arial" panose="020B0604020202020204" pitchFamily="34" charset="0"/>
              </a:rPr>
              <a:t>ovunque egli </a:t>
            </a:r>
            <a:r>
              <a:rPr lang="it-IT" sz="1200" dirty="0" smtClean="0">
                <a:latin typeface="Arial" panose="020B0604020202020204" pitchFamily="34" charset="0"/>
                <a:cs typeface="Arial" panose="020B0604020202020204" pitchFamily="34" charset="0"/>
              </a:rPr>
              <a:t>ritenga necessario </a:t>
            </a:r>
            <a:r>
              <a:rPr lang="it-IT" sz="1200" dirty="0">
                <a:latin typeface="Arial" panose="020B0604020202020204" pitchFamily="34" charset="0"/>
                <a:cs typeface="Arial" panose="020B0604020202020204" pitchFamily="34" charset="0"/>
              </a:rPr>
              <a:t>stabilire </a:t>
            </a:r>
            <a:r>
              <a:rPr lang="it-IT" sz="1200" dirty="0" smtClean="0">
                <a:latin typeface="Arial" panose="020B0604020202020204" pitchFamily="34" charset="0"/>
                <a:cs typeface="Arial" panose="020B0604020202020204" pitchFamily="34" charset="0"/>
              </a:rPr>
              <a:t>la residenza</a:t>
            </a:r>
          </a:p>
          <a:p>
            <a:pPr marL="342900" indent="-342900" algn="just">
              <a:lnSpc>
                <a:spcPct val="150000"/>
              </a:lnSpc>
              <a:buFont typeface="Arial" panose="020B0604020202020204" pitchFamily="34" charset="0"/>
              <a:buChar char="•"/>
            </a:pPr>
            <a:r>
              <a:rPr lang="it-IT" sz="1200" b="1" dirty="0" smtClean="0">
                <a:latin typeface="Arial" panose="020B0604020202020204" pitchFamily="34" charset="0"/>
                <a:cs typeface="Arial" panose="020B0604020202020204" pitchFamily="34" charset="0"/>
              </a:rPr>
              <a:t>potestà maritale</a:t>
            </a:r>
          </a:p>
          <a:p>
            <a:pPr marL="342900" indent="-342900" algn="just">
              <a:lnSpc>
                <a:spcPct val="150000"/>
              </a:lnSpc>
              <a:buFont typeface="Arial" panose="020B0604020202020204" pitchFamily="34" charset="0"/>
              <a:buChar char="•"/>
            </a:pPr>
            <a:r>
              <a:rPr lang="it-IT" sz="1200" b="1" dirty="0" smtClean="0">
                <a:latin typeface="Arial" panose="020B0604020202020204" pitchFamily="34" charset="0"/>
                <a:cs typeface="Arial" panose="020B0604020202020204" pitchFamily="34" charset="0"/>
              </a:rPr>
              <a:t>totale </a:t>
            </a:r>
            <a:r>
              <a:rPr lang="it-IT" sz="1200" b="1" dirty="0">
                <a:latin typeface="Arial" panose="020B0604020202020204" pitchFamily="34" charset="0"/>
                <a:cs typeface="Arial" panose="020B0604020202020204" pitchFamily="34" charset="0"/>
              </a:rPr>
              <a:t>subalternità</a:t>
            </a:r>
            <a:r>
              <a:rPr lang="it-IT" sz="1200" dirty="0">
                <a:latin typeface="Arial" panose="020B0604020202020204" pitchFamily="34" charset="0"/>
                <a:cs typeface="Arial" panose="020B0604020202020204" pitchFamily="34" charset="0"/>
              </a:rPr>
              <a:t> della </a:t>
            </a:r>
            <a:r>
              <a:rPr lang="it-IT" sz="1200" b="1" dirty="0">
                <a:latin typeface="Arial" panose="020B0604020202020204" pitchFamily="34" charset="0"/>
                <a:cs typeface="Arial" panose="020B0604020202020204" pitchFamily="34" charset="0"/>
              </a:rPr>
              <a:t>donna</a:t>
            </a:r>
            <a:r>
              <a:rPr lang="it-IT" sz="1200" dirty="0">
                <a:latin typeface="Arial" panose="020B0604020202020204" pitchFamily="34" charset="0"/>
                <a:cs typeface="Arial" panose="020B0604020202020204" pitchFamily="34" charset="0"/>
              </a:rPr>
              <a:t> </a:t>
            </a:r>
            <a:r>
              <a:rPr lang="it-IT" sz="1200" dirty="0" smtClean="0">
                <a:latin typeface="Arial" panose="020B0604020202020204" pitchFamily="34" charset="0"/>
                <a:cs typeface="Arial" panose="020B0604020202020204" pitchFamily="34" charset="0"/>
              </a:rPr>
              <a:t>all’uomo</a:t>
            </a:r>
          </a:p>
          <a:p>
            <a:pPr algn="just">
              <a:lnSpc>
                <a:spcPct val="150000"/>
              </a:lnSpc>
            </a:pPr>
            <a:r>
              <a:rPr lang="it-IT" sz="1200" dirty="0" smtClean="0">
                <a:latin typeface="Arial" panose="020B0604020202020204" pitchFamily="34" charset="0"/>
                <a:cs typeface="Arial" panose="020B0604020202020204" pitchFamily="34" charset="0"/>
              </a:rPr>
              <a:t>La </a:t>
            </a:r>
            <a:r>
              <a:rPr lang="it-IT" sz="1200" b="1" dirty="0">
                <a:latin typeface="Arial" panose="020B0604020202020204" pitchFamily="34" charset="0"/>
                <a:cs typeface="Arial" panose="020B0604020202020204" pitchFamily="34" charset="0"/>
              </a:rPr>
              <a:t>sessualità</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fuori</a:t>
            </a:r>
            <a:r>
              <a:rPr lang="it-IT" sz="1200" dirty="0">
                <a:latin typeface="Arial" panose="020B0604020202020204" pitchFamily="34" charset="0"/>
                <a:cs typeface="Arial" panose="020B0604020202020204" pitchFamily="34" charset="0"/>
              </a:rPr>
              <a:t> dal </a:t>
            </a:r>
            <a:r>
              <a:rPr lang="it-IT" sz="1200" dirty="0" smtClean="0">
                <a:latin typeface="Arial" panose="020B0604020202020204" pitchFamily="34" charset="0"/>
                <a:cs typeface="Arial" panose="020B0604020202020204" pitchFamily="34" charset="0"/>
              </a:rPr>
              <a:t>matrimonio = «</a:t>
            </a:r>
            <a:r>
              <a:rPr lang="it-IT" sz="1200" b="1" dirty="0">
                <a:latin typeface="Arial" panose="020B0604020202020204" pitchFamily="34" charset="0"/>
                <a:cs typeface="Arial" panose="020B0604020202020204" pitchFamily="34" charset="0"/>
              </a:rPr>
              <a:t>delitto contro </a:t>
            </a:r>
            <a:r>
              <a:rPr lang="it-IT" sz="1200" dirty="0">
                <a:latin typeface="Arial" panose="020B0604020202020204" pitchFamily="34" charset="0"/>
                <a:cs typeface="Arial" panose="020B0604020202020204" pitchFamily="34" charset="0"/>
              </a:rPr>
              <a:t>la </a:t>
            </a:r>
            <a:r>
              <a:rPr lang="it-IT" sz="1200" b="1" dirty="0">
                <a:latin typeface="Arial" panose="020B0604020202020204" pitchFamily="34" charset="0"/>
                <a:cs typeface="Arial" panose="020B0604020202020204" pitchFamily="34" charset="0"/>
              </a:rPr>
              <a:t>moralità familiare</a:t>
            </a:r>
            <a:r>
              <a:rPr lang="it-IT" sz="1200" dirty="0" smtClean="0">
                <a:latin typeface="Arial" panose="020B0604020202020204" pitchFamily="34" charset="0"/>
                <a:cs typeface="Arial" panose="020B0604020202020204" pitchFamily="34" charset="0"/>
              </a:rPr>
              <a:t>». Ma le norme prevedevano una «</a:t>
            </a:r>
            <a:r>
              <a:rPr lang="it-IT" sz="1200" b="1" dirty="0" smtClean="0">
                <a:latin typeface="Arial" panose="020B0604020202020204" pitchFamily="34" charset="0"/>
                <a:cs typeface="Arial" panose="020B0604020202020204" pitchFamily="34" charset="0"/>
              </a:rPr>
              <a:t>doppia </a:t>
            </a:r>
            <a:r>
              <a:rPr lang="it-IT" sz="1200" b="1" dirty="0">
                <a:latin typeface="Arial" panose="020B0604020202020204" pitchFamily="34" charset="0"/>
                <a:cs typeface="Arial" panose="020B0604020202020204" pitchFamily="34" charset="0"/>
              </a:rPr>
              <a:t>morale</a:t>
            </a:r>
            <a:r>
              <a:rPr lang="it-IT" sz="1200" dirty="0" smtClean="0">
                <a:latin typeface="Arial" panose="020B0604020202020204" pitchFamily="34" charset="0"/>
                <a:cs typeface="Arial" panose="020B0604020202020204" pitchFamily="34" charset="0"/>
              </a:rPr>
              <a:t>»: a pagare era soprattutto la donna.</a:t>
            </a:r>
          </a:p>
          <a:p>
            <a:pPr algn="just">
              <a:lnSpc>
                <a:spcPct val="150000"/>
              </a:lnSpc>
            </a:pPr>
            <a:r>
              <a:rPr lang="it-IT" sz="1200" b="1" dirty="0" smtClean="0">
                <a:latin typeface="Arial" panose="020B0604020202020204" pitchFamily="34" charset="0"/>
                <a:cs typeface="Arial" panose="020B0604020202020204" pitchFamily="34" charset="0"/>
              </a:rPr>
              <a:t>         …………………………………………………………………………………………………………………………..</a:t>
            </a:r>
            <a:endParaRPr lang="it-IT" sz="1200" b="1" dirty="0">
              <a:latin typeface="Arial" panose="020B0604020202020204" pitchFamily="34" charset="0"/>
              <a:cs typeface="Arial" panose="020B0604020202020204" pitchFamily="34" charset="0"/>
            </a:endParaRPr>
          </a:p>
        </p:txBody>
      </p:sp>
      <p:sp>
        <p:nvSpPr>
          <p:cNvPr id="5" name="Rettangolo 4"/>
          <p:cNvSpPr/>
          <p:nvPr/>
        </p:nvSpPr>
        <p:spPr>
          <a:xfrm>
            <a:off x="2398173" y="3501008"/>
            <a:ext cx="4572000" cy="400110"/>
          </a:xfrm>
          <a:prstGeom prst="rect">
            <a:avLst/>
          </a:prstGeom>
        </p:spPr>
        <p:txBody>
          <a:bodyPr>
            <a:spAutoFit/>
          </a:bodyPr>
          <a:lstStyle/>
          <a:p>
            <a:pPr lvl="0" algn="ctr"/>
            <a:r>
              <a:rPr lang="it-IT" sz="2000" b="1" dirty="0" smtClean="0">
                <a:solidFill>
                  <a:prstClr val="black"/>
                </a:solidFill>
                <a:latin typeface="Arial" panose="020B0604020202020204" pitchFamily="34" charset="0"/>
                <a:cs typeface="Arial" panose="020B0604020202020204" pitchFamily="34" charset="0"/>
              </a:rPr>
              <a:t>Ambito giuridico</a:t>
            </a:r>
            <a:endParaRPr lang="it-IT"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107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340768"/>
            <a:ext cx="5472608" cy="4104456"/>
          </a:xfrm>
          <a:prstGeom prst="rect">
            <a:avLst/>
          </a:prstGeom>
        </p:spPr>
      </p:pic>
      <p:sp>
        <p:nvSpPr>
          <p:cNvPr id="3" name="CasellaDiTesto 2"/>
          <p:cNvSpPr txBox="1"/>
          <p:nvPr/>
        </p:nvSpPr>
        <p:spPr>
          <a:xfrm>
            <a:off x="917594" y="260648"/>
            <a:ext cx="7020780" cy="923330"/>
          </a:xfrm>
          <a:prstGeom prst="rect">
            <a:avLst/>
          </a:prstGeom>
          <a:solidFill>
            <a:schemeClr val="accent1"/>
          </a:solidFill>
          <a:ln w="38100">
            <a:solidFill>
              <a:schemeClr val="bg1"/>
            </a:solidFill>
          </a:ln>
          <a:effectLst>
            <a:glow rad="139700">
              <a:schemeClr val="accent6">
                <a:satMod val="175000"/>
                <a:alpha val="40000"/>
              </a:schemeClr>
            </a:glow>
          </a:effectLst>
        </p:spPr>
        <p:txBody>
          <a:bodyPr wrap="square" rtlCol="0">
            <a:spAutoFit/>
          </a:bodyPr>
          <a:lstStyle/>
          <a:p>
            <a:pPr algn="ctr">
              <a:lnSpc>
                <a:spcPct val="150000"/>
              </a:lnSpc>
            </a:pPr>
            <a:r>
              <a:rPr lang="it-IT"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Discriminate  in </a:t>
            </a:r>
            <a:r>
              <a:rPr lang="it-IT"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o</a:t>
            </a:r>
            <a:r>
              <a:rPr lang="it-IT"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gni ambito il regime assegnò </a:t>
            </a:r>
          </a:p>
          <a:p>
            <a:pPr algn="ctr">
              <a:lnSpc>
                <a:spcPct val="150000"/>
              </a:lnSpc>
            </a:pPr>
            <a:r>
              <a:rPr lang="it-IT"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alle donne un unico ruolo </a:t>
            </a:r>
            <a:endParaRPr lang="it-IT"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4" name="CasellaDiTesto 3"/>
          <p:cNvSpPr txBox="1"/>
          <p:nvPr/>
        </p:nvSpPr>
        <p:spPr>
          <a:xfrm>
            <a:off x="1658322" y="5669839"/>
            <a:ext cx="5688632" cy="830997"/>
          </a:xfrm>
          <a:prstGeom prst="rect">
            <a:avLst/>
          </a:prstGeom>
          <a:noFill/>
          <a:ln w="38100">
            <a:solidFill>
              <a:schemeClr val="bg1"/>
            </a:solidFill>
          </a:ln>
          <a:effectLst>
            <a:glow rad="228600">
              <a:schemeClr val="accent6">
                <a:satMod val="175000"/>
                <a:alpha val="40000"/>
              </a:schemeClr>
            </a:glow>
          </a:effectLst>
        </p:spPr>
        <p:txBody>
          <a:bodyPr wrap="square" rtlCol="0">
            <a:spAutoFit/>
          </a:bodyPr>
          <a:lstStyle/>
          <a:p>
            <a:pPr algn="ctr"/>
            <a:r>
              <a:rPr lang="it-IT" b="1" dirty="0" smtClean="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Dare </a:t>
            </a:r>
            <a:r>
              <a:rPr lang="it-IT" sz="2400" b="1" dirty="0" smtClean="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figli</a:t>
            </a:r>
            <a:r>
              <a:rPr lang="it-IT" b="1" dirty="0" smtClean="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 alla nazione divenne il</a:t>
            </a:r>
          </a:p>
          <a:p>
            <a:pPr algn="ctr"/>
            <a:r>
              <a:rPr lang="it-IT" sz="2400" b="1" dirty="0" smtClean="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 loro compito primario</a:t>
            </a:r>
            <a:endParaRPr lang="it-IT" sz="2400" b="1" dirty="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909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310" y="224644"/>
            <a:ext cx="4512501" cy="3384376"/>
          </a:xfrm>
          <a:prstGeom prst="rect">
            <a:avLst/>
          </a:prstGeom>
        </p:spPr>
      </p:pic>
      <p:sp>
        <p:nvSpPr>
          <p:cNvPr id="3" name="CasellaDiTesto 2"/>
          <p:cNvSpPr txBox="1"/>
          <p:nvPr/>
        </p:nvSpPr>
        <p:spPr>
          <a:xfrm>
            <a:off x="683568" y="3717032"/>
            <a:ext cx="8064896" cy="1338828"/>
          </a:xfrm>
          <a:prstGeom prst="rect">
            <a:avLst/>
          </a:prstGeom>
          <a:noFill/>
          <a:ln w="57150">
            <a:solidFill>
              <a:srgbClr val="00FFFF"/>
            </a:solidFill>
          </a:ln>
        </p:spPr>
        <p:txBody>
          <a:bodyPr wrap="square" rtlCol="0">
            <a:spAutoFit/>
          </a:bodyPr>
          <a:lstStyle/>
          <a:p>
            <a:pPr algn="just">
              <a:lnSpc>
                <a:spcPct val="150000"/>
              </a:lnSpc>
            </a:pPr>
            <a:r>
              <a:rPr lang="it-IT" dirty="0">
                <a:latin typeface="Arial" panose="020B0604020202020204" pitchFamily="34" charset="0"/>
                <a:cs typeface="Arial" panose="020B0604020202020204" pitchFamily="34" charset="0"/>
              </a:rPr>
              <a:t>E</a:t>
            </a:r>
            <a:r>
              <a:rPr lang="it-IT" dirty="0" smtClean="0">
                <a:latin typeface="Arial" panose="020B0604020202020204" pitchFamily="34" charset="0"/>
                <a:cs typeface="Arial" panose="020B0604020202020204" pitchFamily="34" charset="0"/>
              </a:rPr>
              <a:t>senzioni </a:t>
            </a:r>
            <a:r>
              <a:rPr lang="it-IT" dirty="0">
                <a:latin typeface="Arial" panose="020B0604020202020204" pitchFamily="34" charset="0"/>
                <a:cs typeface="Arial" panose="020B0604020202020204" pitchFamily="34" charset="0"/>
              </a:rPr>
              <a:t>fiscali concesse </a:t>
            </a:r>
            <a:r>
              <a:rPr lang="it-IT" dirty="0" smtClean="0">
                <a:latin typeface="Arial" panose="020B0604020202020204" pitchFamily="34" charset="0"/>
                <a:cs typeface="Arial" panose="020B0604020202020204" pitchFamily="34" charset="0"/>
              </a:rPr>
              <a:t>a </a:t>
            </a:r>
            <a:r>
              <a:rPr lang="it-IT" dirty="0">
                <a:latin typeface="Arial" panose="020B0604020202020204" pitchFamily="34" charset="0"/>
                <a:cs typeface="Arial" panose="020B0604020202020204" pitchFamily="34" charset="0"/>
              </a:rPr>
              <a:t>padri con famiglie numerose </a:t>
            </a:r>
            <a:r>
              <a:rPr lang="it-IT" dirty="0" smtClean="0">
                <a:latin typeface="Arial" panose="020B0604020202020204" pitchFamily="34" charset="0"/>
                <a:cs typeface="Arial" panose="020B0604020202020204" pitchFamily="34" charset="0"/>
              </a:rPr>
              <a:t>- Congedi  e previdenze </a:t>
            </a:r>
            <a:r>
              <a:rPr lang="it-IT" dirty="0">
                <a:latin typeface="Arial" panose="020B0604020202020204" pitchFamily="34" charset="0"/>
                <a:cs typeface="Arial" panose="020B0604020202020204" pitchFamily="34" charset="0"/>
              </a:rPr>
              <a:t>statali </a:t>
            </a:r>
            <a:r>
              <a:rPr lang="it-IT" dirty="0" smtClean="0">
                <a:latin typeface="Arial" panose="020B0604020202020204" pitchFamily="34" charset="0"/>
                <a:cs typeface="Arial" panose="020B0604020202020204" pitchFamily="34" charset="0"/>
              </a:rPr>
              <a:t>per maternità -  Prestiti </a:t>
            </a:r>
            <a:r>
              <a:rPr lang="it-IT" dirty="0">
                <a:latin typeface="Arial" panose="020B0604020202020204" pitchFamily="34" charset="0"/>
                <a:cs typeface="Arial" panose="020B0604020202020204" pitchFamily="34" charset="0"/>
              </a:rPr>
              <a:t>concessi </a:t>
            </a:r>
            <a:r>
              <a:rPr lang="it-IT" dirty="0" smtClean="0">
                <a:latin typeface="Arial" panose="020B0604020202020204" pitchFamily="34" charset="0"/>
                <a:cs typeface="Arial" panose="020B0604020202020204" pitchFamily="34" charset="0"/>
              </a:rPr>
              <a:t>per nascite </a:t>
            </a:r>
            <a:r>
              <a:rPr lang="it-IT" dirty="0">
                <a:latin typeface="Arial" panose="020B0604020202020204" pitchFamily="34" charset="0"/>
                <a:cs typeface="Arial" panose="020B0604020202020204" pitchFamily="34" charset="0"/>
              </a:rPr>
              <a:t>o </a:t>
            </a:r>
            <a:r>
              <a:rPr lang="it-IT" dirty="0" smtClean="0">
                <a:latin typeface="Arial" panose="020B0604020202020204" pitchFamily="34" charset="0"/>
                <a:cs typeface="Arial" panose="020B0604020202020204" pitchFamily="34" charset="0"/>
              </a:rPr>
              <a:t>matrimoni Assegni </a:t>
            </a:r>
            <a:r>
              <a:rPr lang="it-IT" dirty="0">
                <a:latin typeface="Arial" panose="020B0604020202020204" pitchFamily="34" charset="0"/>
                <a:cs typeface="Arial" panose="020B0604020202020204" pitchFamily="34" charset="0"/>
              </a:rPr>
              <a:t>familiari </a:t>
            </a:r>
            <a:r>
              <a:rPr lang="it-IT" dirty="0" smtClean="0">
                <a:latin typeface="Arial" panose="020B0604020202020204" pitchFamily="34" charset="0"/>
                <a:cs typeface="Arial" panose="020B0604020202020204" pitchFamily="34" charset="0"/>
              </a:rPr>
              <a:t>ai </a:t>
            </a:r>
            <a:r>
              <a:rPr lang="it-IT" dirty="0">
                <a:latin typeface="Arial" panose="020B0604020202020204" pitchFamily="34" charset="0"/>
                <a:cs typeface="Arial" panose="020B0604020202020204" pitchFamily="34" charset="0"/>
              </a:rPr>
              <a:t>lavoratori stipendiati e salariati</a:t>
            </a:r>
          </a:p>
        </p:txBody>
      </p:sp>
      <p:sp>
        <p:nvSpPr>
          <p:cNvPr id="4" name="CasellaDiTesto 3"/>
          <p:cNvSpPr txBox="1"/>
          <p:nvPr/>
        </p:nvSpPr>
        <p:spPr>
          <a:xfrm>
            <a:off x="2414672" y="1664804"/>
            <a:ext cx="2301343" cy="504056"/>
          </a:xfrm>
          <a:prstGeom prst="rect">
            <a:avLst/>
          </a:prstGeom>
          <a:noFill/>
          <a:ln w="38100">
            <a:solidFill>
              <a:srgbClr val="FF0000"/>
            </a:solidFill>
          </a:ln>
        </p:spPr>
        <p:txBody>
          <a:bodyPr wrap="square" rtlCol="0">
            <a:spAutoFit/>
          </a:bodyPr>
          <a:lstStyle/>
          <a:p>
            <a:endParaRPr lang="it-IT" dirty="0"/>
          </a:p>
        </p:txBody>
      </p:sp>
      <p:sp>
        <p:nvSpPr>
          <p:cNvPr id="5" name="CasellaDiTesto 4"/>
          <p:cNvSpPr txBox="1"/>
          <p:nvPr/>
        </p:nvSpPr>
        <p:spPr>
          <a:xfrm>
            <a:off x="2406010" y="2168860"/>
            <a:ext cx="2310005" cy="513348"/>
          </a:xfrm>
          <a:prstGeom prst="rect">
            <a:avLst/>
          </a:prstGeom>
          <a:noFill/>
          <a:ln w="38100">
            <a:solidFill>
              <a:srgbClr val="00FFFF"/>
            </a:solidFill>
          </a:ln>
        </p:spPr>
        <p:txBody>
          <a:bodyPr wrap="square" rtlCol="0">
            <a:spAutoFit/>
          </a:bodyPr>
          <a:lstStyle/>
          <a:p>
            <a:endParaRPr lang="it-IT" dirty="0"/>
          </a:p>
        </p:txBody>
      </p:sp>
      <p:sp>
        <p:nvSpPr>
          <p:cNvPr id="6" name="Rettangolo 5"/>
          <p:cNvSpPr/>
          <p:nvPr/>
        </p:nvSpPr>
        <p:spPr>
          <a:xfrm>
            <a:off x="683568" y="5241974"/>
            <a:ext cx="8064896" cy="872034"/>
          </a:xfrm>
          <a:prstGeom prst="rect">
            <a:avLst/>
          </a:prstGeom>
          <a:ln w="38100">
            <a:solidFill>
              <a:srgbClr val="FF0000"/>
            </a:solidFill>
          </a:ln>
        </p:spPr>
        <p:txBody>
          <a:bodyPr wrap="square">
            <a:spAutoFit/>
          </a:bodyPr>
          <a:lstStyle/>
          <a:p>
            <a:pPr algn="just">
              <a:lnSpc>
                <a:spcPct val="150000"/>
              </a:lnSpc>
            </a:pPr>
            <a:r>
              <a:rPr lang="it-IT" dirty="0" smtClean="0">
                <a:latin typeface="Arial" panose="020B0604020202020204" pitchFamily="34" charset="0"/>
                <a:cs typeface="Arial" panose="020B0604020202020204" pitchFamily="34" charset="0"/>
              </a:rPr>
              <a:t>Aborto trattato come </a:t>
            </a:r>
            <a:r>
              <a:rPr lang="it-IT" dirty="0">
                <a:latin typeface="Arial" panose="020B0604020202020204" pitchFamily="34" charset="0"/>
                <a:cs typeface="Arial" panose="020B0604020202020204" pitchFamily="34" charset="0"/>
              </a:rPr>
              <a:t>un crimine contro lo </a:t>
            </a:r>
            <a:r>
              <a:rPr lang="it-IT" dirty="0" smtClean="0">
                <a:latin typeface="Arial" panose="020B0604020202020204" pitchFamily="34" charset="0"/>
                <a:cs typeface="Arial" panose="020B0604020202020204" pitchFamily="34" charset="0"/>
              </a:rPr>
              <a:t>Stato - Messa </a:t>
            </a:r>
            <a:r>
              <a:rPr lang="it-IT" dirty="0">
                <a:latin typeface="Arial" panose="020B0604020202020204" pitchFamily="34" charset="0"/>
                <a:cs typeface="Arial" panose="020B0604020202020204" pitchFamily="34" charset="0"/>
              </a:rPr>
              <a:t>al bando del controllo delle </a:t>
            </a:r>
            <a:r>
              <a:rPr lang="it-IT" dirty="0" smtClean="0">
                <a:latin typeface="Arial" panose="020B0604020202020204" pitchFamily="34" charset="0"/>
                <a:cs typeface="Arial" panose="020B0604020202020204" pitchFamily="34" charset="0"/>
              </a:rPr>
              <a:t>nascite - Censura </a:t>
            </a:r>
            <a:r>
              <a:rPr lang="it-IT" dirty="0">
                <a:latin typeface="Arial" panose="020B0604020202020204" pitchFamily="34" charset="0"/>
                <a:cs typeface="Arial" panose="020B0604020202020204" pitchFamily="34" charset="0"/>
              </a:rPr>
              <a:t>sull’educazione sessuale </a:t>
            </a:r>
          </a:p>
        </p:txBody>
      </p:sp>
    </p:spTree>
    <p:extLst>
      <p:ext uri="{BB962C8B-B14F-4D97-AF65-F5344CB8AC3E}">
        <p14:creationId xmlns:p14="http://schemas.microsoft.com/office/powerpoint/2010/main" val="1863212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4" y="3933056"/>
            <a:ext cx="4061862" cy="2360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9670">
            <a:off x="676377" y="1240137"/>
            <a:ext cx="3107335" cy="2291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51520" y="314484"/>
            <a:ext cx="861530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400" dirty="0">
                <a:latin typeface="Arial" panose="020B0604020202020204" pitchFamily="34" charset="0"/>
                <a:cs typeface="Arial" panose="020B0604020202020204" pitchFamily="34" charset="0"/>
              </a:rPr>
              <a:t>Nonostante alcune voci contrarie </a:t>
            </a:r>
            <a:r>
              <a:rPr lang="it-IT" sz="1400" dirty="0" smtClean="0">
                <a:latin typeface="Arial" panose="020B0604020202020204" pitchFamily="34" charset="0"/>
                <a:cs typeface="Arial" panose="020B0604020202020204" pitchFamily="34" charset="0"/>
              </a:rPr>
              <a:t>il </a:t>
            </a:r>
            <a:r>
              <a:rPr lang="it-IT" sz="1400" dirty="0">
                <a:latin typeface="Arial" panose="020B0604020202020204" pitchFamily="34" charset="0"/>
                <a:cs typeface="Arial" panose="020B0604020202020204" pitchFamily="34" charset="0"/>
              </a:rPr>
              <a:t>fascismo per la prima volta organizza lo sport femminile: favorisce l’educazione fisica, la bicicletta, la montagna</a:t>
            </a:r>
          </a:p>
        </p:txBody>
      </p:sp>
      <p:pic>
        <p:nvPicPr>
          <p:cNvPr id="1029" name="Picture 5" descr="http://www.bibliolab.it/donne_web/pic/04_nuova%20donna/12_Accademia%20di%20Orvie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197" y="1282421"/>
            <a:ext cx="3832243" cy="265063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984766" y="4266962"/>
            <a:ext cx="3866309"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200" dirty="0">
                <a:latin typeface="Arial" panose="020B0604020202020204" pitchFamily="34" charset="0"/>
                <a:cs typeface="Arial" panose="020B0604020202020204" pitchFamily="34" charset="0"/>
              </a:rPr>
              <a:t>Nel </a:t>
            </a:r>
            <a:r>
              <a:rPr lang="it-IT" sz="1200" b="1" dirty="0">
                <a:latin typeface="Arial" panose="020B0604020202020204" pitchFamily="34" charset="0"/>
                <a:cs typeface="Arial" panose="020B0604020202020204" pitchFamily="34" charset="0"/>
              </a:rPr>
              <a:t>1932</a:t>
            </a:r>
            <a:r>
              <a:rPr lang="it-IT" sz="1200" dirty="0">
                <a:latin typeface="Arial" panose="020B0604020202020204" pitchFamily="34" charset="0"/>
                <a:cs typeface="Arial" panose="020B0604020202020204" pitchFamily="34" charset="0"/>
              </a:rPr>
              <a:t> nasce ad Orvieto l’</a:t>
            </a:r>
            <a:r>
              <a:rPr lang="it-IT" sz="1200" b="1" dirty="0">
                <a:latin typeface="Arial" panose="020B0604020202020204" pitchFamily="34" charset="0"/>
                <a:cs typeface="Arial" panose="020B0604020202020204" pitchFamily="34" charset="0"/>
              </a:rPr>
              <a:t>Accademia Femminile di Educazione </a:t>
            </a:r>
            <a:r>
              <a:rPr lang="it-IT" sz="1200" b="1" dirty="0" smtClean="0">
                <a:latin typeface="Arial" panose="020B0604020202020204" pitchFamily="34" charset="0"/>
                <a:cs typeface="Arial" panose="020B0604020202020204" pitchFamily="34" charset="0"/>
              </a:rPr>
              <a:t>Fisica</a:t>
            </a:r>
          </a:p>
          <a:p>
            <a:pPr algn="just">
              <a:lnSpc>
                <a:spcPct val="150000"/>
              </a:lnSpc>
            </a:pPr>
            <a:r>
              <a:rPr lang="it-IT" sz="1200" dirty="0" smtClean="0">
                <a:latin typeface="Arial" panose="020B0604020202020204" pitchFamily="34" charset="0"/>
                <a:cs typeface="Arial" panose="020B0604020202020204" pitchFamily="34" charset="0"/>
              </a:rPr>
              <a:t>Migliorare </a:t>
            </a:r>
            <a:r>
              <a:rPr lang="it-IT" sz="1200" dirty="0">
                <a:latin typeface="Arial" panose="020B0604020202020204" pitchFamily="34" charset="0"/>
                <a:cs typeface="Arial" panose="020B0604020202020204" pitchFamily="34" charset="0"/>
              </a:rPr>
              <a:t>la razza vuol dire avere un corpo </a:t>
            </a:r>
            <a:r>
              <a:rPr lang="it-IT" sz="1200" dirty="0" smtClean="0">
                <a:latin typeface="Arial" panose="020B0604020202020204" pitchFamily="34" charset="0"/>
                <a:cs typeface="Arial" panose="020B0604020202020204" pitchFamily="34" charset="0"/>
              </a:rPr>
              <a:t>sano.</a:t>
            </a:r>
          </a:p>
          <a:p>
            <a:pPr algn="just">
              <a:lnSpc>
                <a:spcPct val="150000"/>
              </a:lnSpc>
            </a:pPr>
            <a:r>
              <a:rPr lang="it-IT" sz="1200" dirty="0">
                <a:latin typeface="Arial" panose="020B0604020202020204" pitchFamily="34" charset="0"/>
                <a:cs typeface="Arial" panose="020B0604020202020204" pitchFamily="34" charset="0"/>
              </a:rPr>
              <a:t>L’Accademia  </a:t>
            </a:r>
            <a:r>
              <a:rPr lang="it-IT" sz="1200" dirty="0" smtClean="0">
                <a:latin typeface="Arial" panose="020B0604020202020204" pitchFamily="34" charset="0"/>
                <a:cs typeface="Arial" panose="020B0604020202020204" pitchFamily="34" charset="0"/>
              </a:rPr>
              <a:t>è </a:t>
            </a:r>
            <a:r>
              <a:rPr lang="it-IT" sz="1200" b="1" dirty="0" smtClean="0">
                <a:latin typeface="Arial" panose="020B0604020202020204" pitchFamily="34" charset="0"/>
                <a:cs typeface="Arial" panose="020B0604020202020204" pitchFamily="34" charset="0"/>
              </a:rPr>
              <a:t>destinata </a:t>
            </a:r>
            <a:r>
              <a:rPr lang="it-IT" sz="1200" dirty="0">
                <a:latin typeface="Arial" panose="020B0604020202020204" pitchFamily="34" charset="0"/>
                <a:cs typeface="Arial" panose="020B0604020202020204" pitchFamily="34" charset="0"/>
              </a:rPr>
              <a:t>a </a:t>
            </a:r>
            <a:r>
              <a:rPr lang="it-IT" sz="1200" b="1" dirty="0">
                <a:latin typeface="Arial" panose="020B0604020202020204" pitchFamily="34" charset="0"/>
                <a:cs typeface="Arial" panose="020B0604020202020204" pitchFamily="34" charset="0"/>
              </a:rPr>
              <a:t>formare</a:t>
            </a:r>
            <a:r>
              <a:rPr lang="it-IT" sz="1200" dirty="0">
                <a:latin typeface="Arial" panose="020B0604020202020204" pitchFamily="34" charset="0"/>
                <a:cs typeface="Arial" panose="020B0604020202020204" pitchFamily="34" charset="0"/>
              </a:rPr>
              <a:t> le </a:t>
            </a:r>
            <a:r>
              <a:rPr lang="it-IT" sz="1200" b="1" dirty="0">
                <a:latin typeface="Arial" panose="020B0604020202020204" pitchFamily="34" charset="0"/>
                <a:cs typeface="Arial" panose="020B0604020202020204" pitchFamily="34" charset="0"/>
              </a:rPr>
              <a:t>dirigenti </a:t>
            </a:r>
            <a:r>
              <a:rPr lang="it-IT" sz="1200" dirty="0">
                <a:latin typeface="Arial" panose="020B0604020202020204" pitchFamily="34" charset="0"/>
                <a:cs typeface="Arial" panose="020B0604020202020204" pitchFamily="34" charset="0"/>
              </a:rPr>
              <a:t>delle </a:t>
            </a:r>
            <a:r>
              <a:rPr lang="it-IT" sz="1200" b="1" dirty="0">
                <a:latin typeface="Arial" panose="020B0604020202020204" pitchFamily="34" charset="0"/>
                <a:cs typeface="Arial" panose="020B0604020202020204" pitchFamily="34" charset="0"/>
              </a:rPr>
              <a:t>Piccole e Giovani Italiane</a:t>
            </a:r>
            <a:r>
              <a:rPr lang="it-IT" sz="1200" dirty="0">
                <a:latin typeface="Arial" panose="020B0604020202020204" pitchFamily="34" charset="0"/>
                <a:cs typeface="Arial" panose="020B0604020202020204" pitchFamily="34" charset="0"/>
              </a:rPr>
              <a:t>, le </a:t>
            </a:r>
            <a:r>
              <a:rPr lang="it-IT" sz="1200" b="1" dirty="0">
                <a:latin typeface="Arial" panose="020B0604020202020204" pitchFamily="34" charset="0"/>
                <a:cs typeface="Arial" panose="020B0604020202020204" pitchFamily="34" charset="0"/>
              </a:rPr>
              <a:t>insegnanti</a:t>
            </a:r>
            <a:r>
              <a:rPr lang="it-IT" sz="1200" dirty="0">
                <a:latin typeface="Arial" panose="020B0604020202020204" pitchFamily="34" charset="0"/>
                <a:cs typeface="Arial" panose="020B0604020202020204" pitchFamily="34" charset="0"/>
              </a:rPr>
              <a:t> di </a:t>
            </a:r>
            <a:r>
              <a:rPr lang="it-IT" sz="1200" b="1" dirty="0">
                <a:latin typeface="Arial" panose="020B0604020202020204" pitchFamily="34" charset="0"/>
                <a:cs typeface="Arial" panose="020B0604020202020204" pitchFamily="34" charset="0"/>
              </a:rPr>
              <a:t>educazione fisica </a:t>
            </a:r>
            <a:r>
              <a:rPr lang="it-IT" sz="1200" dirty="0">
                <a:latin typeface="Arial" panose="020B0604020202020204" pitchFamily="34" charset="0"/>
                <a:cs typeface="Arial" panose="020B0604020202020204" pitchFamily="34" charset="0"/>
              </a:rPr>
              <a:t>delle </a:t>
            </a:r>
            <a:r>
              <a:rPr lang="it-IT" sz="1200" dirty="0" smtClean="0">
                <a:latin typeface="Arial" panose="020B0604020202020204" pitchFamily="34" charset="0"/>
                <a:cs typeface="Arial" panose="020B0604020202020204" pitchFamily="34" charset="0"/>
              </a:rPr>
              <a:t>scuole</a:t>
            </a:r>
            <a:endParaRPr lang="it-IT" sz="1200" dirty="0">
              <a:latin typeface="Arial" panose="020B0604020202020204" pitchFamily="34" charset="0"/>
              <a:cs typeface="Arial" panose="020B0604020202020204" pitchFamily="34" charset="0"/>
            </a:endParaRP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42582">
            <a:off x="3467066" y="2987248"/>
            <a:ext cx="1231167" cy="173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125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81220" y="869860"/>
            <a:ext cx="7632848"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it-IT" sz="2400" dirty="0">
                <a:latin typeface="Arial" panose="020B0604020202020204" pitchFamily="34" charset="0"/>
                <a:cs typeface="Arial" panose="020B0604020202020204" pitchFamily="34" charset="0"/>
              </a:rPr>
              <a:t>Il </a:t>
            </a:r>
            <a:r>
              <a:rPr lang="it-IT" sz="2400" b="1" dirty="0">
                <a:latin typeface="Arial" panose="020B0604020202020204" pitchFamily="34" charset="0"/>
                <a:cs typeface="Arial" panose="020B0604020202020204" pitchFamily="34" charset="0"/>
              </a:rPr>
              <a:t>compito</a:t>
            </a:r>
            <a:r>
              <a:rPr lang="it-IT" sz="2400" dirty="0">
                <a:latin typeface="Arial" panose="020B0604020202020204" pitchFamily="34" charset="0"/>
                <a:cs typeface="Arial" panose="020B0604020202020204" pitchFamily="34" charset="0"/>
              </a:rPr>
              <a:t> delle </a:t>
            </a:r>
            <a:r>
              <a:rPr lang="it-IT" sz="2400" b="1" dirty="0">
                <a:latin typeface="Arial" panose="020B0604020202020204" pitchFamily="34" charset="0"/>
                <a:cs typeface="Arial" panose="020B0604020202020204" pitchFamily="34" charset="0"/>
              </a:rPr>
              <a:t>donne</a:t>
            </a:r>
            <a:r>
              <a:rPr lang="it-IT" sz="2400" dirty="0">
                <a:latin typeface="Arial" panose="020B0604020202020204" pitchFamily="34" charset="0"/>
                <a:cs typeface="Arial" panose="020B0604020202020204" pitchFamily="34" charset="0"/>
              </a:rPr>
              <a:t> era </a:t>
            </a:r>
            <a:r>
              <a:rPr lang="it-IT" sz="2400" dirty="0" smtClean="0">
                <a:latin typeface="Arial" panose="020B0604020202020204" pitchFamily="34" charset="0"/>
                <a:cs typeface="Arial" panose="020B0604020202020204" pitchFamily="34" charset="0"/>
              </a:rPr>
              <a:t>dunque la </a:t>
            </a:r>
            <a:r>
              <a:rPr lang="it-IT" sz="2400" b="1" dirty="0">
                <a:latin typeface="Arial" panose="020B0604020202020204" pitchFamily="34" charset="0"/>
                <a:cs typeface="Arial" panose="020B0604020202020204" pitchFamily="34" charset="0"/>
              </a:rPr>
              <a:t>maternità</a:t>
            </a:r>
            <a:r>
              <a:rPr lang="it-IT" sz="2400" dirty="0">
                <a:latin typeface="Arial" panose="020B0604020202020204" pitchFamily="34" charset="0"/>
                <a:cs typeface="Arial" panose="020B0604020202020204" pitchFamily="34" charset="0"/>
              </a:rPr>
              <a:t>. </a:t>
            </a:r>
            <a:endParaRPr lang="it-IT" sz="2400" dirty="0" smtClean="0">
              <a:latin typeface="Arial" panose="020B0604020202020204" pitchFamily="34" charset="0"/>
              <a:cs typeface="Arial" panose="020B0604020202020204" pitchFamily="34" charset="0"/>
            </a:endParaRPr>
          </a:p>
          <a:p>
            <a:pPr algn="ctr">
              <a:lnSpc>
                <a:spcPct val="150000"/>
              </a:lnSpc>
            </a:pPr>
            <a:r>
              <a:rPr lang="it-IT" sz="2400" dirty="0" smtClean="0">
                <a:latin typeface="Arial" panose="020B0604020202020204" pitchFamily="34" charset="0"/>
                <a:cs typeface="Arial" panose="020B0604020202020204" pitchFamily="34" charset="0"/>
              </a:rPr>
              <a:t>Come </a:t>
            </a:r>
            <a:r>
              <a:rPr lang="it-IT" sz="2400" dirty="0">
                <a:latin typeface="Arial" panose="020B0604020202020204" pitchFamily="34" charset="0"/>
                <a:cs typeface="Arial" panose="020B0604020202020204" pitchFamily="34" charset="0"/>
              </a:rPr>
              <a:t>“custodi</a:t>
            </a:r>
            <a:r>
              <a:rPr lang="it-IT" sz="2400" dirty="0" smtClean="0">
                <a:latin typeface="Arial" panose="020B0604020202020204" pitchFamily="34" charset="0"/>
                <a:cs typeface="Arial" panose="020B0604020202020204" pitchFamily="34" charset="0"/>
              </a:rPr>
              <a:t>” del </a:t>
            </a:r>
            <a:r>
              <a:rPr lang="it-IT" sz="2400" dirty="0">
                <a:latin typeface="Arial" panose="020B0604020202020204" pitchFamily="34" charset="0"/>
                <a:cs typeface="Arial" panose="020B0604020202020204" pitchFamily="34" charset="0"/>
              </a:rPr>
              <a:t>focolare” la loro vocazione </a:t>
            </a:r>
            <a:r>
              <a:rPr lang="it-IT" sz="2400" dirty="0" smtClean="0">
                <a:latin typeface="Arial" panose="020B0604020202020204" pitchFamily="34" charset="0"/>
                <a:cs typeface="Arial" panose="020B0604020202020204" pitchFamily="34" charset="0"/>
              </a:rPr>
              <a:t>era:</a:t>
            </a:r>
          </a:p>
          <a:p>
            <a:pPr marL="342900" indent="-342900" algn="just">
              <a:lnSpc>
                <a:spcPct val="150000"/>
              </a:lnSpc>
              <a:buFont typeface="Arial" panose="020B0604020202020204" pitchFamily="34" charset="0"/>
              <a:buChar char="•"/>
            </a:pPr>
            <a:r>
              <a:rPr lang="it-IT" sz="2400" b="1" dirty="0" smtClean="0">
                <a:latin typeface="Arial" panose="020B0604020202020204" pitchFamily="34" charset="0"/>
                <a:cs typeface="Arial" panose="020B0604020202020204" pitchFamily="34" charset="0"/>
              </a:rPr>
              <a:t>procreare</a:t>
            </a:r>
          </a:p>
          <a:p>
            <a:pPr marL="342900" indent="-342900" algn="just">
              <a:lnSpc>
                <a:spcPct val="150000"/>
              </a:lnSpc>
              <a:buFont typeface="Arial" panose="020B0604020202020204" pitchFamily="34" charset="0"/>
              <a:buChar char="•"/>
            </a:pPr>
            <a:r>
              <a:rPr lang="it-IT" sz="2400" b="1" dirty="0" smtClean="0">
                <a:latin typeface="Arial" panose="020B0604020202020204" pitchFamily="34" charset="0"/>
                <a:cs typeface="Arial" panose="020B0604020202020204" pitchFamily="34" charset="0"/>
              </a:rPr>
              <a:t>allevare </a:t>
            </a:r>
            <a:r>
              <a:rPr lang="it-IT" sz="2400" b="1" dirty="0">
                <a:latin typeface="Arial" panose="020B0604020202020204" pitchFamily="34" charset="0"/>
                <a:cs typeface="Arial" panose="020B0604020202020204" pitchFamily="34" charset="0"/>
              </a:rPr>
              <a:t>figli </a:t>
            </a:r>
            <a:endParaRPr lang="it-IT" sz="2400" b="1" dirty="0" smtClean="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it-IT" sz="2400" b="1" dirty="0" smtClean="0">
                <a:latin typeface="Arial" panose="020B0604020202020204" pitchFamily="34" charset="0"/>
                <a:cs typeface="Arial" panose="020B0604020202020204" pitchFamily="34" charset="0"/>
              </a:rPr>
              <a:t>amministrare </a:t>
            </a:r>
            <a:r>
              <a:rPr lang="it-IT" sz="2400" b="1" dirty="0">
                <a:latin typeface="Arial" panose="020B0604020202020204" pitchFamily="34" charset="0"/>
                <a:cs typeface="Arial" panose="020B0604020202020204" pitchFamily="34" charset="0"/>
              </a:rPr>
              <a:t>le funzioni familiari nell’interesse dello </a:t>
            </a:r>
            <a:r>
              <a:rPr lang="it-IT" sz="2400" b="1" dirty="0" smtClean="0">
                <a:latin typeface="Arial" panose="020B0604020202020204" pitchFamily="34" charset="0"/>
                <a:cs typeface="Arial" panose="020B0604020202020204" pitchFamily="34" charset="0"/>
              </a:rPr>
              <a:t>Stato</a:t>
            </a:r>
            <a:endParaRPr lang="it-IT" sz="2400" dirty="0" smtClean="0">
              <a:latin typeface="Arial" panose="020B0604020202020204" pitchFamily="34" charset="0"/>
              <a:cs typeface="Arial" panose="020B0604020202020204" pitchFamily="34" charset="0"/>
            </a:endParaRPr>
          </a:p>
          <a:p>
            <a:pPr algn="ctr">
              <a:lnSpc>
                <a:spcPct val="150000"/>
              </a:lnSpc>
            </a:pPr>
            <a:r>
              <a:rPr lang="it-IT" sz="2400" dirty="0">
                <a:solidFill>
                  <a:srgbClr val="00CC00"/>
                </a:solidFill>
                <a:latin typeface="Arial" panose="020B0604020202020204" pitchFamily="34" charset="0"/>
                <a:cs typeface="Arial" panose="020B0604020202020204" pitchFamily="34" charset="0"/>
              </a:rPr>
              <a:t>C</a:t>
            </a:r>
            <a:r>
              <a:rPr lang="it-IT" sz="2400" dirty="0" smtClean="0">
                <a:solidFill>
                  <a:srgbClr val="00CC00"/>
                </a:solidFill>
                <a:latin typeface="Arial" panose="020B0604020202020204" pitchFamily="34" charset="0"/>
                <a:cs typeface="Arial" panose="020B0604020202020204" pitchFamily="34" charset="0"/>
              </a:rPr>
              <a:t>ome </a:t>
            </a:r>
            <a:r>
              <a:rPr lang="it-IT" sz="2400" b="1" dirty="0" smtClean="0">
                <a:solidFill>
                  <a:srgbClr val="00CC00"/>
                </a:solidFill>
                <a:latin typeface="Arial" panose="020B0604020202020204" pitchFamily="34" charset="0"/>
                <a:cs typeface="Arial" panose="020B0604020202020204" pitchFamily="34" charset="0"/>
              </a:rPr>
              <a:t>renderle coscienti </a:t>
            </a:r>
          </a:p>
          <a:p>
            <a:pPr algn="ctr">
              <a:lnSpc>
                <a:spcPct val="150000"/>
              </a:lnSpc>
            </a:pPr>
            <a:r>
              <a:rPr lang="it-IT" sz="2400" dirty="0" smtClean="0">
                <a:solidFill>
                  <a:srgbClr val="00CC00"/>
                </a:solidFill>
                <a:latin typeface="Arial" panose="020B0604020202020204" pitchFamily="34" charset="0"/>
                <a:cs typeface="Arial" panose="020B0604020202020204" pitchFamily="34" charset="0"/>
              </a:rPr>
              <a:t>di tali </a:t>
            </a:r>
            <a:r>
              <a:rPr lang="it-IT" sz="2400" b="1" dirty="0">
                <a:solidFill>
                  <a:srgbClr val="00CC00"/>
                </a:solidFill>
                <a:latin typeface="Arial" panose="020B0604020202020204" pitchFamily="34" charset="0"/>
                <a:cs typeface="Arial" panose="020B0604020202020204" pitchFamily="34" charset="0"/>
              </a:rPr>
              <a:t>aspettative</a:t>
            </a:r>
            <a:r>
              <a:rPr lang="it-IT" sz="2400" dirty="0">
                <a:solidFill>
                  <a:srgbClr val="00CC00"/>
                </a:solidFill>
                <a:latin typeface="Arial" panose="020B0604020202020204" pitchFamily="34" charset="0"/>
                <a:cs typeface="Arial" panose="020B0604020202020204" pitchFamily="34" charset="0"/>
              </a:rPr>
              <a:t> della </a:t>
            </a:r>
            <a:r>
              <a:rPr lang="it-IT" sz="2400" b="1" dirty="0" smtClean="0">
                <a:solidFill>
                  <a:srgbClr val="00CC00"/>
                </a:solidFill>
                <a:latin typeface="Arial" panose="020B0604020202020204" pitchFamily="34" charset="0"/>
                <a:cs typeface="Arial" panose="020B0604020202020204" pitchFamily="34" charset="0"/>
              </a:rPr>
              <a:t>società</a:t>
            </a:r>
            <a:r>
              <a:rPr lang="it-IT" sz="2400" dirty="0" smtClean="0">
                <a:solidFill>
                  <a:srgbClr val="00CC00"/>
                </a:solidFill>
                <a:latin typeface="Arial" panose="020B0604020202020204" pitchFamily="34" charset="0"/>
                <a:cs typeface="Arial" panose="020B0604020202020204" pitchFamily="34" charset="0"/>
              </a:rPr>
              <a:t>?</a:t>
            </a:r>
            <a:endParaRPr lang="it-IT" sz="2400" dirty="0">
              <a:solidFill>
                <a:srgbClr val="00CC00"/>
              </a:solidFill>
              <a:latin typeface="Arial" panose="020B0604020202020204" pitchFamily="34" charset="0"/>
              <a:cs typeface="Arial" panose="020B0604020202020204" pitchFamily="34" charset="0"/>
            </a:endParaRPr>
          </a:p>
          <a:p>
            <a:pPr algn="just">
              <a:lnSpc>
                <a:spcPct val="150000"/>
              </a:lnSpc>
            </a:pPr>
            <a:r>
              <a:rPr lang="it-IT" sz="2400" dirty="0" smtClean="0">
                <a:latin typeface="Arial" panose="020B0604020202020204" pitchFamily="34" charset="0"/>
                <a:cs typeface="Arial" panose="020B0604020202020204" pitchFamily="34" charset="0"/>
              </a:rPr>
              <a:t>. </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734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22" y="972366"/>
            <a:ext cx="3296886" cy="2234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2025">
            <a:off x="4937821" y="3962637"/>
            <a:ext cx="3607034" cy="2570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86" y="3571202"/>
            <a:ext cx="2128435" cy="3073142"/>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flipH="1">
            <a:off x="1074884" y="3352133"/>
            <a:ext cx="820390" cy="276999"/>
          </a:xfrm>
          <a:prstGeom prst="rect">
            <a:avLst/>
          </a:prstGeom>
          <a:noFill/>
        </p:spPr>
        <p:txBody>
          <a:bodyPr wrap="square" rtlCol="0">
            <a:spAutoFit/>
          </a:bodyPr>
          <a:lstStyle/>
          <a:p>
            <a:pPr algn="ctr"/>
            <a:r>
              <a:rPr lang="it-IT" sz="1200" b="1" dirty="0" smtClean="0">
                <a:latin typeface="Arial" panose="020B0604020202020204" pitchFamily="34" charset="0"/>
                <a:cs typeface="Arial" panose="020B0604020202020204" pitchFamily="34" charset="0"/>
              </a:rPr>
              <a:t>SOLD</a:t>
            </a:r>
            <a:endParaRPr lang="it-IT" sz="1200" b="1" dirty="0">
              <a:latin typeface="Arial" panose="020B0604020202020204" pitchFamily="34" charset="0"/>
              <a:cs typeface="Arial" panose="020B0604020202020204" pitchFamily="34" charset="0"/>
            </a:endParaRPr>
          </a:p>
        </p:txBody>
      </p:sp>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l="19091" r="16321"/>
          <a:stretch/>
        </p:blipFill>
        <p:spPr>
          <a:xfrm rot="757669">
            <a:off x="2109565" y="3606992"/>
            <a:ext cx="1284555" cy="1988839"/>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533" y="4213270"/>
            <a:ext cx="1618488" cy="2286000"/>
          </a:xfrm>
          <a:prstGeom prst="rect">
            <a:avLst/>
          </a:prstGeom>
        </p:spPr>
      </p:pic>
      <p:sp>
        <p:nvSpPr>
          <p:cNvPr id="10" name="Rettangolo 9"/>
          <p:cNvSpPr/>
          <p:nvPr/>
        </p:nvSpPr>
        <p:spPr>
          <a:xfrm>
            <a:off x="1087313" y="209741"/>
            <a:ext cx="7373119" cy="612155"/>
          </a:xfrm>
          <a:prstGeom prst="rect">
            <a:avLst/>
          </a:prstGeom>
          <a:solidFill>
            <a:srgbClr val="66FFCC"/>
          </a:solidFill>
          <a:ln w="57150">
            <a:solidFill>
              <a:schemeClr val="bg1"/>
            </a:solidFill>
          </a:ln>
        </p:spPr>
        <p:txBody>
          <a:bodyPr wrap="square">
            <a:spAutoFit/>
          </a:bodyPr>
          <a:lstStyle/>
          <a:p>
            <a:pPr algn="ctr">
              <a:lnSpc>
                <a:spcPct val="150000"/>
              </a:lnSpc>
            </a:pPr>
            <a:r>
              <a:rPr lang="it-IT" sz="1200" b="1" dirty="0" smtClean="0">
                <a:latin typeface="Arial" panose="020B0604020202020204" pitchFamily="34" charset="0"/>
                <a:cs typeface="Arial" panose="020B0604020202020204" pitchFamily="34" charset="0"/>
              </a:rPr>
              <a:t>Per </a:t>
            </a:r>
            <a:r>
              <a:rPr lang="it-IT" sz="1200" b="1" dirty="0">
                <a:latin typeface="Arial" panose="020B0604020202020204" pitchFamily="34" charset="0"/>
                <a:cs typeface="Arial" panose="020B0604020202020204" pitchFamily="34" charset="0"/>
              </a:rPr>
              <a:t>poter meglio controllare le donne la dittatura mussoliniana pensò di inquadrarle in diverse organizzazioni di </a:t>
            </a:r>
            <a:r>
              <a:rPr lang="it-IT" sz="1200" b="1" dirty="0" smtClean="0">
                <a:latin typeface="Arial" panose="020B0604020202020204" pitchFamily="34" charset="0"/>
                <a:cs typeface="Arial" panose="020B0604020202020204" pitchFamily="34" charset="0"/>
              </a:rPr>
              <a:t>massa</a:t>
            </a:r>
            <a:endParaRPr lang="it-IT" sz="12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56571">
            <a:off x="4664827" y="933112"/>
            <a:ext cx="3704051" cy="27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1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99591" y="4522767"/>
            <a:ext cx="7776863" cy="1881990"/>
          </a:xfrm>
          <a:prstGeom prst="rect">
            <a:avLst/>
          </a:prstGeom>
        </p:spPr>
        <p:txBody>
          <a:bodyPr wrap="square">
            <a:spAutoFit/>
          </a:bodyPr>
          <a:lstStyle/>
          <a:p>
            <a:pPr algn="just">
              <a:lnSpc>
                <a:spcPct val="150000"/>
              </a:lnSpc>
            </a:pPr>
            <a:r>
              <a:rPr lang="it-IT" sz="2000" b="1" dirty="0">
                <a:latin typeface="Arial" panose="020B0604020202020204" pitchFamily="34" charset="0"/>
                <a:cs typeface="Arial" panose="020B0604020202020204" pitchFamily="34" charset="0"/>
              </a:rPr>
              <a:t>1.</a:t>
            </a:r>
            <a:r>
              <a:rPr lang="it-IT" sz="2000" dirty="0">
                <a:latin typeface="Arial" panose="020B0604020202020204" pitchFamily="34" charset="0"/>
                <a:cs typeface="Arial" panose="020B0604020202020204" pitchFamily="34" charset="0"/>
              </a:rPr>
              <a:t> movimento politico italiano che venne fondato nel 1919 da Benito Mussolini e, trasformatosi in regime, fu al potere dal 1922 al 1943 | la dottrina del fascismo, nazionalista e antidemocratica in politica, corporativista in economia</a:t>
            </a:r>
          </a:p>
        </p:txBody>
      </p:sp>
      <p:sp>
        <p:nvSpPr>
          <p:cNvPr id="5" name="CasellaDiTesto 4"/>
          <p:cNvSpPr txBox="1"/>
          <p:nvPr/>
        </p:nvSpPr>
        <p:spPr>
          <a:xfrm>
            <a:off x="1791869" y="404664"/>
            <a:ext cx="5188202" cy="1384995"/>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Dal dizionario  Garzanti:</a:t>
            </a:r>
          </a:p>
          <a:p>
            <a:pPr algn="ctr"/>
            <a:r>
              <a:rPr lang="it-IT" dirty="0" smtClean="0">
                <a:latin typeface="Arial" panose="020B0604020202020204" pitchFamily="34" charset="0"/>
                <a:cs typeface="Arial" panose="020B0604020202020204" pitchFamily="34" charset="0"/>
              </a:rPr>
              <a:t> </a:t>
            </a:r>
          </a:p>
          <a:p>
            <a:pPr algn="ctr"/>
            <a:r>
              <a:rPr lang="it-IT" sz="2400" b="1" dirty="0" smtClean="0">
                <a:latin typeface="Arial" panose="020B0604020202020204" pitchFamily="34" charset="0"/>
                <a:cs typeface="Arial" panose="020B0604020202020204" pitchFamily="34" charset="0"/>
              </a:rPr>
              <a:t>Fascismo</a:t>
            </a:r>
          </a:p>
          <a:p>
            <a:pPr algn="ctr"/>
            <a:endParaRPr lang="it-IT" sz="2400" b="1" dirty="0">
              <a:latin typeface="Arial" panose="020B0604020202020204" pitchFamily="34" charset="0"/>
              <a:cs typeface="Arial" panose="020B0604020202020204" pitchFamily="34" charset="0"/>
            </a:endParaRPr>
          </a:p>
        </p:txBody>
      </p:sp>
      <p:pic>
        <p:nvPicPr>
          <p:cNvPr id="1026" name="Picture 2" descr="Risultati immagini per fascism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060848"/>
            <a:ext cx="2787896"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5" y="260648"/>
            <a:ext cx="4824537" cy="3618403"/>
          </a:xfrm>
          <a:prstGeom prst="rect">
            <a:avLst/>
          </a:prstGeom>
        </p:spPr>
      </p:pic>
      <p:sp>
        <p:nvSpPr>
          <p:cNvPr id="4" name="CasellaDiTesto 3"/>
          <p:cNvSpPr txBox="1"/>
          <p:nvPr/>
        </p:nvSpPr>
        <p:spPr>
          <a:xfrm>
            <a:off x="3491880" y="1412776"/>
            <a:ext cx="886691" cy="2016224"/>
          </a:xfrm>
          <a:prstGeom prst="rect">
            <a:avLst/>
          </a:prstGeom>
          <a:noFill/>
          <a:ln w="38100">
            <a:solidFill>
              <a:srgbClr val="00FFCC"/>
            </a:solidFill>
          </a:ln>
        </p:spPr>
        <p:txBody>
          <a:bodyPr wrap="square" rtlCol="0">
            <a:spAutoFit/>
          </a:bodyPr>
          <a:lstStyle/>
          <a:p>
            <a:endParaRPr lang="it-IT" dirty="0"/>
          </a:p>
        </p:txBody>
      </p:sp>
      <p:sp>
        <p:nvSpPr>
          <p:cNvPr id="2" name="Rettangolo 1"/>
          <p:cNvSpPr/>
          <p:nvPr/>
        </p:nvSpPr>
        <p:spPr>
          <a:xfrm>
            <a:off x="1209150" y="4149080"/>
            <a:ext cx="7272808" cy="21698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dirty="0">
                <a:latin typeface="Arial" panose="020B0604020202020204" pitchFamily="34" charset="0"/>
                <a:cs typeface="Arial" panose="020B0604020202020204" pitchFamily="34" charset="0"/>
              </a:rPr>
              <a:t>La bambina a scuola apprende  </a:t>
            </a:r>
            <a:r>
              <a:rPr lang="it-IT" dirty="0" smtClean="0">
                <a:latin typeface="Arial" panose="020B0604020202020204" pitchFamily="34" charset="0"/>
                <a:cs typeface="Arial" panose="020B0604020202020204" pitchFamily="34" charset="0"/>
              </a:rPr>
              <a:t>nel </a:t>
            </a:r>
            <a:r>
              <a:rPr lang="it-IT" b="1" dirty="0">
                <a:latin typeface="Arial" panose="020B0604020202020204" pitchFamily="34" charset="0"/>
                <a:cs typeface="Arial" panose="020B0604020202020204" pitchFamily="34" charset="0"/>
              </a:rPr>
              <a:t>Decalogo della Piccola </a:t>
            </a:r>
            <a:r>
              <a:rPr lang="it-IT" b="1" dirty="0" smtClean="0">
                <a:latin typeface="Arial" panose="020B0604020202020204" pitchFamily="34" charset="0"/>
                <a:cs typeface="Arial" panose="020B0604020202020204" pitchFamily="34" charset="0"/>
              </a:rPr>
              <a:t>Italiana:</a:t>
            </a:r>
            <a:r>
              <a:rPr lang="it-IT" dirty="0" smtClean="0">
                <a:latin typeface="Arial" panose="020B0604020202020204" pitchFamily="34" charset="0"/>
                <a:cs typeface="Arial" panose="020B0604020202020204" pitchFamily="34" charset="0"/>
              </a:rPr>
              <a:t> 3</a:t>
            </a:r>
            <a:r>
              <a:rPr lang="it-IT" dirty="0">
                <a:latin typeface="Arial" panose="020B0604020202020204" pitchFamily="34" charset="0"/>
                <a:cs typeface="Arial" panose="020B0604020202020204" pitchFamily="34" charset="0"/>
              </a:rPr>
              <a:t>) la patria si serve anche spazzando la </a:t>
            </a:r>
            <a:r>
              <a:rPr lang="it-IT" dirty="0" smtClean="0">
                <a:latin typeface="Arial" panose="020B0604020202020204" pitchFamily="34" charset="0"/>
                <a:cs typeface="Arial" panose="020B0604020202020204" pitchFamily="34" charset="0"/>
              </a:rPr>
              <a:t>casa</a:t>
            </a:r>
          </a:p>
          <a:p>
            <a:pPr algn="just">
              <a:lnSpc>
                <a:spcPct val="150000"/>
              </a:lnSpc>
            </a:pPr>
            <a:r>
              <a:rPr lang="it-IT" dirty="0" smtClean="0">
                <a:latin typeface="Arial" panose="020B0604020202020204" pitchFamily="34" charset="0"/>
                <a:cs typeface="Arial" panose="020B0604020202020204" pitchFamily="34" charset="0"/>
              </a:rPr>
              <a:t>8</a:t>
            </a:r>
            <a:r>
              <a:rPr lang="it-IT" dirty="0">
                <a:latin typeface="Arial" panose="020B0604020202020204" pitchFamily="34" charset="0"/>
                <a:cs typeface="Arial" panose="020B0604020202020204" pitchFamily="34" charset="0"/>
              </a:rPr>
              <a:t>) la donna è la prima responsabile del destino di un </a:t>
            </a:r>
            <a:r>
              <a:rPr lang="it-IT" dirty="0" smtClean="0">
                <a:latin typeface="Arial" panose="020B0604020202020204" pitchFamily="34" charset="0"/>
                <a:cs typeface="Arial" panose="020B0604020202020204" pitchFamily="34" charset="0"/>
              </a:rPr>
              <a:t>popolo</a:t>
            </a:r>
          </a:p>
          <a:p>
            <a:pPr algn="just">
              <a:lnSpc>
                <a:spcPct val="150000"/>
              </a:lnSpc>
            </a:pPr>
            <a:r>
              <a:rPr lang="it-IT" dirty="0" smtClean="0">
                <a:latin typeface="Arial" panose="020B0604020202020204" pitchFamily="34" charset="0"/>
                <a:cs typeface="Arial" panose="020B0604020202020204" pitchFamily="34" charset="0"/>
              </a:rPr>
              <a:t>9</a:t>
            </a:r>
            <a:r>
              <a:rPr lang="it-IT" dirty="0">
                <a:latin typeface="Arial" panose="020B0604020202020204" pitchFamily="34" charset="0"/>
                <a:cs typeface="Arial" panose="020B0604020202020204" pitchFamily="34" charset="0"/>
              </a:rPr>
              <a:t>) il Duce ha ricostruito la famiglia italiana ricca di figli, parca di bisogni, tenace alla fatica, ardente nella fede fascista e cristiana</a:t>
            </a:r>
            <a:r>
              <a:rPr lang="it-IT" dirty="0" smtClean="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966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50326">
            <a:off x="541117" y="986359"/>
            <a:ext cx="3062318" cy="1968633"/>
          </a:xfrm>
          <a:prstGeom prst="rect">
            <a:avLst/>
          </a:prstGeom>
          <a:ln>
            <a:noFill/>
          </a:ln>
          <a:effectLst>
            <a:outerShdw blurRad="292100" dist="139700" dir="2700000" algn="tl" rotWithShape="0">
              <a:srgbClr val="333333">
                <a:alpha val="65000"/>
              </a:srgbClr>
            </a:outerShdw>
          </a:effec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33" y="622172"/>
            <a:ext cx="792715" cy="1033976"/>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622" y="687251"/>
            <a:ext cx="1423310" cy="1833224"/>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1855275"/>
            <a:ext cx="2141602" cy="2888809"/>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9676">
            <a:off x="3815773" y="3146402"/>
            <a:ext cx="1974867" cy="2773789"/>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99" y="4207467"/>
            <a:ext cx="1385241" cy="1717241"/>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190114" y="3289305"/>
            <a:ext cx="3190048" cy="830997"/>
          </a:xfrm>
          <a:prstGeom prst="rect">
            <a:avLst/>
          </a:prstGeom>
        </p:spPr>
        <p:txBody>
          <a:bodyPr wrap="square">
            <a:spAutoFit/>
          </a:bodyPr>
          <a:lstStyle/>
          <a:p>
            <a:pPr algn="just"/>
            <a:r>
              <a:rPr lang="it-IT" sz="1200" b="1" dirty="0" smtClean="0">
                <a:latin typeface="Arial" panose="020B0604020202020204" pitchFamily="34" charset="0"/>
                <a:cs typeface="Arial" panose="020B0604020202020204" pitchFamily="34" charset="0"/>
              </a:rPr>
              <a:t>Rachele</a:t>
            </a:r>
            <a:r>
              <a:rPr lang="it-IT" sz="1200" dirty="0" smtClean="0">
                <a:latin typeface="Arial" panose="020B0604020202020204" pitchFamily="34" charset="0"/>
                <a:cs typeface="Arial" panose="020B0604020202020204" pitchFamily="34" charset="0"/>
              </a:rPr>
              <a:t> ha il ruolo di </a:t>
            </a:r>
            <a:r>
              <a:rPr lang="it-IT" sz="1200" b="1" dirty="0" smtClean="0">
                <a:latin typeface="Arial" panose="020B0604020202020204" pitchFamily="34" charset="0"/>
                <a:cs typeface="Arial" panose="020B0604020202020204" pitchFamily="34" charset="0"/>
              </a:rPr>
              <a:t>madre</a:t>
            </a:r>
            <a:r>
              <a:rPr lang="it-IT" sz="1200" b="1" dirty="0">
                <a:latin typeface="Arial" panose="020B0604020202020204" pitchFamily="34" charset="0"/>
                <a:cs typeface="Arial" panose="020B0604020202020204" pitchFamily="34" charset="0"/>
              </a:rPr>
              <a:t>.</a:t>
            </a:r>
            <a:r>
              <a:rPr lang="it-IT" sz="1200" dirty="0">
                <a:latin typeface="Arial" panose="020B0604020202020204" pitchFamily="34" charset="0"/>
                <a:cs typeface="Arial" panose="020B0604020202020204" pitchFamily="34" charset="0"/>
              </a:rPr>
              <a:t> Lui la tradisce regolarmente e parla di lei alle amanti in tono irridente, descrivendola come un’</a:t>
            </a:r>
            <a:r>
              <a:rPr lang="it-IT" sz="1200" b="1" dirty="0">
                <a:latin typeface="Arial" panose="020B0604020202020204" pitchFamily="34" charset="0"/>
                <a:cs typeface="Arial" panose="020B0604020202020204" pitchFamily="34" charset="0"/>
              </a:rPr>
              <a:t>analfabeta</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rozza</a:t>
            </a:r>
            <a:r>
              <a:rPr lang="it-IT" sz="1200" dirty="0">
                <a:latin typeface="Arial" panose="020B0604020202020204" pitchFamily="34" charset="0"/>
                <a:cs typeface="Arial" panose="020B0604020202020204" pitchFamily="34" charset="0"/>
              </a:rPr>
              <a:t> e </a:t>
            </a:r>
            <a:r>
              <a:rPr lang="it-IT" sz="1200" b="1" dirty="0" smtClean="0">
                <a:latin typeface="Arial" panose="020B0604020202020204" pitchFamily="34" charset="0"/>
                <a:cs typeface="Arial" panose="020B0604020202020204" pitchFamily="34" charset="0"/>
              </a:rPr>
              <a:t>ignorante</a:t>
            </a:r>
            <a:endParaRPr lang="it-IT" sz="1200" b="1" dirty="0">
              <a:latin typeface="Arial" panose="020B0604020202020204" pitchFamily="34" charset="0"/>
              <a:cs typeface="Arial" panose="020B0604020202020204" pitchFamily="34" charset="0"/>
            </a:endParaRPr>
          </a:p>
        </p:txBody>
      </p:sp>
      <p:sp>
        <p:nvSpPr>
          <p:cNvPr id="9" name="Rettangolo 8"/>
          <p:cNvSpPr/>
          <p:nvPr/>
        </p:nvSpPr>
        <p:spPr>
          <a:xfrm>
            <a:off x="6414628" y="4869160"/>
            <a:ext cx="2664296" cy="830997"/>
          </a:xfrm>
          <a:prstGeom prst="rect">
            <a:avLst/>
          </a:prstGeom>
        </p:spPr>
        <p:txBody>
          <a:bodyPr wrap="square">
            <a:spAutoFit/>
          </a:bodyPr>
          <a:lstStyle/>
          <a:p>
            <a:pPr algn="just"/>
            <a:r>
              <a:rPr lang="it-IT" sz="1200" b="1" dirty="0">
                <a:latin typeface="Arial" panose="020B0604020202020204" pitchFamily="34" charset="0"/>
                <a:cs typeface="Arial" panose="020B0604020202020204" pitchFamily="34" charset="0"/>
              </a:rPr>
              <a:t>Margherita </a:t>
            </a:r>
            <a:r>
              <a:rPr lang="it-IT" sz="1200" b="1" dirty="0" err="1" smtClean="0">
                <a:latin typeface="Arial" panose="020B0604020202020204" pitchFamily="34" charset="0"/>
                <a:cs typeface="Arial" panose="020B0604020202020204" pitchFamily="34" charset="0"/>
              </a:rPr>
              <a:t>Sarfatti</a:t>
            </a:r>
            <a:r>
              <a:rPr lang="it-IT" sz="1200" b="1" dirty="0" smtClean="0">
                <a:latin typeface="Arial" panose="020B0604020202020204" pitchFamily="34" charset="0"/>
                <a:cs typeface="Arial" panose="020B0604020202020204" pitchFamily="34" charset="0"/>
              </a:rPr>
              <a:t>, intellettuale </a:t>
            </a:r>
            <a:r>
              <a:rPr lang="it-IT" sz="1200" b="1" dirty="0" err="1" smtClean="0">
                <a:latin typeface="Arial" panose="020B0604020202020204" pitchFamily="34" charset="0"/>
                <a:cs typeface="Arial" panose="020B0604020202020204" pitchFamily="34" charset="0"/>
              </a:rPr>
              <a:t>ebera</a:t>
            </a:r>
            <a:r>
              <a:rPr lang="it-IT" sz="1200" b="1"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lo </a:t>
            </a:r>
            <a:r>
              <a:rPr lang="it-IT" sz="1200" dirty="0" smtClean="0">
                <a:latin typeface="Arial" panose="020B0604020202020204" pitchFamily="34" charset="0"/>
                <a:cs typeface="Arial" panose="020B0604020202020204" pitchFamily="34" charset="0"/>
              </a:rPr>
              <a:t>accompagna </a:t>
            </a:r>
            <a:r>
              <a:rPr lang="it-IT" sz="1200" dirty="0">
                <a:latin typeface="Arial" panose="020B0604020202020204" pitchFamily="34" charset="0"/>
                <a:cs typeface="Arial" panose="020B0604020202020204" pitchFamily="34" charset="0"/>
              </a:rPr>
              <a:t>nella fase </a:t>
            </a:r>
            <a:r>
              <a:rPr lang="it-IT" sz="1200" dirty="0" smtClean="0">
                <a:latin typeface="Arial" panose="020B0604020202020204" pitchFamily="34" charset="0"/>
                <a:cs typeface="Arial" panose="020B0604020202020204" pitchFamily="34" charset="0"/>
              </a:rPr>
              <a:t>di </a:t>
            </a:r>
            <a:r>
              <a:rPr lang="it-IT" sz="1200" b="1" dirty="0" smtClean="0">
                <a:latin typeface="Arial" panose="020B0604020202020204" pitchFamily="34" charset="0"/>
                <a:cs typeface="Arial" panose="020B0604020202020204" pitchFamily="34" charset="0"/>
              </a:rPr>
              <a:t>conquista</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e </a:t>
            </a:r>
            <a:r>
              <a:rPr lang="it-IT" sz="1200" b="1" dirty="0" smtClean="0">
                <a:latin typeface="Arial" panose="020B0604020202020204" pitchFamily="34" charset="0"/>
                <a:cs typeface="Arial" panose="020B0604020202020204" pitchFamily="34" charset="0"/>
              </a:rPr>
              <a:t>apprendistato</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del potere</a:t>
            </a:r>
          </a:p>
        </p:txBody>
      </p:sp>
      <p:sp>
        <p:nvSpPr>
          <p:cNvPr id="10" name="Rettangolo 9"/>
          <p:cNvSpPr/>
          <p:nvPr/>
        </p:nvSpPr>
        <p:spPr>
          <a:xfrm>
            <a:off x="5840401" y="622171"/>
            <a:ext cx="2964582" cy="646331"/>
          </a:xfrm>
          <a:prstGeom prst="rect">
            <a:avLst/>
          </a:prstGeom>
        </p:spPr>
        <p:txBody>
          <a:bodyPr wrap="square">
            <a:spAutoFit/>
          </a:bodyPr>
          <a:lstStyle/>
          <a:p>
            <a:pPr algn="just"/>
            <a:r>
              <a:rPr lang="it-IT" sz="1200" b="1" dirty="0">
                <a:latin typeface="Arial" panose="020B0604020202020204" pitchFamily="34" charset="0"/>
                <a:cs typeface="Arial" panose="020B0604020202020204" pitchFamily="34" charset="0"/>
              </a:rPr>
              <a:t>Angela </a:t>
            </a:r>
            <a:r>
              <a:rPr lang="it-IT" sz="1200" b="1" dirty="0" err="1" smtClean="0">
                <a:latin typeface="Arial" panose="020B0604020202020204" pitchFamily="34" charset="0"/>
                <a:cs typeface="Arial" panose="020B0604020202020204" pitchFamily="34" charset="0"/>
              </a:rPr>
              <a:t>Balabanoff</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la </a:t>
            </a:r>
            <a:r>
              <a:rPr lang="it-IT" sz="1200" b="1" dirty="0" smtClean="0">
                <a:latin typeface="Arial" panose="020B0604020202020204" pitchFamily="34" charset="0"/>
                <a:cs typeface="Arial" panose="020B0604020202020204" pitchFamily="34" charset="0"/>
              </a:rPr>
              <a:t>rivoluzionaria</a:t>
            </a:r>
            <a:r>
              <a:rPr lang="it-IT" sz="1200" dirty="0" smtClean="0">
                <a:latin typeface="Arial" panose="020B0604020202020204" pitchFamily="34" charset="0"/>
                <a:cs typeface="Arial" panose="020B0604020202020204" pitchFamily="34" charset="0"/>
              </a:rPr>
              <a:t>, lo </a:t>
            </a:r>
            <a:r>
              <a:rPr lang="it-IT" sz="1200" dirty="0">
                <a:latin typeface="Arial" panose="020B0604020202020204" pitchFamily="34" charset="0"/>
                <a:cs typeface="Arial" panose="020B0604020202020204" pitchFamily="34" charset="0"/>
              </a:rPr>
              <a:t>assiste nella direzione del quotidiano socialista </a:t>
            </a:r>
            <a:r>
              <a:rPr lang="it-IT" sz="1200" i="1" dirty="0" smtClean="0">
                <a:latin typeface="Arial" panose="020B0604020202020204" pitchFamily="34" charset="0"/>
                <a:cs typeface="Arial" panose="020B0604020202020204" pitchFamily="34" charset="0"/>
              </a:rPr>
              <a:t>L’Ava </a:t>
            </a:r>
            <a:r>
              <a:rPr lang="it-IT" sz="1200" i="1" dirty="0">
                <a:latin typeface="Arial" panose="020B0604020202020204" pitchFamily="34" charset="0"/>
                <a:cs typeface="Arial" panose="020B0604020202020204" pitchFamily="34" charset="0"/>
              </a:rPr>
              <a:t>n t </a:t>
            </a:r>
            <a:r>
              <a:rPr lang="it-IT" sz="1200" i="1" dirty="0" smtClean="0">
                <a:latin typeface="Arial" panose="020B0604020202020204" pitchFamily="34" charset="0"/>
                <a:cs typeface="Arial" panose="020B0604020202020204" pitchFamily="34" charset="0"/>
              </a:rPr>
              <a:t>i</a:t>
            </a:r>
            <a:endParaRPr lang="it-IT" sz="1200" i="1" dirty="0">
              <a:latin typeface="Arial" panose="020B0604020202020204" pitchFamily="34" charset="0"/>
              <a:cs typeface="Arial" panose="020B0604020202020204" pitchFamily="34" charset="0"/>
            </a:endParaRPr>
          </a:p>
        </p:txBody>
      </p:sp>
      <p:sp>
        <p:nvSpPr>
          <p:cNvPr id="11" name="Rettangolo 10"/>
          <p:cNvSpPr/>
          <p:nvPr/>
        </p:nvSpPr>
        <p:spPr>
          <a:xfrm>
            <a:off x="4241277" y="5929613"/>
            <a:ext cx="4549878" cy="830997"/>
          </a:xfrm>
          <a:prstGeom prst="rect">
            <a:avLst/>
          </a:prstGeom>
        </p:spPr>
        <p:txBody>
          <a:bodyPr wrap="square">
            <a:spAutoFit/>
          </a:bodyPr>
          <a:lstStyle/>
          <a:p>
            <a:pPr algn="just"/>
            <a:r>
              <a:rPr lang="it-IT" sz="1200" dirty="0" smtClean="0"/>
              <a:t>Con </a:t>
            </a:r>
            <a:r>
              <a:rPr lang="it-IT" sz="1200" b="1" dirty="0"/>
              <a:t>Claretta </a:t>
            </a:r>
            <a:r>
              <a:rPr lang="it-IT" sz="1200" b="1" dirty="0" smtClean="0"/>
              <a:t> </a:t>
            </a:r>
            <a:r>
              <a:rPr lang="it-IT" sz="1200" b="1" dirty="0" smtClean="0"/>
              <a:t>Petacci,  </a:t>
            </a:r>
            <a:r>
              <a:rPr lang="it-IT" sz="1200" dirty="0" smtClean="0"/>
              <a:t>giovanissima,</a:t>
            </a:r>
            <a:r>
              <a:rPr lang="it-IT" sz="1200" b="1" dirty="0" smtClean="0"/>
              <a:t>  </a:t>
            </a:r>
            <a:r>
              <a:rPr lang="it-IT" sz="1200" dirty="0" smtClean="0"/>
              <a:t>riscopre la </a:t>
            </a:r>
            <a:r>
              <a:rPr lang="it-IT" sz="1200" dirty="0"/>
              <a:t>vocazione pedagogica </a:t>
            </a:r>
            <a:r>
              <a:rPr lang="it-IT" sz="1200" dirty="0" smtClean="0"/>
              <a:t>dell’antico </a:t>
            </a:r>
            <a:r>
              <a:rPr lang="it-IT" sz="1200" dirty="0"/>
              <a:t>maestro: </a:t>
            </a:r>
            <a:r>
              <a:rPr lang="it-IT" sz="1200" b="1" dirty="0"/>
              <a:t>vuole plasmarla </a:t>
            </a:r>
            <a:r>
              <a:rPr lang="it-IT" sz="1200" dirty="0"/>
              <a:t>secondo le sue volontà e </a:t>
            </a:r>
            <a:r>
              <a:rPr lang="it-IT" sz="1200" dirty="0" smtClean="0"/>
              <a:t>necessità.</a:t>
            </a:r>
            <a:r>
              <a:rPr lang="it-IT" sz="1200" b="1" dirty="0" smtClean="0"/>
              <a:t> Lei </a:t>
            </a:r>
            <a:r>
              <a:rPr lang="it-IT" sz="1200" dirty="0"/>
              <a:t>si </a:t>
            </a:r>
            <a:r>
              <a:rPr lang="it-IT" sz="1200" b="1" dirty="0"/>
              <a:t>sacrifica</a:t>
            </a:r>
            <a:r>
              <a:rPr lang="it-IT" sz="1200" dirty="0"/>
              <a:t> in tutto e per tutto, lo </a:t>
            </a:r>
            <a:r>
              <a:rPr lang="it-IT" sz="1200" b="1" dirty="0"/>
              <a:t>accudisce</a:t>
            </a:r>
            <a:r>
              <a:rPr lang="it-IT" sz="1200" dirty="0"/>
              <a:t> anima e </a:t>
            </a:r>
            <a:r>
              <a:rPr lang="it-IT" sz="1200" dirty="0" smtClean="0"/>
              <a:t>corpo</a:t>
            </a:r>
            <a:endParaRPr lang="it-IT" sz="1200" dirty="0"/>
          </a:p>
        </p:txBody>
      </p:sp>
      <p:sp>
        <p:nvSpPr>
          <p:cNvPr id="12" name="Rettangolo 11"/>
          <p:cNvSpPr/>
          <p:nvPr/>
        </p:nvSpPr>
        <p:spPr>
          <a:xfrm>
            <a:off x="70726" y="5994209"/>
            <a:ext cx="3726994" cy="830997"/>
          </a:xfrm>
          <a:prstGeom prst="rect">
            <a:avLst/>
          </a:prstGeom>
        </p:spPr>
        <p:txBody>
          <a:bodyPr wrap="square">
            <a:spAutoFit/>
          </a:bodyPr>
          <a:lstStyle/>
          <a:p>
            <a:pPr algn="just"/>
            <a:r>
              <a:rPr lang="it-IT" sz="1200" dirty="0">
                <a:latin typeface="Arial" panose="020B0604020202020204" pitchFamily="34" charset="0"/>
                <a:cs typeface="Arial" panose="020B0604020202020204" pitchFamily="34" charset="0"/>
              </a:rPr>
              <a:t>lo </a:t>
            </a:r>
            <a:r>
              <a:rPr lang="it-IT" sz="1200" b="1" dirty="0">
                <a:latin typeface="Arial" panose="020B0604020202020204" pitchFamily="34" charset="0"/>
                <a:cs typeface="Arial" panose="020B0604020202020204" pitchFamily="34" charset="0"/>
              </a:rPr>
              <a:t>aveva aiutato </a:t>
            </a:r>
            <a:r>
              <a:rPr lang="it-IT" sz="1200" dirty="0">
                <a:latin typeface="Arial" panose="020B0604020202020204" pitchFamily="34" charset="0"/>
                <a:cs typeface="Arial" panose="020B0604020202020204" pitchFamily="34" charset="0"/>
              </a:rPr>
              <a:t>e </a:t>
            </a:r>
            <a:r>
              <a:rPr lang="it-IT" sz="1200" b="1" dirty="0">
                <a:latin typeface="Arial" panose="020B0604020202020204" pitchFamily="34" charset="0"/>
                <a:cs typeface="Arial" panose="020B0604020202020204" pitchFamily="34" charset="0"/>
              </a:rPr>
              <a:t>mantenuto</a:t>
            </a:r>
            <a:r>
              <a:rPr lang="it-IT" sz="1200" dirty="0">
                <a:latin typeface="Arial" panose="020B0604020202020204" pitchFamily="34" charset="0"/>
                <a:cs typeface="Arial" panose="020B0604020202020204" pitchFamily="34" charset="0"/>
              </a:rPr>
              <a:t> in un periodo difficile della sua esistenza (1914), dandogli </a:t>
            </a:r>
            <a:r>
              <a:rPr lang="it-IT" sz="1200" b="1" dirty="0">
                <a:latin typeface="Arial" panose="020B0604020202020204" pitchFamily="34" charset="0"/>
                <a:cs typeface="Arial" panose="020B0604020202020204" pitchFamily="34" charset="0"/>
              </a:rPr>
              <a:t>un figlio</a:t>
            </a:r>
            <a:r>
              <a:rPr lang="it-IT" sz="1200" dirty="0" smtClean="0">
                <a:latin typeface="Arial" panose="020B0604020202020204" pitchFamily="34" charset="0"/>
                <a:cs typeface="Arial" panose="020B0604020202020204" pitchFamily="34" charset="0"/>
              </a:rPr>
              <a:t>. Verrà </a:t>
            </a:r>
            <a:r>
              <a:rPr lang="it-IT" sz="1200" b="1" dirty="0" smtClean="0">
                <a:latin typeface="Arial" panose="020B0604020202020204" pitchFamily="34" charset="0"/>
                <a:cs typeface="Arial" panose="020B0604020202020204" pitchFamily="34" charset="0"/>
              </a:rPr>
              <a:t>segregata</a:t>
            </a:r>
            <a:r>
              <a:rPr lang="it-IT" sz="1200" dirty="0" smtClean="0">
                <a:latin typeface="Arial" panose="020B0604020202020204" pitchFamily="34" charset="0"/>
                <a:cs typeface="Arial" panose="020B0604020202020204" pitchFamily="34" charset="0"/>
              </a:rPr>
              <a:t> in</a:t>
            </a:r>
            <a:r>
              <a:rPr lang="it-IT" sz="1200" b="1" dirty="0" smtClean="0">
                <a:latin typeface="Arial" panose="020B0604020202020204" pitchFamily="34" charset="0"/>
                <a:cs typeface="Arial" panose="020B0604020202020204" pitchFamily="34" charset="0"/>
              </a:rPr>
              <a:t> manicomio</a:t>
            </a:r>
            <a:r>
              <a:rPr lang="it-IT" sz="1200" dirty="0" smtClean="0">
                <a:latin typeface="Arial" panose="020B0604020202020204" pitchFamily="34" charset="0"/>
                <a:cs typeface="Arial" panose="020B0604020202020204" pitchFamily="34" charset="0"/>
              </a:rPr>
              <a:t>: voleva far valere i propri diritti</a:t>
            </a:r>
            <a:endParaRPr lang="it-IT" sz="1200" dirty="0">
              <a:latin typeface="Arial" panose="020B0604020202020204" pitchFamily="34" charset="0"/>
              <a:cs typeface="Arial" panose="020B0604020202020204" pitchFamily="34" charset="0"/>
            </a:endParaRPr>
          </a:p>
        </p:txBody>
      </p:sp>
      <p:sp>
        <p:nvSpPr>
          <p:cNvPr id="13" name="CasellaDiTesto 12"/>
          <p:cNvSpPr txBox="1"/>
          <p:nvPr/>
        </p:nvSpPr>
        <p:spPr>
          <a:xfrm>
            <a:off x="1785138" y="179869"/>
            <a:ext cx="4866964" cy="369332"/>
          </a:xfrm>
          <a:prstGeom prst="rect">
            <a:avLst/>
          </a:prstGeom>
          <a:noFill/>
        </p:spPr>
        <p:txBody>
          <a:bodyPr wrap="square" rtlCol="0">
            <a:spAutoFit/>
          </a:bodyPr>
          <a:lstStyle/>
          <a:p>
            <a:pPr algn="ctr"/>
            <a:r>
              <a:rPr lang="it-IT" dirty="0" smtClean="0"/>
              <a:t>Le </a:t>
            </a:r>
            <a:r>
              <a:rPr lang="it-IT" dirty="0"/>
              <a:t>donne più importanti nella </a:t>
            </a:r>
            <a:r>
              <a:rPr lang="it-IT" dirty="0" smtClean="0"/>
              <a:t>vita di </a:t>
            </a:r>
            <a:r>
              <a:rPr lang="it-IT" dirty="0" smtClean="0"/>
              <a:t>Mussolini</a:t>
            </a:r>
            <a:endParaRPr lang="it-IT" dirty="0"/>
          </a:p>
        </p:txBody>
      </p:sp>
    </p:spTree>
    <p:extLst>
      <p:ext uri="{BB962C8B-B14F-4D97-AF65-F5344CB8AC3E}">
        <p14:creationId xmlns:p14="http://schemas.microsoft.com/office/powerpoint/2010/main" val="198111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98220" y="1556792"/>
            <a:ext cx="6480720" cy="3046988"/>
          </a:xfrm>
          <a:prstGeom prst="rect">
            <a:avLst/>
          </a:prstGeom>
          <a:noFill/>
        </p:spPr>
        <p:txBody>
          <a:bodyPr wrap="square" rtlCol="0">
            <a:spAutoFit/>
          </a:bodyPr>
          <a:lstStyle/>
          <a:p>
            <a:pPr algn="ctr"/>
            <a:r>
              <a:rPr lang="it-IT" sz="4800" dirty="0" smtClean="0"/>
              <a:t>E per finire….</a:t>
            </a:r>
          </a:p>
          <a:p>
            <a:endParaRPr lang="it-IT" sz="4800" dirty="0"/>
          </a:p>
          <a:p>
            <a:pPr algn="ctr"/>
            <a:r>
              <a:rPr lang="it-IT" sz="4800" dirty="0" smtClean="0"/>
              <a:t>Qualche riflessione sull’oggi….</a:t>
            </a:r>
            <a:endParaRPr lang="it-IT" sz="4800" dirty="0"/>
          </a:p>
        </p:txBody>
      </p:sp>
    </p:spTree>
    <p:extLst>
      <p:ext uri="{BB962C8B-B14F-4D97-AF65-F5344CB8AC3E}">
        <p14:creationId xmlns:p14="http://schemas.microsoft.com/office/powerpoint/2010/main" val="2407409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3898964" cy="2732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descr="http://1.bp.blogspot.com/-LIFjXgB4dpg/VoDsJackX9I/AAAAAAAAYr8/pRRhAcLc_ss/s320/la-famiglia-2-14-638.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4" y="3176939"/>
            <a:ext cx="2952327" cy="288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tangolo 2"/>
          <p:cNvSpPr/>
          <p:nvPr/>
        </p:nvSpPr>
        <p:spPr>
          <a:xfrm>
            <a:off x="4746166" y="836712"/>
            <a:ext cx="4104456"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400" dirty="0" smtClean="0">
                <a:latin typeface="Arial" panose="020B0604020202020204" pitchFamily="34" charset="0"/>
                <a:cs typeface="Arial" panose="020B0604020202020204" pitchFamily="34" charset="0"/>
              </a:rPr>
              <a:t>La </a:t>
            </a:r>
            <a:r>
              <a:rPr lang="it-IT" sz="1400" b="1" dirty="0" smtClean="0">
                <a:latin typeface="Arial" panose="020B0604020202020204" pitchFamily="34" charset="0"/>
                <a:cs typeface="Arial" panose="020B0604020202020204" pitchFamily="34" charset="0"/>
              </a:rPr>
              <a:t>ragazza </a:t>
            </a:r>
            <a:r>
              <a:rPr lang="it-IT" sz="1400" b="1" dirty="0">
                <a:latin typeface="Arial" panose="020B0604020202020204" pitchFamily="34" charset="0"/>
                <a:cs typeface="Arial" panose="020B0604020202020204" pitchFamily="34" charset="0"/>
              </a:rPr>
              <a:t>di Alcamo </a:t>
            </a:r>
            <a:r>
              <a:rPr lang="it-IT" sz="1400" dirty="0">
                <a:latin typeface="Arial" panose="020B0604020202020204" pitchFamily="34" charset="0"/>
                <a:cs typeface="Arial" panose="020B0604020202020204" pitchFamily="34" charset="0"/>
              </a:rPr>
              <a:t>(TP) </a:t>
            </a:r>
            <a:r>
              <a:rPr lang="it-IT" sz="1400" b="1" dirty="0">
                <a:latin typeface="Arial" panose="020B0604020202020204" pitchFamily="34" charset="0"/>
                <a:cs typeface="Arial" panose="020B0604020202020204" pitchFamily="34" charset="0"/>
              </a:rPr>
              <a:t>rapita  </a:t>
            </a:r>
            <a:r>
              <a:rPr lang="it-IT" sz="1400" dirty="0">
                <a:latin typeface="Arial" panose="020B0604020202020204" pitchFamily="34" charset="0"/>
                <a:cs typeface="Arial" panose="020B0604020202020204" pitchFamily="34" charset="0"/>
              </a:rPr>
              <a:t>e </a:t>
            </a:r>
            <a:r>
              <a:rPr lang="it-IT" sz="1400" b="1" dirty="0">
                <a:latin typeface="Arial" panose="020B0604020202020204" pitchFamily="34" charset="0"/>
                <a:cs typeface="Arial" panose="020B0604020202020204" pitchFamily="34" charset="0"/>
              </a:rPr>
              <a:t>stuprata</a:t>
            </a:r>
            <a:r>
              <a:rPr lang="it-IT" sz="1400" dirty="0">
                <a:latin typeface="Arial" panose="020B0604020202020204" pitchFamily="34" charset="0"/>
                <a:cs typeface="Arial" panose="020B0604020202020204" pitchFamily="34" charset="0"/>
              </a:rPr>
              <a:t>  nel </a:t>
            </a:r>
            <a:r>
              <a:rPr lang="it-IT" sz="1400" b="1" dirty="0">
                <a:latin typeface="Arial" panose="020B0604020202020204" pitchFamily="34" charset="0"/>
                <a:cs typeface="Arial" panose="020B0604020202020204" pitchFamily="34" charset="0"/>
              </a:rPr>
              <a:t>1965</a:t>
            </a:r>
            <a:r>
              <a:rPr lang="it-IT" sz="1400" dirty="0">
                <a:latin typeface="Arial" panose="020B0604020202020204" pitchFamily="34" charset="0"/>
                <a:cs typeface="Arial" panose="020B0604020202020204" pitchFamily="34" charset="0"/>
              </a:rPr>
              <a:t>, che coraggiosamente </a:t>
            </a:r>
            <a:r>
              <a:rPr lang="it-IT" sz="1400" b="1" dirty="0">
                <a:latin typeface="Arial" panose="020B0604020202020204" pitchFamily="34" charset="0"/>
                <a:cs typeface="Arial" panose="020B0604020202020204" pitchFamily="34" charset="0"/>
              </a:rPr>
              <a:t>rifiutò</a:t>
            </a:r>
            <a:r>
              <a:rPr lang="it-IT" sz="1400" dirty="0">
                <a:latin typeface="Arial" panose="020B0604020202020204" pitchFamily="34" charset="0"/>
                <a:cs typeface="Arial" panose="020B0604020202020204" pitchFamily="34" charset="0"/>
              </a:rPr>
              <a:t> il </a:t>
            </a:r>
            <a:r>
              <a:rPr lang="it-IT" sz="1400" dirty="0" smtClean="0">
                <a:latin typeface="Arial" panose="020B0604020202020204" pitchFamily="34" charset="0"/>
                <a:cs typeface="Arial" panose="020B0604020202020204" pitchFamily="34" charset="0"/>
              </a:rPr>
              <a:t>cosiddetto </a:t>
            </a:r>
            <a:r>
              <a:rPr lang="it-IT" sz="1400" b="1" i="1" dirty="0" smtClean="0">
                <a:latin typeface="Arial" panose="020B0604020202020204" pitchFamily="34" charset="0"/>
                <a:cs typeface="Arial" panose="020B0604020202020204" pitchFamily="34" charset="0"/>
              </a:rPr>
              <a:t>matrimonio riparatore</a:t>
            </a:r>
            <a:r>
              <a:rPr lang="it-IT" sz="1400" dirty="0" smtClean="0">
                <a:latin typeface="Arial" panose="020B0604020202020204" pitchFamily="34" charset="0"/>
                <a:cs typeface="Arial" panose="020B0604020202020204" pitchFamily="34" charset="0"/>
              </a:rPr>
              <a:t>, previsto </a:t>
            </a:r>
            <a:r>
              <a:rPr lang="it-IT" sz="1400" b="1" dirty="0">
                <a:latin typeface="Arial" panose="020B0604020202020204" pitchFamily="34" charset="0"/>
                <a:cs typeface="Arial" panose="020B0604020202020204" pitchFamily="34" charset="0"/>
              </a:rPr>
              <a:t>ancora</a:t>
            </a:r>
            <a:r>
              <a:rPr lang="it-IT" sz="1400" dirty="0">
                <a:latin typeface="Arial" panose="020B0604020202020204" pitchFamily="34" charset="0"/>
                <a:cs typeface="Arial" panose="020B0604020202020204" pitchFamily="34" charset="0"/>
              </a:rPr>
              <a:t> in quegli anni dal </a:t>
            </a:r>
            <a:r>
              <a:rPr lang="it-IT" sz="1400" b="1" dirty="0">
                <a:latin typeface="Arial" panose="020B0604020202020204" pitchFamily="34" charset="0"/>
                <a:cs typeface="Arial" panose="020B0604020202020204" pitchFamily="34" charset="0"/>
              </a:rPr>
              <a:t>Codice Penale italiano</a:t>
            </a:r>
          </a:p>
        </p:txBody>
      </p:sp>
      <p:sp>
        <p:nvSpPr>
          <p:cNvPr id="4" name="Rettangolo 3"/>
          <p:cNvSpPr/>
          <p:nvPr/>
        </p:nvSpPr>
        <p:spPr>
          <a:xfrm>
            <a:off x="4197277" y="2726163"/>
            <a:ext cx="4680520"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600" dirty="0">
                <a:latin typeface="Arial" panose="020B0604020202020204" pitchFamily="34" charset="0"/>
                <a:cs typeface="Arial" panose="020B0604020202020204" pitchFamily="34" charset="0"/>
              </a:rPr>
              <a:t>La </a:t>
            </a:r>
            <a:r>
              <a:rPr lang="it-IT" sz="1600" b="1" dirty="0">
                <a:latin typeface="Arial" panose="020B0604020202020204" pitchFamily="34" charset="0"/>
                <a:cs typeface="Arial" panose="020B0604020202020204" pitchFamily="34" charset="0"/>
              </a:rPr>
              <a:t>condotta sessuale femminile </a:t>
            </a:r>
            <a:r>
              <a:rPr lang="it-IT" sz="1600" dirty="0">
                <a:latin typeface="Arial" panose="020B0604020202020204" pitchFamily="34" charset="0"/>
                <a:cs typeface="Arial" panose="020B0604020202020204" pitchFamily="34" charset="0"/>
              </a:rPr>
              <a:t>garantiva l’</a:t>
            </a:r>
            <a:r>
              <a:rPr lang="it-IT" sz="1600" b="1" dirty="0">
                <a:latin typeface="Arial" panose="020B0604020202020204" pitchFamily="34" charset="0"/>
                <a:cs typeface="Arial" panose="020B0604020202020204" pitchFamily="34" charset="0"/>
              </a:rPr>
              <a:t>onore</a:t>
            </a:r>
            <a:r>
              <a:rPr lang="it-IT" sz="1600" dirty="0">
                <a:latin typeface="Arial" panose="020B0604020202020204" pitchFamily="34" charset="0"/>
                <a:cs typeface="Arial" panose="020B0604020202020204" pitchFamily="34" charset="0"/>
              </a:rPr>
              <a:t> della </a:t>
            </a:r>
            <a:r>
              <a:rPr lang="it-IT" sz="1600" b="1" dirty="0" smtClean="0">
                <a:latin typeface="Arial" panose="020B0604020202020204" pitchFamily="34" charset="0"/>
                <a:cs typeface="Arial" panose="020B0604020202020204" pitchFamily="34" charset="0"/>
              </a:rPr>
              <a:t>famiglia</a:t>
            </a:r>
            <a:r>
              <a:rPr lang="it-IT" sz="1600" dirty="0" smtClean="0">
                <a:latin typeface="Arial" panose="020B0604020202020204" pitchFamily="34" charset="0"/>
                <a:cs typeface="Arial" panose="020B0604020202020204" pitchFamily="34" charset="0"/>
              </a:rPr>
              <a:t>. </a:t>
            </a:r>
          </a:p>
          <a:p>
            <a:pPr algn="just">
              <a:lnSpc>
                <a:spcPct val="150000"/>
              </a:lnSpc>
            </a:pPr>
            <a:r>
              <a:rPr lang="it-IT" sz="1600" dirty="0">
                <a:latin typeface="Arial" panose="020B0604020202020204" pitchFamily="34" charset="0"/>
                <a:cs typeface="Arial" panose="020B0604020202020204" pitchFamily="34" charset="0"/>
              </a:rPr>
              <a:t>Solo con la legge n. 442 del </a:t>
            </a:r>
            <a:r>
              <a:rPr lang="it-IT" sz="1600" b="1" dirty="0">
                <a:latin typeface="Arial" panose="020B0604020202020204" pitchFamily="34" charset="0"/>
                <a:cs typeface="Arial" panose="020B0604020202020204" pitchFamily="34" charset="0"/>
              </a:rPr>
              <a:t>1981</a:t>
            </a:r>
            <a:r>
              <a:rPr lang="it-IT" sz="1600" dirty="0">
                <a:latin typeface="Arial" panose="020B0604020202020204" pitchFamily="34" charset="0"/>
                <a:cs typeface="Arial" panose="020B0604020202020204" pitchFamily="34" charset="0"/>
              </a:rPr>
              <a:t> si modificava l’art. 578 del codice penale del 1930 e </a:t>
            </a:r>
            <a:r>
              <a:rPr lang="it-IT" sz="1600" b="1" dirty="0">
                <a:latin typeface="Arial" panose="020B0604020202020204" pitchFamily="34" charset="0"/>
                <a:cs typeface="Arial" panose="020B0604020202020204" pitchFamily="34" charset="0"/>
              </a:rPr>
              <a:t>la causa dell’onore veniva cancellata</a:t>
            </a:r>
            <a:r>
              <a:rPr lang="it-IT" sz="1600" dirty="0">
                <a:latin typeface="Arial" panose="020B0604020202020204" pitchFamily="34" charset="0"/>
                <a:cs typeface="Arial" panose="020B0604020202020204" pitchFamily="34" charset="0"/>
              </a:rPr>
              <a:t> da tutti i reati che prima la prevedevano</a:t>
            </a:r>
            <a:r>
              <a:rPr lang="it-IT" sz="1600" dirty="0" smtClean="0">
                <a:latin typeface="Arial" panose="020B0604020202020204" pitchFamily="34" charset="0"/>
                <a:cs typeface="Arial" panose="020B0604020202020204" pitchFamily="34" charset="0"/>
              </a:rPr>
              <a:t>.</a:t>
            </a:r>
          </a:p>
          <a:p>
            <a:pPr algn="just">
              <a:lnSpc>
                <a:spcPct val="150000"/>
              </a:lnSpc>
            </a:pPr>
            <a:r>
              <a:rPr lang="it-IT" sz="1600" dirty="0">
                <a:latin typeface="Arial" panose="020B0604020202020204" pitchFamily="34" charset="0"/>
                <a:cs typeface="Arial" panose="020B0604020202020204" pitchFamily="34" charset="0"/>
              </a:rPr>
              <a:t>Fino al </a:t>
            </a:r>
            <a:r>
              <a:rPr lang="it-IT" sz="1600" b="1" u="sng" dirty="0">
                <a:latin typeface="Arial" panose="020B0604020202020204" pitchFamily="34" charset="0"/>
                <a:cs typeface="Arial" panose="020B0604020202020204" pitchFamily="34" charset="0"/>
              </a:rPr>
              <a:t>1996</a:t>
            </a:r>
            <a:r>
              <a:rPr lang="it-IT" sz="1600" dirty="0">
                <a:latin typeface="Arial" panose="020B0604020202020204" pitchFamily="34" charset="0"/>
                <a:cs typeface="Arial" panose="020B0604020202020204" pitchFamily="34" charset="0"/>
              </a:rPr>
              <a:t>, anche uno </a:t>
            </a:r>
            <a:r>
              <a:rPr lang="it-IT" sz="1600" b="1" dirty="0">
                <a:latin typeface="Arial" panose="020B0604020202020204" pitchFamily="34" charset="0"/>
                <a:cs typeface="Arial" panose="020B0604020202020204" pitchFamily="34" charset="0"/>
              </a:rPr>
              <a:t>stupro</a:t>
            </a:r>
            <a:r>
              <a:rPr lang="it-IT" sz="1600" dirty="0">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ledeva</a:t>
            </a:r>
            <a:r>
              <a:rPr lang="it-IT" sz="1600" dirty="0">
                <a:latin typeface="Arial" panose="020B0604020202020204" pitchFamily="34" charset="0"/>
                <a:cs typeface="Arial" panose="020B0604020202020204" pitchFamily="34" charset="0"/>
              </a:rPr>
              <a:t> l’</a:t>
            </a:r>
            <a:r>
              <a:rPr lang="it-IT" sz="1600" b="1" dirty="0">
                <a:latin typeface="Arial" panose="020B0604020202020204" pitchFamily="34" charset="0"/>
                <a:cs typeface="Arial" panose="020B0604020202020204" pitchFamily="34" charset="0"/>
              </a:rPr>
              <a:t>onore </a:t>
            </a:r>
            <a:r>
              <a:rPr lang="it-IT" sz="1600" dirty="0">
                <a:latin typeface="Arial" panose="020B0604020202020204" pitchFamily="34" charset="0"/>
                <a:cs typeface="Arial" panose="020B0604020202020204" pitchFamily="34" charset="0"/>
              </a:rPr>
              <a:t>della </a:t>
            </a:r>
            <a:r>
              <a:rPr lang="it-IT" sz="1600" b="1" dirty="0">
                <a:latin typeface="Arial" panose="020B0604020202020204" pitchFamily="34" charset="0"/>
                <a:cs typeface="Arial" panose="020B0604020202020204" pitchFamily="34" charset="0"/>
              </a:rPr>
              <a:t>famiglia</a:t>
            </a:r>
            <a:r>
              <a:rPr lang="it-IT" sz="1600" dirty="0">
                <a:latin typeface="Arial" panose="020B0604020202020204" pitchFamily="34" charset="0"/>
                <a:cs typeface="Arial" panose="020B0604020202020204" pitchFamily="34" charset="0"/>
              </a:rPr>
              <a:t>. Fu </a:t>
            </a:r>
            <a:r>
              <a:rPr lang="it-IT" sz="1600" u="sng" dirty="0">
                <a:latin typeface="Arial" panose="020B0604020202020204" pitchFamily="34" charset="0"/>
                <a:cs typeface="Arial" panose="020B0604020202020204" pitchFamily="34" charset="0"/>
              </a:rPr>
              <a:t>solo in quell’anno</a:t>
            </a:r>
            <a:r>
              <a:rPr lang="it-IT" sz="1600" dirty="0">
                <a:latin typeface="Arial" panose="020B0604020202020204" pitchFamily="34" charset="0"/>
                <a:cs typeface="Arial" panose="020B0604020202020204" pitchFamily="34" charset="0"/>
              </a:rPr>
              <a:t>, infatti, che la </a:t>
            </a:r>
            <a:r>
              <a:rPr lang="it-IT" sz="1600" b="1" dirty="0">
                <a:latin typeface="Arial" panose="020B0604020202020204" pitchFamily="34" charset="0"/>
                <a:cs typeface="Arial" panose="020B0604020202020204" pitchFamily="34" charset="0"/>
              </a:rPr>
              <a:t>violenza sessuale </a:t>
            </a:r>
            <a:r>
              <a:rPr lang="it-IT" sz="1600" dirty="0">
                <a:latin typeface="Arial" panose="020B0604020202020204" pitchFamily="34" charset="0"/>
                <a:cs typeface="Arial" panose="020B0604020202020204" pitchFamily="34" charset="0"/>
              </a:rPr>
              <a:t>diventò un </a:t>
            </a:r>
            <a:r>
              <a:rPr lang="it-IT" sz="1600" b="1" dirty="0">
                <a:latin typeface="Arial" panose="020B0604020202020204" pitchFamily="34" charset="0"/>
                <a:cs typeface="Arial" panose="020B0604020202020204" pitchFamily="34" charset="0"/>
              </a:rPr>
              <a:t>delitto</a:t>
            </a:r>
            <a:r>
              <a:rPr lang="it-IT" sz="1600" dirty="0">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contro</a:t>
            </a:r>
            <a:r>
              <a:rPr lang="it-IT" sz="1600" dirty="0">
                <a:latin typeface="Arial" panose="020B0604020202020204" pitchFamily="34" charset="0"/>
                <a:cs typeface="Arial" panose="020B0604020202020204" pitchFamily="34" charset="0"/>
              </a:rPr>
              <a:t> la </a:t>
            </a:r>
            <a:r>
              <a:rPr lang="it-IT" sz="1600" b="1" dirty="0">
                <a:latin typeface="Arial" panose="020B0604020202020204" pitchFamily="34" charset="0"/>
                <a:cs typeface="Arial" panose="020B0604020202020204" pitchFamily="34" charset="0"/>
              </a:rPr>
              <a:t>persona</a:t>
            </a:r>
            <a:r>
              <a:rPr lang="it-IT" sz="1600" dirty="0">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e non </a:t>
            </a:r>
            <a:r>
              <a:rPr lang="it-IT" sz="1600" dirty="0">
                <a:latin typeface="Arial" panose="020B0604020202020204" pitchFamily="34" charset="0"/>
                <a:cs typeface="Arial" panose="020B0604020202020204" pitchFamily="34" charset="0"/>
              </a:rPr>
              <a:t>più contro </a:t>
            </a:r>
            <a:r>
              <a:rPr lang="it-IT" sz="1600" dirty="0" smtClean="0">
                <a:latin typeface="Arial" panose="020B0604020202020204" pitchFamily="34" charset="0"/>
                <a:cs typeface="Arial" panose="020B0604020202020204" pitchFamily="34" charset="0"/>
              </a:rPr>
              <a:t>l’onore </a:t>
            </a:r>
            <a:r>
              <a:rPr lang="it-IT" sz="1600" dirty="0">
                <a:latin typeface="Arial" panose="020B0604020202020204" pitchFamily="34" charset="0"/>
                <a:cs typeface="Arial" panose="020B0604020202020204" pitchFamily="34" charset="0"/>
              </a:rPr>
              <a:t>della </a:t>
            </a:r>
            <a:r>
              <a:rPr lang="it-IT" sz="1600" b="1" dirty="0" smtClean="0">
                <a:latin typeface="Arial" panose="020B0604020202020204" pitchFamily="34" charset="0"/>
                <a:cs typeface="Arial" panose="020B0604020202020204" pitchFamily="34" charset="0"/>
              </a:rPr>
              <a:t>famiglia.</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310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43608" y="525641"/>
            <a:ext cx="6840760" cy="677108"/>
          </a:xfrm>
          <a:prstGeom prst="rect">
            <a:avLst/>
          </a:prstGeom>
          <a:ln w="28575">
            <a:solidFill>
              <a:srgbClr val="FF0000"/>
            </a:solidFill>
          </a:ln>
        </p:spPr>
        <p:txBody>
          <a:bodyPr wrap="square">
            <a:spAutoFit/>
          </a:bodyPr>
          <a:lstStyle/>
          <a:p>
            <a:pPr algn="just"/>
            <a:r>
              <a:rPr lang="it-IT" dirty="0">
                <a:latin typeface="Arial" panose="020B0604020202020204" pitchFamily="34" charset="0"/>
                <a:cs typeface="Arial" panose="020B0604020202020204" pitchFamily="34" charset="0"/>
              </a:rPr>
              <a:t>L’Italia non ha mai avuto nella sua storia repubblicana un presidente del Consiglio o un presidente della Repubblica </a:t>
            </a:r>
            <a:r>
              <a:rPr lang="it-IT" sz="2000" dirty="0">
                <a:solidFill>
                  <a:srgbClr val="FF0000"/>
                </a:solidFill>
                <a:latin typeface="Arial" panose="020B0604020202020204" pitchFamily="34" charset="0"/>
                <a:cs typeface="Arial" panose="020B0604020202020204" pitchFamily="34" charset="0"/>
              </a:rPr>
              <a:t>donna</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317" y="1537521"/>
            <a:ext cx="4366536" cy="4161854"/>
          </a:xfrm>
          <a:prstGeom prst="rect">
            <a:avLst/>
          </a:prstGeom>
        </p:spPr>
      </p:pic>
      <p:sp>
        <p:nvSpPr>
          <p:cNvPr id="4" name="Rettangolo 3"/>
          <p:cNvSpPr/>
          <p:nvPr/>
        </p:nvSpPr>
        <p:spPr>
          <a:xfrm>
            <a:off x="2123914" y="5909210"/>
            <a:ext cx="5117341" cy="338554"/>
          </a:xfrm>
          <a:prstGeom prst="rect">
            <a:avLst/>
          </a:prstGeom>
        </p:spPr>
        <p:txBody>
          <a:bodyPr wrap="square">
            <a:spAutoFit/>
          </a:bodyPr>
          <a:lstStyle/>
          <a:p>
            <a:pPr algn="ctr"/>
            <a:r>
              <a:rPr lang="it-IT" sz="1600" dirty="0"/>
              <a:t>A</a:t>
            </a:r>
            <a:r>
              <a:rPr lang="it-IT" sz="1600" dirty="0" smtClean="0"/>
              <a:t>lessandro </a:t>
            </a:r>
            <a:r>
              <a:rPr lang="it-IT" sz="1600" dirty="0"/>
              <a:t>F</a:t>
            </a:r>
            <a:r>
              <a:rPr lang="it-IT" sz="1600" dirty="0" smtClean="0"/>
              <a:t>rau 08 marzo 2018 - Agi cronaca</a:t>
            </a:r>
            <a:endParaRPr lang="it-IT" sz="1600" dirty="0"/>
          </a:p>
        </p:txBody>
      </p:sp>
    </p:spTree>
    <p:extLst>
      <p:ext uri="{BB962C8B-B14F-4D97-AF65-F5344CB8AC3E}">
        <p14:creationId xmlns:p14="http://schemas.microsoft.com/office/powerpoint/2010/main" val="2217125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45304" y="332656"/>
            <a:ext cx="7776863" cy="609397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it-IT" sz="2000" dirty="0">
                <a:latin typeface="Arial" panose="020B0604020202020204" pitchFamily="34" charset="0"/>
                <a:cs typeface="Arial" panose="020B0604020202020204" pitchFamily="34" charset="0"/>
              </a:rPr>
              <a:t>La XII disposizione transitoria della </a:t>
            </a:r>
            <a:r>
              <a:rPr lang="it-IT" sz="2000" b="1" dirty="0">
                <a:latin typeface="Arial" panose="020B0604020202020204" pitchFamily="34" charset="0"/>
                <a:cs typeface="Arial" panose="020B0604020202020204" pitchFamily="34" charset="0"/>
              </a:rPr>
              <a:t>Costituzione italiana </a:t>
            </a:r>
            <a:r>
              <a:rPr lang="it-IT" sz="2000" dirty="0">
                <a:latin typeface="Arial" panose="020B0604020202020204" pitchFamily="34" charset="0"/>
                <a:cs typeface="Arial" panose="020B0604020202020204" pitchFamily="34" charset="0"/>
              </a:rPr>
              <a:t>recita: </a:t>
            </a:r>
          </a:p>
          <a:p>
            <a:pPr algn="just">
              <a:lnSpc>
                <a:spcPct val="150000"/>
              </a:lnSpc>
            </a:pPr>
            <a:endParaRPr lang="it-IT" sz="2000" dirty="0" smtClean="0">
              <a:latin typeface="Arial" panose="020B0604020202020204" pitchFamily="34" charset="0"/>
              <a:cs typeface="Arial" panose="020B0604020202020204" pitchFamily="34" charset="0"/>
            </a:endParaRPr>
          </a:p>
          <a:p>
            <a:pPr algn="just">
              <a:lnSpc>
                <a:spcPct val="150000"/>
              </a:lnSpc>
            </a:pPr>
            <a:r>
              <a:rPr lang="it-IT" sz="2000" b="1" dirty="0" smtClean="0">
                <a:latin typeface="Arial" panose="020B0604020202020204" pitchFamily="34" charset="0"/>
                <a:cs typeface="Arial" panose="020B0604020202020204" pitchFamily="34" charset="0"/>
              </a:rPr>
              <a:t>«</a:t>
            </a:r>
            <a:r>
              <a:rPr lang="it-IT" sz="2000" b="1" dirty="0">
                <a:latin typeface="Arial" panose="020B0604020202020204" pitchFamily="34" charset="0"/>
                <a:cs typeface="Arial" panose="020B0604020202020204" pitchFamily="34" charset="0"/>
              </a:rPr>
              <a:t>È vietata la riorganizzazione, sotto qualsiasi forma, del disciolto partito fascista.</a:t>
            </a:r>
          </a:p>
          <a:p>
            <a:pPr algn="just">
              <a:lnSpc>
                <a:spcPct val="150000"/>
              </a:lnSpc>
            </a:pPr>
            <a:r>
              <a:rPr lang="it-IT" sz="2000" dirty="0">
                <a:latin typeface="Arial" panose="020B0604020202020204" pitchFamily="34" charset="0"/>
                <a:cs typeface="Arial" panose="020B0604020202020204" pitchFamily="34" charset="0"/>
              </a:rPr>
              <a:t>In deroga all'articolo 48, sono stabilite con legge, per non oltre un quinquennio dall'entrata in vigore della Costituzione, </a:t>
            </a:r>
            <a:r>
              <a:rPr lang="it-IT" sz="2000" b="1" dirty="0">
                <a:latin typeface="Arial" panose="020B0604020202020204" pitchFamily="34" charset="0"/>
                <a:cs typeface="Arial" panose="020B0604020202020204" pitchFamily="34" charset="0"/>
              </a:rPr>
              <a:t>limitazioni temporanee</a:t>
            </a:r>
            <a:r>
              <a:rPr lang="it-IT" sz="2000" dirty="0">
                <a:latin typeface="Arial" panose="020B0604020202020204" pitchFamily="34" charset="0"/>
                <a:cs typeface="Arial" panose="020B0604020202020204" pitchFamily="34" charset="0"/>
              </a:rPr>
              <a:t> al </a:t>
            </a:r>
            <a:r>
              <a:rPr lang="it-IT" sz="2000" b="1" dirty="0">
                <a:latin typeface="Arial" panose="020B0604020202020204" pitchFamily="34" charset="0"/>
                <a:cs typeface="Arial" panose="020B0604020202020204" pitchFamily="34" charset="0"/>
              </a:rPr>
              <a:t>diritto di voto </a:t>
            </a:r>
            <a:r>
              <a:rPr lang="it-IT" sz="2000" dirty="0">
                <a:latin typeface="Arial" panose="020B0604020202020204" pitchFamily="34" charset="0"/>
                <a:cs typeface="Arial" panose="020B0604020202020204" pitchFamily="34" charset="0"/>
              </a:rPr>
              <a:t>e alla </a:t>
            </a:r>
            <a:r>
              <a:rPr lang="it-IT" sz="2000" b="1" dirty="0">
                <a:latin typeface="Arial" panose="020B0604020202020204" pitchFamily="34" charset="0"/>
                <a:cs typeface="Arial" panose="020B0604020202020204" pitchFamily="34" charset="0"/>
              </a:rPr>
              <a:t>eleggibilità </a:t>
            </a:r>
            <a:r>
              <a:rPr lang="it-IT" sz="2000" dirty="0">
                <a:latin typeface="Arial" panose="020B0604020202020204" pitchFamily="34" charset="0"/>
                <a:cs typeface="Arial" panose="020B0604020202020204" pitchFamily="34" charset="0"/>
              </a:rPr>
              <a:t>per i capi </a:t>
            </a:r>
            <a:r>
              <a:rPr lang="it-IT" sz="2000" b="1" dirty="0">
                <a:latin typeface="Arial" panose="020B0604020202020204" pitchFamily="34" charset="0"/>
                <a:cs typeface="Arial" panose="020B0604020202020204" pitchFamily="34" charset="0"/>
              </a:rPr>
              <a:t>responsabili</a:t>
            </a:r>
            <a:r>
              <a:rPr lang="it-IT" sz="2000" dirty="0">
                <a:latin typeface="Arial" panose="020B0604020202020204" pitchFamily="34" charset="0"/>
                <a:cs typeface="Arial" panose="020B0604020202020204" pitchFamily="34" charset="0"/>
              </a:rPr>
              <a:t> del </a:t>
            </a:r>
            <a:r>
              <a:rPr lang="it-IT" sz="2000" b="1" dirty="0">
                <a:latin typeface="Arial" panose="020B0604020202020204" pitchFamily="34" charset="0"/>
                <a:cs typeface="Arial" panose="020B0604020202020204" pitchFamily="34" charset="0"/>
              </a:rPr>
              <a:t>regime fascista</a:t>
            </a:r>
            <a:r>
              <a:rPr lang="it-IT" sz="2000" dirty="0" smtClean="0">
                <a:latin typeface="Arial" panose="020B0604020202020204" pitchFamily="34" charset="0"/>
                <a:cs typeface="Arial" panose="020B0604020202020204" pitchFamily="34" charset="0"/>
              </a:rPr>
              <a:t>.»</a:t>
            </a:r>
          </a:p>
          <a:p>
            <a:pPr algn="just">
              <a:lnSpc>
                <a:spcPct val="150000"/>
              </a:lnSpc>
            </a:pPr>
            <a:endParaRPr lang="it-IT" sz="2000" dirty="0" smtClean="0">
              <a:latin typeface="Arial" panose="020B0604020202020204" pitchFamily="34" charset="0"/>
              <a:cs typeface="Arial" panose="020B0604020202020204" pitchFamily="34" charset="0"/>
            </a:endParaRPr>
          </a:p>
          <a:p>
            <a:pPr algn="just">
              <a:lnSpc>
                <a:spcPct val="150000"/>
              </a:lnSpc>
            </a:pPr>
            <a:r>
              <a:rPr lang="it-IT" sz="2000" dirty="0" smtClean="0">
                <a:latin typeface="Arial" panose="020B0604020202020204" pitchFamily="34" charset="0"/>
                <a:cs typeface="Arial" panose="020B0604020202020204" pitchFamily="34" charset="0"/>
              </a:rPr>
              <a:t>La </a:t>
            </a:r>
            <a:r>
              <a:rPr lang="it-IT" sz="2000" b="1" dirty="0">
                <a:latin typeface="Arial" panose="020B0604020202020204" pitchFamily="34" charset="0"/>
                <a:cs typeface="Arial" panose="020B0604020202020204" pitchFamily="34" charset="0"/>
              </a:rPr>
              <a:t>legge </a:t>
            </a:r>
            <a:r>
              <a:rPr lang="it-IT" sz="2000" b="1" dirty="0" err="1">
                <a:latin typeface="Arial" panose="020B0604020202020204" pitchFamily="34" charset="0"/>
                <a:cs typeface="Arial" panose="020B0604020202020204" pitchFamily="34" charset="0"/>
              </a:rPr>
              <a:t>Scelba</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del </a:t>
            </a:r>
            <a:r>
              <a:rPr lang="it-IT" sz="2000" b="1" dirty="0">
                <a:latin typeface="Arial" panose="020B0604020202020204" pitchFamily="34" charset="0"/>
                <a:cs typeface="Arial" panose="020B0604020202020204" pitchFamily="34" charset="0"/>
              </a:rPr>
              <a:t>1952</a:t>
            </a:r>
            <a:r>
              <a:rPr lang="it-IT" sz="2000" dirty="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e la  </a:t>
            </a:r>
            <a:r>
              <a:rPr lang="it-IT" sz="2000" b="1" dirty="0">
                <a:latin typeface="Arial" panose="020B0604020202020204" pitchFamily="34" charset="0"/>
                <a:cs typeface="Arial" panose="020B0604020202020204" pitchFamily="34" charset="0"/>
              </a:rPr>
              <a:t>legge Mancino </a:t>
            </a:r>
            <a:r>
              <a:rPr lang="it-IT" sz="2000" dirty="0">
                <a:latin typeface="Arial" panose="020B0604020202020204" pitchFamily="34" charset="0"/>
                <a:cs typeface="Arial" panose="020B0604020202020204" pitchFamily="34" charset="0"/>
              </a:rPr>
              <a:t>del</a:t>
            </a:r>
            <a:r>
              <a:rPr lang="it-IT" sz="2000" b="1" dirty="0">
                <a:latin typeface="Arial" panose="020B0604020202020204" pitchFamily="34" charset="0"/>
                <a:cs typeface="Arial" panose="020B0604020202020204" pitchFamily="34" charset="0"/>
              </a:rPr>
              <a:t> </a:t>
            </a:r>
            <a:r>
              <a:rPr lang="it-IT" sz="2000" b="1" dirty="0" smtClean="0">
                <a:latin typeface="Arial" panose="020B0604020202020204" pitchFamily="34" charset="0"/>
                <a:cs typeface="Arial" panose="020B0604020202020204" pitchFamily="34" charset="0"/>
              </a:rPr>
              <a:t>1993 stabiliscono le sanzioni nei casi di </a:t>
            </a:r>
            <a:r>
              <a:rPr lang="it-IT" sz="2000" dirty="0" smtClean="0">
                <a:latin typeface="Arial" panose="020B0604020202020204" pitchFamily="34" charset="0"/>
                <a:cs typeface="Arial" panose="020B0604020202020204" pitchFamily="34" charset="0"/>
              </a:rPr>
              <a:t>esaltazione</a:t>
            </a:r>
            <a:r>
              <a:rPr lang="it-IT" sz="2000" dirty="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difesa </a:t>
            </a:r>
            <a:r>
              <a:rPr lang="it-IT" sz="2000" dirty="0">
                <a:latin typeface="Arial" panose="020B0604020202020204" pitchFamily="34" charset="0"/>
                <a:cs typeface="Arial" panose="020B0604020202020204" pitchFamily="34" charset="0"/>
              </a:rPr>
              <a:t>e </a:t>
            </a:r>
            <a:r>
              <a:rPr lang="it-IT" sz="2000" dirty="0" smtClean="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propaganda dei principi del fascismo. </a:t>
            </a:r>
            <a:r>
              <a:rPr lang="it-IT" sz="2000" dirty="0" smtClean="0">
                <a:latin typeface="Arial" panose="020B0604020202020204" pitchFamily="34" charset="0"/>
                <a:cs typeface="Arial" panose="020B0604020202020204" pitchFamily="34" charset="0"/>
              </a:rPr>
              <a:t>Nel </a:t>
            </a:r>
            <a:r>
              <a:rPr lang="it-IT" sz="2000" b="1" dirty="0" smtClean="0">
                <a:latin typeface="Arial" panose="020B0604020202020204" pitchFamily="34" charset="0"/>
                <a:cs typeface="Arial" panose="020B0604020202020204" pitchFamily="34" charset="0"/>
              </a:rPr>
              <a:t>2017</a:t>
            </a:r>
            <a:r>
              <a:rPr lang="it-IT" sz="2000" dirty="0" smtClean="0">
                <a:latin typeface="Arial" panose="020B0604020202020204" pitchFamily="34" charset="0"/>
                <a:cs typeface="Arial" panose="020B0604020202020204" pitchFamily="34" charset="0"/>
              </a:rPr>
              <a:t> naufraga </a:t>
            </a:r>
            <a:r>
              <a:rPr lang="it-IT" sz="2000" dirty="0">
                <a:latin typeface="Arial" panose="020B0604020202020204" pitchFamily="34" charset="0"/>
                <a:cs typeface="Arial" panose="020B0604020202020204" pitchFamily="34" charset="0"/>
              </a:rPr>
              <a:t>la più severa proposta di </a:t>
            </a:r>
            <a:r>
              <a:rPr lang="it-IT" sz="2000" b="1" dirty="0">
                <a:latin typeface="Arial" panose="020B0604020202020204" pitchFamily="34" charset="0"/>
                <a:cs typeface="Arial" panose="020B0604020202020204" pitchFamily="34" charset="0"/>
              </a:rPr>
              <a:t>legge</a:t>
            </a:r>
            <a:r>
              <a:rPr lang="it-IT" sz="2000" dirty="0">
                <a:latin typeface="Arial" panose="020B0604020202020204" pitchFamily="34" charset="0"/>
                <a:cs typeface="Arial" panose="020B0604020202020204" pitchFamily="34" charset="0"/>
              </a:rPr>
              <a:t> a firma </a:t>
            </a:r>
            <a:r>
              <a:rPr lang="it-IT" sz="2000" b="1" dirty="0" smtClean="0">
                <a:latin typeface="Arial" panose="020B0604020202020204" pitchFamily="34" charset="0"/>
                <a:cs typeface="Arial" panose="020B0604020202020204" pitchFamily="34" charset="0"/>
              </a:rPr>
              <a:t>Fiano.</a:t>
            </a:r>
            <a:endParaRPr lang="it-IT"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976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13447" y="3356992"/>
            <a:ext cx="7704856" cy="30008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it-IT" sz="1600" b="1" dirty="0">
                <a:latin typeface="Arial"/>
                <a:ea typeface="Times New Roman"/>
              </a:rPr>
              <a:t>Irene </a:t>
            </a:r>
            <a:r>
              <a:rPr lang="it-IT" sz="1600" b="1" dirty="0" smtClean="0">
                <a:latin typeface="Arial"/>
                <a:ea typeface="Times New Roman"/>
              </a:rPr>
              <a:t>Pivetti esponente della lega Nord eletta </a:t>
            </a:r>
          </a:p>
          <a:p>
            <a:pPr algn="ctr">
              <a:lnSpc>
                <a:spcPct val="150000"/>
              </a:lnSpc>
            </a:pPr>
            <a:r>
              <a:rPr lang="it-IT" sz="1600" b="1" dirty="0" smtClean="0">
                <a:latin typeface="Arial"/>
                <a:ea typeface="Times New Roman"/>
              </a:rPr>
              <a:t>Presidente della Camera dei  Deputati il 15 aprile 1994.</a:t>
            </a:r>
          </a:p>
          <a:p>
            <a:pPr algn="just">
              <a:lnSpc>
                <a:spcPct val="150000"/>
              </a:lnSpc>
            </a:pPr>
            <a:endParaRPr lang="it-IT" sz="1000" b="1" dirty="0" smtClean="0">
              <a:latin typeface="Arial"/>
              <a:ea typeface="Times New Roman"/>
            </a:endParaRPr>
          </a:p>
          <a:p>
            <a:pPr algn="just">
              <a:lnSpc>
                <a:spcPct val="150000"/>
              </a:lnSpc>
            </a:pPr>
            <a:r>
              <a:rPr lang="it-IT" sz="2000" b="1" dirty="0" smtClean="0">
                <a:latin typeface="Arial"/>
                <a:ea typeface="Times New Roman"/>
              </a:rPr>
              <a:t> </a:t>
            </a:r>
            <a:r>
              <a:rPr lang="it-IT" sz="1600" b="1" dirty="0" smtClean="0">
                <a:latin typeface="Arial"/>
                <a:ea typeface="Times New Roman"/>
              </a:rPr>
              <a:t>«Le </a:t>
            </a:r>
            <a:r>
              <a:rPr lang="it-IT" sz="1600" b="1" dirty="0">
                <a:latin typeface="Arial"/>
                <a:ea typeface="Times New Roman"/>
              </a:rPr>
              <a:t>cose migliori per le donne e la </a:t>
            </a:r>
            <a:r>
              <a:rPr lang="it-IT" sz="1600" b="1" dirty="0" smtClean="0">
                <a:latin typeface="Arial"/>
                <a:ea typeface="Times New Roman"/>
              </a:rPr>
              <a:t>famiglia </a:t>
            </a:r>
            <a:r>
              <a:rPr lang="it-IT" sz="1600" b="1" dirty="0">
                <a:latin typeface="Arial"/>
                <a:ea typeface="Times New Roman"/>
              </a:rPr>
              <a:t>le ha fatte Mussolini, dopo non è stato fatto più nulla</a:t>
            </a:r>
            <a:r>
              <a:rPr lang="it-IT" sz="1600" b="1" dirty="0" smtClean="0">
                <a:latin typeface="Arial"/>
                <a:ea typeface="Times New Roman"/>
              </a:rPr>
              <a:t>...»</a:t>
            </a:r>
          </a:p>
          <a:p>
            <a:pPr algn="just">
              <a:lnSpc>
                <a:spcPct val="150000"/>
              </a:lnSpc>
            </a:pPr>
            <a:r>
              <a:rPr lang="it-IT" sz="1600" b="1" dirty="0" smtClean="0">
                <a:latin typeface="Arial"/>
                <a:ea typeface="Times New Roman"/>
              </a:rPr>
              <a:t> «Non </a:t>
            </a:r>
            <a:r>
              <a:rPr lang="it-IT" sz="1600" b="1" dirty="0">
                <a:latin typeface="Arial"/>
                <a:ea typeface="Times New Roman"/>
              </a:rPr>
              <a:t>sono fascista, ma ho anche abbastanza testa per vedere le cose positive che il fascismo ha fatto prima dello sciagurato patto con </a:t>
            </a:r>
            <a:r>
              <a:rPr lang="it-IT" sz="1600" b="1" dirty="0" smtClean="0">
                <a:latin typeface="Arial"/>
                <a:ea typeface="Times New Roman"/>
              </a:rPr>
              <a:t>Hitler…». </a:t>
            </a:r>
          </a:p>
          <a:p>
            <a:pPr algn="just">
              <a:lnSpc>
                <a:spcPct val="150000"/>
              </a:lnSpc>
            </a:pPr>
            <a:r>
              <a:rPr lang="it-IT" sz="1600" dirty="0">
                <a:latin typeface="Arial" panose="020B0604020202020204" pitchFamily="34" charset="0"/>
                <a:cs typeface="Arial" panose="020B0604020202020204" pitchFamily="34" charset="0"/>
              </a:rPr>
              <a:t>(da un'intervista al periodico ‘‘L' Italia settimanale’’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4159" y="795666"/>
            <a:ext cx="1783432" cy="2380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rot="20944585">
            <a:off x="515495" y="540443"/>
            <a:ext cx="2952328"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it-IT" sz="1200" dirty="0">
                <a:latin typeface="Arial" panose="020B0604020202020204" pitchFamily="34" charset="0"/>
                <a:cs typeface="Arial" panose="020B0604020202020204" pitchFamily="34" charset="0"/>
              </a:rPr>
              <a:t>"Mussolini è stato bravissimo in alcune cose, è chiaro. È stato eccezionale sulle infrastrutture, </a:t>
            </a:r>
            <a:r>
              <a:rPr lang="it-IT" sz="1200" b="1" dirty="0">
                <a:latin typeface="Arial" panose="020B0604020202020204" pitchFamily="34" charset="0"/>
                <a:cs typeface="Arial" panose="020B0604020202020204" pitchFamily="34" charset="0"/>
              </a:rPr>
              <a:t>le pensioni sono nate da lui</a:t>
            </a:r>
            <a:r>
              <a:rPr lang="it-IT" sz="1200" dirty="0">
                <a:latin typeface="Arial" panose="020B0604020202020204" pitchFamily="34" charset="0"/>
                <a:cs typeface="Arial" panose="020B0604020202020204" pitchFamily="34" charset="0"/>
              </a:rPr>
              <a:t>... Le ultime </a:t>
            </a:r>
            <a:r>
              <a:rPr lang="it-IT" sz="1200" b="1" dirty="0">
                <a:latin typeface="Arial" panose="020B0604020202020204" pitchFamily="34" charset="0"/>
                <a:cs typeface="Arial" panose="020B0604020202020204" pitchFamily="34" charset="0"/>
              </a:rPr>
              <a:t>grandi opere </a:t>
            </a:r>
            <a:r>
              <a:rPr lang="it-IT" sz="1200" dirty="0">
                <a:latin typeface="Arial" panose="020B0604020202020204" pitchFamily="34" charset="0"/>
                <a:cs typeface="Arial" panose="020B0604020202020204" pitchFamily="34" charset="0"/>
              </a:rPr>
              <a:t>che c'è in Italia le ha fatte il </a:t>
            </a:r>
            <a:r>
              <a:rPr lang="it-IT" sz="1200" dirty="0" smtClean="0">
                <a:latin typeface="Arial" panose="020B0604020202020204" pitchFamily="34" charset="0"/>
                <a:cs typeface="Arial" panose="020B0604020202020204" pitchFamily="34" charset="0"/>
              </a:rPr>
              <a:t>Duce (</a:t>
            </a:r>
            <a:r>
              <a:rPr lang="it-IT" sz="1200" b="1" dirty="0">
                <a:latin typeface="Arial" panose="020B0604020202020204" pitchFamily="34" charset="0"/>
                <a:cs typeface="Arial" panose="020B0604020202020204" pitchFamily="34" charset="0"/>
              </a:rPr>
              <a:t>Antonio</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Razzi</a:t>
            </a:r>
            <a:r>
              <a:rPr lang="it-IT" sz="1200" dirty="0">
                <a:latin typeface="Arial" panose="020B0604020202020204" pitchFamily="34" charset="0"/>
                <a:cs typeface="Arial" panose="020B0604020202020204" pitchFamily="34" charset="0"/>
              </a:rPr>
              <a:t> testuale su Radio 24, 8 </a:t>
            </a:r>
            <a:r>
              <a:rPr lang="it-IT" sz="1200" b="1" dirty="0">
                <a:latin typeface="Arial" panose="020B0604020202020204" pitchFamily="34" charset="0"/>
                <a:cs typeface="Arial" panose="020B0604020202020204" pitchFamily="34" charset="0"/>
              </a:rPr>
              <a:t>maggio </a:t>
            </a:r>
            <a:r>
              <a:rPr lang="it-IT" sz="1200" b="1" dirty="0" smtClean="0">
                <a:latin typeface="Arial" panose="020B0604020202020204" pitchFamily="34" charset="0"/>
                <a:cs typeface="Arial" panose="020B0604020202020204" pitchFamily="34" charset="0"/>
              </a:rPr>
              <a:t>2013 </a:t>
            </a:r>
            <a:r>
              <a:rPr lang="it-IT" sz="1200" dirty="0" smtClean="0">
                <a:latin typeface="Arial" panose="020B0604020202020204" pitchFamily="34" charset="0"/>
                <a:cs typeface="Arial" panose="020B0604020202020204" pitchFamily="34" charset="0"/>
              </a:rPr>
              <a:t>– politico Italia dei Valori – Forza Italia). </a:t>
            </a:r>
          </a:p>
        </p:txBody>
      </p:sp>
      <p:sp>
        <p:nvSpPr>
          <p:cNvPr id="2" name="Rettangolo 1"/>
          <p:cNvSpPr/>
          <p:nvPr/>
        </p:nvSpPr>
        <p:spPr>
          <a:xfrm rot="1333962">
            <a:off x="6061745" y="935249"/>
            <a:ext cx="288032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it-IT" sz="1200" dirty="0">
                <a:latin typeface="Arial" panose="020B0604020202020204" pitchFamily="34" charset="0"/>
                <a:cs typeface="Arial" panose="020B0604020202020204" pitchFamily="34" charset="0"/>
              </a:rPr>
              <a:t>«La previdenza sociale l'ha portata Mussolini, non l'hanno portata i marziani. In vent'anni, prima della folle alleanza con Hitler e delle leggi razziali, delle cose giuste le fece sicuramente: stiamo parlando di pensioni, poi le bonifiche».</a:t>
            </a:r>
          </a:p>
          <a:p>
            <a:pPr algn="just"/>
            <a:r>
              <a:rPr lang="it-IT" sz="1200" dirty="0">
                <a:latin typeface="Arial" panose="020B0604020202020204" pitchFamily="34" charset="0"/>
                <a:cs typeface="Arial" panose="020B0604020202020204" pitchFamily="34" charset="0"/>
              </a:rPr>
              <a:t>(</a:t>
            </a:r>
            <a:r>
              <a:rPr lang="it-IT" sz="1200" b="1" dirty="0">
                <a:latin typeface="Arial" panose="020B0604020202020204" pitchFamily="34" charset="0"/>
                <a:cs typeface="Arial" panose="020B0604020202020204" pitchFamily="34" charset="0"/>
              </a:rPr>
              <a:t>Matteo </a:t>
            </a:r>
            <a:r>
              <a:rPr lang="it-IT" sz="1200" b="1" dirty="0" err="1">
                <a:latin typeface="Arial" panose="020B0604020202020204" pitchFamily="34" charset="0"/>
                <a:cs typeface="Arial" panose="020B0604020202020204" pitchFamily="34" charset="0"/>
              </a:rPr>
              <a:t>Salvini</a:t>
            </a:r>
            <a:r>
              <a:rPr lang="it-IT" sz="1200" dirty="0">
                <a:latin typeface="Arial" panose="020B0604020202020204" pitchFamily="34" charset="0"/>
                <a:cs typeface="Arial" panose="020B0604020202020204" pitchFamily="34" charset="0"/>
              </a:rPr>
              <a:t> su Radio 24, 16 febbraio 2016).</a:t>
            </a:r>
          </a:p>
        </p:txBody>
      </p:sp>
    </p:spTree>
    <p:extLst>
      <p:ext uri="{BB962C8B-B14F-4D97-AF65-F5344CB8AC3E}">
        <p14:creationId xmlns:p14="http://schemas.microsoft.com/office/powerpoint/2010/main" val="1829843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147371" y="2636912"/>
            <a:ext cx="6912768" cy="3231654"/>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it-IT" sz="3200" b="1" spc="50" dirty="0" smtClean="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rPr>
              <a:t>E per quanto riguarda </a:t>
            </a:r>
          </a:p>
          <a:p>
            <a:pPr algn="ctr">
              <a:lnSpc>
                <a:spcPct val="150000"/>
              </a:lnSpc>
            </a:pPr>
            <a:r>
              <a:rPr lang="it-IT" sz="3200" b="1" spc="50" dirty="0" smtClean="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rPr>
              <a:t>le donne?</a:t>
            </a:r>
          </a:p>
          <a:p>
            <a:pPr algn="ctr">
              <a:lnSpc>
                <a:spcPct val="150000"/>
              </a:lnSpc>
            </a:pPr>
            <a:endParaRPr lang="it-IT" sz="2400" b="1" spc="50" dirty="0" smtClean="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endParaRPr>
          </a:p>
          <a:p>
            <a:pPr algn="ctr">
              <a:lnSpc>
                <a:spcPct val="150000"/>
              </a:lnSpc>
            </a:pPr>
            <a:r>
              <a:rPr lang="it-IT" sz="2400" b="1" spc="50" dirty="0" smtClean="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rPr>
              <a:t>Per capire meglio…</a:t>
            </a:r>
          </a:p>
          <a:p>
            <a:pPr algn="ctr">
              <a:lnSpc>
                <a:spcPct val="150000"/>
              </a:lnSpc>
            </a:pPr>
            <a:r>
              <a:rPr lang="it-IT" sz="2400" b="1" spc="50" dirty="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rPr>
              <a:t>u</a:t>
            </a:r>
            <a:r>
              <a:rPr lang="it-IT" sz="2400" b="1" spc="50" dirty="0" smtClean="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rPr>
              <a:t>n piccolo passo indietro</a:t>
            </a:r>
            <a:endParaRPr lang="it-IT" sz="2400" b="1" spc="50" dirty="0">
              <a:ln w="11430"/>
              <a:solidFill>
                <a:prstClr val="black"/>
              </a:solidFill>
              <a:effectLst>
                <a:outerShdw blurRad="76200" dist="50800" dir="5400000" algn="tl" rotWithShape="0">
                  <a:srgbClr val="000000">
                    <a:alpha val="65000"/>
                  </a:srgbClr>
                </a:outerShdw>
              </a:effectLst>
              <a:latin typeface="Courier New" panose="02070309020205020404" pitchFamily="49" charset="0"/>
              <a:cs typeface="Courier New" panose="02070309020205020404" pitchFamily="49"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2873">
            <a:off x="6204506" y="3690686"/>
            <a:ext cx="1498805" cy="1124104"/>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Connettore 2 2"/>
          <p:cNvCxnSpPr/>
          <p:nvPr/>
        </p:nvCxnSpPr>
        <p:spPr>
          <a:xfrm>
            <a:off x="4604708" y="4252739"/>
            <a:ext cx="1"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rot="21328418">
            <a:off x="709229" y="1087832"/>
            <a:ext cx="4572000" cy="8309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it-IT" sz="1200" dirty="0" smtClean="0">
                <a:latin typeface="Arial" panose="020B0604020202020204" pitchFamily="34" charset="0"/>
                <a:cs typeface="Arial" panose="020B0604020202020204" pitchFamily="34" charset="0"/>
              </a:rPr>
              <a:t>La </a:t>
            </a:r>
            <a:r>
              <a:rPr lang="it-IT" sz="1200" b="1" dirty="0">
                <a:latin typeface="Arial" panose="020B0604020202020204" pitchFamily="34" charset="0"/>
                <a:cs typeface="Arial" panose="020B0604020202020204" pitchFamily="34" charset="0"/>
              </a:rPr>
              <a:t>Cassa nazionale di previdenza</a:t>
            </a:r>
            <a:r>
              <a:rPr lang="it-IT" sz="1200" dirty="0">
                <a:latin typeface="Arial" panose="020B0604020202020204" pitchFamily="34" charset="0"/>
                <a:cs typeface="Arial" panose="020B0604020202020204" pitchFamily="34" charset="0"/>
              </a:rPr>
              <a:t> per l'invalidità e la vecchiaia degli operai nasce nel </a:t>
            </a:r>
            <a:r>
              <a:rPr lang="it-IT" sz="1200" b="1" dirty="0">
                <a:latin typeface="Arial" panose="020B0604020202020204" pitchFamily="34" charset="0"/>
                <a:cs typeface="Arial" panose="020B0604020202020204" pitchFamily="34" charset="0"/>
              </a:rPr>
              <a:t>1898</a:t>
            </a:r>
            <a:r>
              <a:rPr lang="it-IT" sz="1200" dirty="0">
                <a:latin typeface="Arial" panose="020B0604020202020204" pitchFamily="34" charset="0"/>
                <a:cs typeface="Arial" panose="020B0604020202020204" pitchFamily="34" charset="0"/>
              </a:rPr>
              <a:t> (è un’ Associazione volontaria con contributo statale e degli imprenditori.) </a:t>
            </a:r>
            <a:endParaRPr lang="it-IT" sz="1200" dirty="0" smtClean="0">
              <a:latin typeface="Arial" panose="020B0604020202020204" pitchFamily="34" charset="0"/>
              <a:cs typeface="Arial" panose="020B0604020202020204" pitchFamily="34" charset="0"/>
            </a:endParaRPr>
          </a:p>
          <a:p>
            <a:pPr algn="just"/>
            <a:endParaRPr lang="it-IT" sz="1200" dirty="0">
              <a:latin typeface="Arial" panose="020B0604020202020204" pitchFamily="34" charset="0"/>
              <a:cs typeface="Arial" panose="020B0604020202020204" pitchFamily="34" charset="0"/>
            </a:endParaRPr>
          </a:p>
        </p:txBody>
      </p:sp>
      <p:sp>
        <p:nvSpPr>
          <p:cNvPr id="6" name="Rettangolo 5"/>
          <p:cNvSpPr/>
          <p:nvPr/>
        </p:nvSpPr>
        <p:spPr>
          <a:xfrm>
            <a:off x="3635896" y="384919"/>
            <a:ext cx="1301959"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sz="1400" dirty="0">
                <a:latin typeface="Arial" panose="020B0604020202020204" pitchFamily="34" charset="0"/>
                <a:cs typeface="Arial" panose="020B0604020202020204" pitchFamily="34" charset="0"/>
              </a:rPr>
              <a:t>Dal sito INPS:</a:t>
            </a:r>
          </a:p>
        </p:txBody>
      </p:sp>
      <p:sp>
        <p:nvSpPr>
          <p:cNvPr id="7" name="Rettangolo 6"/>
          <p:cNvSpPr/>
          <p:nvPr/>
        </p:nvSpPr>
        <p:spPr>
          <a:xfrm rot="302593">
            <a:off x="5223009" y="1459488"/>
            <a:ext cx="3461803"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it-IT" sz="1400" dirty="0">
                <a:latin typeface="Arial" panose="020B0604020202020204" pitchFamily="34" charset="0"/>
                <a:cs typeface="Arial" panose="020B0604020202020204" pitchFamily="34" charset="0"/>
              </a:rPr>
              <a:t>La </a:t>
            </a:r>
            <a:r>
              <a:rPr lang="it-IT" sz="1400" b="1" dirty="0">
                <a:latin typeface="Arial" panose="020B0604020202020204" pitchFamily="34" charset="0"/>
                <a:cs typeface="Arial" panose="020B0604020202020204" pitchFamily="34" charset="0"/>
              </a:rPr>
              <a:t>pensione sociale </a:t>
            </a:r>
            <a:r>
              <a:rPr lang="it-IT" sz="1400" dirty="0">
                <a:latin typeface="Arial" panose="020B0604020202020204" pitchFamily="34" charset="0"/>
                <a:cs typeface="Arial" panose="020B0604020202020204" pitchFamily="34" charset="0"/>
              </a:rPr>
              <a:t>è istituita solo nel </a:t>
            </a:r>
            <a:r>
              <a:rPr lang="it-IT" sz="1400" b="1" dirty="0" smtClean="0">
                <a:latin typeface="Arial" panose="020B0604020202020204" pitchFamily="34" charset="0"/>
                <a:cs typeface="Arial" panose="020B0604020202020204" pitchFamily="34" charset="0"/>
              </a:rPr>
              <a:t>1969 </a:t>
            </a:r>
            <a:r>
              <a:rPr lang="it-IT" sz="1400" dirty="0" smtClean="0">
                <a:latin typeface="Arial" panose="020B0604020202020204" pitchFamily="34" charset="0"/>
                <a:cs typeface="Arial" panose="020B0604020202020204" pitchFamily="34" charset="0"/>
              </a:rPr>
              <a:t>ossia </a:t>
            </a:r>
            <a:r>
              <a:rPr lang="it-IT" sz="1400" dirty="0">
                <a:latin typeface="Arial" panose="020B0604020202020204" pitchFamily="34" charset="0"/>
                <a:cs typeface="Arial" panose="020B0604020202020204" pitchFamily="34" charset="0"/>
              </a:rPr>
              <a:t>a 24 anni dalla morte di Mussolini.</a:t>
            </a:r>
          </a:p>
        </p:txBody>
      </p:sp>
    </p:spTree>
    <p:extLst>
      <p:ext uri="{BB962C8B-B14F-4D97-AF65-F5344CB8AC3E}">
        <p14:creationId xmlns:p14="http://schemas.microsoft.com/office/powerpoint/2010/main" val="2155849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40904" y="548680"/>
            <a:ext cx="7416823" cy="1015663"/>
          </a:xfrm>
          <a:prstGeom prst="rect">
            <a:avLst/>
          </a:prstGeom>
        </p:spPr>
        <p:txBody>
          <a:bodyPr wrap="square">
            <a:spAutoFit/>
          </a:bodyPr>
          <a:lstStyle/>
          <a:p>
            <a:pPr algn="just">
              <a:lnSpc>
                <a:spcPct val="150000"/>
              </a:lnSpc>
            </a:pPr>
            <a:endParaRPr lang="it-IT" sz="2000" dirty="0">
              <a:latin typeface="Arial" panose="020B0604020202020204" pitchFamily="34" charset="0"/>
              <a:cs typeface="Arial" panose="020B0604020202020204" pitchFamily="34" charset="0"/>
            </a:endParaRPr>
          </a:p>
          <a:p>
            <a:pPr algn="just">
              <a:lnSpc>
                <a:spcPct val="150000"/>
              </a:lnSpc>
            </a:pPr>
            <a:endParaRPr lang="it-IT" sz="2000" dirty="0">
              <a:latin typeface="Arial" panose="020B0604020202020204" pitchFamily="34" charset="0"/>
              <a:cs typeface="Arial" panose="020B0604020202020204" pitchFamily="34" charset="0"/>
            </a:endParaRPr>
          </a:p>
        </p:txBody>
      </p:sp>
      <p:sp>
        <p:nvSpPr>
          <p:cNvPr id="3" name="CasellaDiTesto 2"/>
          <p:cNvSpPr txBox="1"/>
          <p:nvPr/>
        </p:nvSpPr>
        <p:spPr>
          <a:xfrm>
            <a:off x="840904" y="379685"/>
            <a:ext cx="7416824" cy="60016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it-IT" sz="4800" dirty="0" smtClean="0">
              <a:latin typeface="Arial" panose="020B0604020202020204" pitchFamily="34" charset="0"/>
              <a:cs typeface="Arial" panose="020B0604020202020204" pitchFamily="34" charset="0"/>
            </a:endParaRPr>
          </a:p>
          <a:p>
            <a:pPr algn="ctr"/>
            <a:endParaRPr lang="it-IT" sz="4800" dirty="0" smtClean="0">
              <a:latin typeface="Arial" panose="020B0604020202020204" pitchFamily="34" charset="0"/>
              <a:cs typeface="Arial" panose="020B0604020202020204" pitchFamily="34" charset="0"/>
            </a:endParaRPr>
          </a:p>
          <a:p>
            <a:pPr algn="ctr"/>
            <a:endParaRPr lang="it-IT" sz="4800" dirty="0" smtClean="0">
              <a:latin typeface="Arial" panose="020B0604020202020204" pitchFamily="34" charset="0"/>
              <a:cs typeface="Arial" panose="020B0604020202020204" pitchFamily="34" charset="0"/>
            </a:endParaRPr>
          </a:p>
          <a:p>
            <a:pPr algn="ctr"/>
            <a:endParaRPr lang="it-IT" sz="4800" dirty="0" smtClean="0">
              <a:latin typeface="Arial" panose="020B0604020202020204" pitchFamily="34" charset="0"/>
              <a:cs typeface="Arial" panose="020B0604020202020204" pitchFamily="34" charset="0"/>
            </a:endParaRPr>
          </a:p>
          <a:p>
            <a:pPr algn="ctr"/>
            <a:r>
              <a:rPr lang="it-IT" sz="4800" dirty="0" smtClean="0">
                <a:latin typeface="Arial" panose="020B0604020202020204" pitchFamily="34" charset="0"/>
                <a:cs typeface="Arial" panose="020B0604020202020204" pitchFamily="34" charset="0"/>
              </a:rPr>
              <a:t>I fatti i documenti </a:t>
            </a:r>
          </a:p>
          <a:p>
            <a:pPr algn="ctr"/>
            <a:r>
              <a:rPr lang="it-IT" sz="4800" dirty="0" smtClean="0">
                <a:latin typeface="Arial" panose="020B0604020202020204" pitchFamily="34" charset="0"/>
                <a:cs typeface="Arial" panose="020B0604020202020204" pitchFamily="34" charset="0"/>
              </a:rPr>
              <a:t>la storia ….</a:t>
            </a:r>
          </a:p>
          <a:p>
            <a:pPr algn="ctr"/>
            <a:r>
              <a:rPr lang="it-IT" sz="4800" dirty="0" smtClean="0">
                <a:latin typeface="Arial" panose="020B0604020202020204" pitchFamily="34" charset="0"/>
                <a:cs typeface="Arial" panose="020B0604020202020204" pitchFamily="34" charset="0"/>
              </a:rPr>
              <a:t>mi possono aiutare </a:t>
            </a:r>
          </a:p>
          <a:p>
            <a:pPr algn="ctr"/>
            <a:r>
              <a:rPr lang="it-IT" sz="4800" dirty="0" smtClean="0">
                <a:latin typeface="Arial" panose="020B0604020202020204" pitchFamily="34" charset="0"/>
                <a:cs typeface="Arial" panose="020B0604020202020204" pitchFamily="34" charset="0"/>
              </a:rPr>
              <a:t>a capire?</a:t>
            </a:r>
            <a:endParaRPr lang="it-IT" sz="4800" dirty="0">
              <a:latin typeface="Arial" panose="020B0604020202020204" pitchFamily="34" charset="0"/>
              <a:cs typeface="Arial" panose="020B0604020202020204" pitchFamily="34" charset="0"/>
            </a:endParaRPr>
          </a:p>
        </p:txBody>
      </p:sp>
      <p:pic>
        <p:nvPicPr>
          <p:cNvPr id="3074" name="Picture 2" descr="C:\Users\Lidia\Desktop\Intervento L. Razziali\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207" y="1083832"/>
            <a:ext cx="1944216" cy="1944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8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0720" y="2833978"/>
            <a:ext cx="3477184" cy="400110"/>
          </a:xfrm>
          <a:prstGeom prst="rect">
            <a:avLst/>
          </a:prstGeom>
        </p:spPr>
        <p:txBody>
          <a:bodyPr wrap="square">
            <a:spAutoFit/>
          </a:bodyPr>
          <a:lstStyle/>
          <a:p>
            <a:r>
              <a:rPr lang="it-IT" sz="1000" b="1" dirty="0" smtClean="0">
                <a:latin typeface="Arial" panose="020B0604020202020204" pitchFamily="34" charset="0"/>
                <a:cs typeface="Arial" panose="020B0604020202020204" pitchFamily="34" charset="0"/>
              </a:rPr>
              <a:t>Operaie </a:t>
            </a:r>
            <a:r>
              <a:rPr lang="it-IT" sz="1000" b="1" dirty="0">
                <a:latin typeface="Arial" panose="020B0604020202020204" pitchFamily="34" charset="0"/>
                <a:cs typeface="Arial" panose="020B0604020202020204" pitchFamily="34" charset="0"/>
              </a:rPr>
              <a:t>lavorano al tornio calotte di bomba. </a:t>
            </a:r>
            <a:endParaRPr lang="it-IT" sz="1000" b="1" dirty="0" smtClean="0">
              <a:latin typeface="Arial" panose="020B0604020202020204" pitchFamily="34" charset="0"/>
              <a:cs typeface="Arial" panose="020B0604020202020204" pitchFamily="34" charset="0"/>
            </a:endParaRPr>
          </a:p>
          <a:p>
            <a:r>
              <a:rPr lang="it-IT" sz="1000" b="1" dirty="0" smtClean="0">
                <a:latin typeface="Arial" panose="020B0604020202020204" pitchFamily="34" charset="0"/>
                <a:cs typeface="Arial" panose="020B0604020202020204" pitchFamily="34" charset="0"/>
              </a:rPr>
              <a:t>Dalla </a:t>
            </a:r>
            <a:r>
              <a:rPr lang="it-IT" sz="1000" b="1" dirty="0">
                <a:latin typeface="Arial" panose="020B0604020202020204" pitchFamily="34" charset="0"/>
                <a:cs typeface="Arial" panose="020B0604020202020204" pitchFamily="34" charset="0"/>
              </a:rPr>
              <a:t>rivista </a:t>
            </a:r>
            <a:r>
              <a:rPr lang="it-IT" sz="1000" b="1" dirty="0" smtClean="0">
                <a:latin typeface="Arial" panose="020B0604020202020204" pitchFamily="34" charset="0"/>
                <a:cs typeface="Arial" panose="020B0604020202020204" pitchFamily="34" charset="0"/>
              </a:rPr>
              <a:t>«L'Illustrazione Italiana» 20 </a:t>
            </a:r>
            <a:r>
              <a:rPr lang="it-IT" sz="1000" b="1" dirty="0">
                <a:latin typeface="Arial" panose="020B0604020202020204" pitchFamily="34" charset="0"/>
                <a:cs typeface="Arial" panose="020B0604020202020204" pitchFamily="34" charset="0"/>
              </a:rPr>
              <a:t>maggio </a:t>
            </a:r>
            <a:r>
              <a:rPr lang="it-IT" sz="1000" b="1" dirty="0" smtClean="0">
                <a:latin typeface="Arial" panose="020B0604020202020204" pitchFamily="34" charset="0"/>
                <a:cs typeface="Arial" panose="020B0604020202020204" pitchFamily="34" charset="0"/>
              </a:rPr>
              <a:t>1917</a:t>
            </a:r>
            <a:endParaRPr lang="it-IT" sz="1000" b="1"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70514"/>
            <a:ext cx="2592288" cy="2027465"/>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50172">
            <a:off x="5999922" y="717956"/>
            <a:ext cx="1981249" cy="1336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rot="428289">
            <a:off x="5444876" y="2243350"/>
            <a:ext cx="3091340" cy="400110"/>
          </a:xfrm>
          <a:prstGeom prst="rect">
            <a:avLst/>
          </a:prstGeom>
        </p:spPr>
        <p:txBody>
          <a:bodyPr wrap="square">
            <a:spAutoFit/>
          </a:bodyPr>
          <a:lstStyle/>
          <a:p>
            <a:r>
              <a:rPr lang="it-IT" sz="1000" b="1" dirty="0">
                <a:latin typeface="Arial" panose="020B0604020202020204" pitchFamily="34" charset="0"/>
                <a:cs typeface="Arial" panose="020B0604020202020204" pitchFamily="34" charset="0"/>
              </a:rPr>
              <a:t>Stabilimento militare di Villa Contri 1915-1918.</a:t>
            </a:r>
          </a:p>
          <a:p>
            <a:r>
              <a:rPr lang="it-IT" sz="1000" b="1" dirty="0">
                <a:latin typeface="Arial" panose="020B0604020202020204" pitchFamily="34" charset="0"/>
                <a:cs typeface="Arial" panose="020B0604020202020204" pitchFamily="34" charset="0"/>
              </a:rPr>
              <a:t>Donne selezionano bossoli da </a:t>
            </a:r>
            <a:r>
              <a:rPr lang="it-IT" sz="1000" b="1" dirty="0" smtClean="0">
                <a:latin typeface="Arial" panose="020B0604020202020204" pitchFamily="34" charset="0"/>
                <a:cs typeface="Arial" panose="020B0604020202020204" pitchFamily="34" charset="0"/>
              </a:rPr>
              <a:t>ricaricare. </a:t>
            </a: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51706"/>
            <a:ext cx="1688258" cy="2800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039882" y="166105"/>
            <a:ext cx="369235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1400" dirty="0" smtClean="0">
                <a:latin typeface="Arial" panose="020B0604020202020204" pitchFamily="34" charset="0"/>
                <a:cs typeface="Arial" panose="020B0604020202020204" pitchFamily="34" charset="0"/>
              </a:rPr>
              <a:t>Dal  Museo del Risorgimento di Bologna</a:t>
            </a:r>
            <a:endParaRPr lang="it-IT" sz="1400" dirty="0">
              <a:latin typeface="Arial" panose="020B0604020202020204" pitchFamily="34" charset="0"/>
              <a:cs typeface="Arial" panose="020B0604020202020204" pitchFamily="34" charset="0"/>
            </a:endParaRPr>
          </a:p>
        </p:txBody>
      </p:sp>
      <p:sp>
        <p:nvSpPr>
          <p:cNvPr id="12" name="Rettangolo 11"/>
          <p:cNvSpPr/>
          <p:nvPr/>
        </p:nvSpPr>
        <p:spPr>
          <a:xfrm>
            <a:off x="3489034" y="3789040"/>
            <a:ext cx="2216429" cy="553998"/>
          </a:xfrm>
          <a:prstGeom prst="rect">
            <a:avLst/>
          </a:prstGeom>
        </p:spPr>
        <p:txBody>
          <a:bodyPr wrap="square">
            <a:spAutoFit/>
          </a:bodyPr>
          <a:lstStyle/>
          <a:p>
            <a:r>
              <a:rPr lang="it-IT" sz="1000" b="1" dirty="0">
                <a:latin typeface="Arial" panose="020B0604020202020204" pitchFamily="34" charset="0"/>
                <a:cs typeface="Arial" panose="020B0604020202020204" pitchFamily="34" charset="0"/>
              </a:rPr>
              <a:t>Bigliettaia di tram. </a:t>
            </a:r>
            <a:endParaRPr lang="it-IT" sz="1000" b="1" dirty="0" smtClean="0">
              <a:latin typeface="Arial" panose="020B0604020202020204" pitchFamily="34" charset="0"/>
              <a:cs typeface="Arial" panose="020B0604020202020204" pitchFamily="34" charset="0"/>
            </a:endParaRPr>
          </a:p>
          <a:p>
            <a:r>
              <a:rPr lang="it-IT" sz="1000" b="1" dirty="0" smtClean="0">
                <a:latin typeface="Arial" panose="020B0604020202020204" pitchFamily="34" charset="0"/>
                <a:cs typeface="Arial" panose="020B0604020202020204" pitchFamily="34" charset="0"/>
              </a:rPr>
              <a:t>Da «L'Illustrazione Italiana»</a:t>
            </a:r>
          </a:p>
          <a:p>
            <a:r>
              <a:rPr lang="it-IT" sz="1000" b="1" dirty="0" smtClean="0">
                <a:latin typeface="Arial" panose="020B0604020202020204" pitchFamily="34" charset="0"/>
                <a:cs typeface="Arial" panose="020B0604020202020204" pitchFamily="34" charset="0"/>
              </a:rPr>
              <a:t>20 </a:t>
            </a:r>
            <a:r>
              <a:rPr lang="it-IT" sz="1000" b="1" dirty="0">
                <a:latin typeface="Arial" panose="020B0604020202020204" pitchFamily="34" charset="0"/>
                <a:cs typeface="Arial" panose="020B0604020202020204" pitchFamily="34" charset="0"/>
              </a:rPr>
              <a:t>maggio 1917</a:t>
            </a:r>
            <a:r>
              <a:rPr lang="it-IT" sz="1000" b="1" dirty="0" smtClean="0">
                <a:latin typeface="Arial" panose="020B0604020202020204" pitchFamily="34" charset="0"/>
                <a:cs typeface="Arial" panose="020B0604020202020204" pitchFamily="34" charset="0"/>
              </a:rPr>
              <a:t>.</a:t>
            </a:r>
            <a:endParaRPr lang="it-IT" sz="10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18" y="4509120"/>
            <a:ext cx="84502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70656">
            <a:off x="5791866" y="5253499"/>
            <a:ext cx="1477550" cy="1321222"/>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51565">
            <a:off x="3624640" y="5390746"/>
            <a:ext cx="1656140" cy="1242105"/>
          </a:xfrm>
          <a:prstGeom prst="rect">
            <a:avLst/>
          </a:prstGeom>
          <a:ln>
            <a:noFill/>
          </a:ln>
          <a:effectLst>
            <a:outerShdw blurRad="292100" dist="139700" dir="2700000" algn="tl" rotWithShape="0">
              <a:srgbClr val="333333">
                <a:alpha val="65000"/>
              </a:srgbClr>
            </a:outerShdw>
          </a:effectLst>
        </p:spPr>
      </p:pic>
      <p:pic>
        <p:nvPicPr>
          <p:cNvPr id="15" name="Immagin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4092" y="5393903"/>
            <a:ext cx="1235790" cy="1235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05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15616" y="1739071"/>
            <a:ext cx="7416824" cy="2677656"/>
          </a:xfrm>
          <a:prstGeom prst="rect">
            <a:avLst/>
          </a:prstGeom>
          <a:ln w="28575">
            <a:solidFill>
              <a:srgbClr val="FF00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it-IT" sz="2800" dirty="0">
                <a:latin typeface="Arial" panose="020B0604020202020204" pitchFamily="34" charset="0"/>
                <a:cs typeface="Arial" panose="020B0604020202020204" pitchFamily="34" charset="0"/>
              </a:rPr>
              <a:t>A</a:t>
            </a:r>
            <a:r>
              <a:rPr lang="it-IT" sz="2800" dirty="0" smtClean="0">
                <a:latin typeface="Arial" panose="020B0604020202020204" pitchFamily="34" charset="0"/>
                <a:cs typeface="Arial" panose="020B0604020202020204" pitchFamily="34" charset="0"/>
              </a:rPr>
              <a:t> </a:t>
            </a:r>
            <a:r>
              <a:rPr lang="it-IT" sz="2800" dirty="0">
                <a:latin typeface="Arial" panose="020B0604020202020204" pitchFamily="34" charset="0"/>
                <a:cs typeface="Arial" panose="020B0604020202020204" pitchFamily="34" charset="0"/>
              </a:rPr>
              <a:t>guerra </a:t>
            </a:r>
            <a:r>
              <a:rPr lang="it-IT" sz="2800" dirty="0" smtClean="0">
                <a:latin typeface="Arial" panose="020B0604020202020204" pitchFamily="34" charset="0"/>
                <a:cs typeface="Arial" panose="020B0604020202020204" pitchFamily="34" charset="0"/>
              </a:rPr>
              <a:t>finita per </a:t>
            </a:r>
            <a:r>
              <a:rPr lang="it-IT" sz="2800" b="1" dirty="0">
                <a:latin typeface="Arial" panose="020B0604020202020204" pitchFamily="34" charset="0"/>
                <a:cs typeface="Arial" panose="020B0604020202020204" pitchFamily="34" charset="0"/>
              </a:rPr>
              <a:t>le donne</a:t>
            </a:r>
            <a:r>
              <a:rPr lang="it-IT" sz="2800" dirty="0" smtClean="0">
                <a:latin typeface="Arial" panose="020B0604020202020204" pitchFamily="34" charset="0"/>
                <a:cs typeface="Arial" panose="020B0604020202020204" pitchFamily="34" charset="0"/>
              </a:rPr>
              <a:t>:</a:t>
            </a:r>
          </a:p>
          <a:p>
            <a:pPr algn="ctr">
              <a:lnSpc>
                <a:spcPct val="150000"/>
              </a:lnSpc>
            </a:pPr>
            <a:r>
              <a:rPr lang="it-IT" sz="2800" dirty="0">
                <a:latin typeface="Arial" panose="020B0604020202020204" pitchFamily="34" charset="0"/>
                <a:cs typeface="Arial" panose="020B0604020202020204" pitchFamily="34" charset="0"/>
              </a:rPr>
              <a:t>q</a:t>
            </a:r>
            <a:r>
              <a:rPr lang="it-IT" sz="2800" dirty="0" smtClean="0">
                <a:latin typeface="Arial" panose="020B0604020202020204" pitchFamily="34" charset="0"/>
                <a:cs typeface="Arial" panose="020B0604020202020204" pitchFamily="34" charset="0"/>
              </a:rPr>
              <a:t>uali </a:t>
            </a:r>
            <a:r>
              <a:rPr lang="it-IT" sz="2800" b="1" dirty="0" smtClean="0">
                <a:latin typeface="Arial" panose="020B0604020202020204" pitchFamily="34" charset="0"/>
                <a:cs typeface="Arial" panose="020B0604020202020204" pitchFamily="34" charset="0"/>
              </a:rPr>
              <a:t>integrazione</a:t>
            </a:r>
            <a:r>
              <a:rPr lang="it-IT" sz="2800" dirty="0" smtClean="0">
                <a:latin typeface="Arial" panose="020B0604020202020204" pitchFamily="34" charset="0"/>
                <a:cs typeface="Arial" panose="020B0604020202020204" pitchFamily="34" charset="0"/>
              </a:rPr>
              <a:t> e </a:t>
            </a:r>
            <a:r>
              <a:rPr lang="it-IT" sz="2800" b="1" dirty="0" smtClean="0">
                <a:latin typeface="Arial" panose="020B0604020202020204" pitchFamily="34" charset="0"/>
                <a:cs typeface="Arial" panose="020B0604020202020204" pitchFamily="34" charset="0"/>
              </a:rPr>
              <a:t>promozione</a:t>
            </a:r>
          </a:p>
          <a:p>
            <a:pPr algn="ctr">
              <a:lnSpc>
                <a:spcPct val="150000"/>
              </a:lnSpc>
            </a:pPr>
            <a:r>
              <a:rPr lang="it-IT" sz="2800" dirty="0">
                <a:latin typeface="Arial" panose="020B0604020202020204" pitchFamily="34" charset="0"/>
                <a:cs typeface="Arial" panose="020B0604020202020204" pitchFamily="34" charset="0"/>
              </a:rPr>
              <a:t>f</a:t>
            </a:r>
            <a:r>
              <a:rPr lang="it-IT" sz="2800" dirty="0" smtClean="0">
                <a:latin typeface="Arial" panose="020B0604020202020204" pitchFamily="34" charset="0"/>
                <a:cs typeface="Arial" panose="020B0604020202020204" pitchFamily="34" charset="0"/>
              </a:rPr>
              <a:t>atte balenare dalla propaganda bellica</a:t>
            </a:r>
          </a:p>
          <a:p>
            <a:pPr algn="ctr">
              <a:lnSpc>
                <a:spcPct val="150000"/>
              </a:lnSpc>
            </a:pPr>
            <a:r>
              <a:rPr lang="it-IT" sz="2800" dirty="0">
                <a:latin typeface="Arial" panose="020B0604020202020204" pitchFamily="34" charset="0"/>
                <a:cs typeface="Arial" panose="020B0604020202020204" pitchFamily="34" charset="0"/>
              </a:rPr>
              <a:t>f</a:t>
            </a:r>
            <a:r>
              <a:rPr lang="it-IT" sz="2800" dirty="0" smtClean="0">
                <a:latin typeface="Arial" panose="020B0604020202020204" pitchFamily="34" charset="0"/>
                <a:cs typeface="Arial" panose="020B0604020202020204" pitchFamily="34" charset="0"/>
              </a:rPr>
              <a:t>urono </a:t>
            </a:r>
            <a:r>
              <a:rPr lang="it-IT" sz="2800" b="1" dirty="0" smtClean="0">
                <a:latin typeface="Arial" panose="020B0604020202020204" pitchFamily="34" charset="0"/>
                <a:cs typeface="Arial" panose="020B0604020202020204" pitchFamily="34" charset="0"/>
              </a:rPr>
              <a:t>attuate</a:t>
            </a:r>
            <a:r>
              <a:rPr lang="it-IT" sz="2800" dirty="0" smtClean="0">
                <a:latin typeface="Arial" panose="020B0604020202020204" pitchFamily="34" charset="0"/>
                <a:cs typeface="Arial" panose="020B0604020202020204" pitchFamily="34" charset="0"/>
              </a:rPr>
              <a:t> ?</a:t>
            </a: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281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784" y="532208"/>
            <a:ext cx="2363535" cy="1672655"/>
          </a:xfrm>
          <a:prstGeom prst="rect">
            <a:avLst/>
          </a:prstGeom>
        </p:spPr>
      </p:pic>
      <p:sp>
        <p:nvSpPr>
          <p:cNvPr id="4" name="CasellaDiTesto 3"/>
          <p:cNvSpPr txBox="1"/>
          <p:nvPr/>
        </p:nvSpPr>
        <p:spPr>
          <a:xfrm>
            <a:off x="1187624" y="2564904"/>
            <a:ext cx="6807795"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200" b="1" dirty="0" smtClean="0">
                <a:latin typeface="Arial" panose="020B0604020202020204" pitchFamily="34" charset="0"/>
                <a:cs typeface="Arial" panose="020B0604020202020204" pitchFamily="34" charset="0"/>
              </a:rPr>
              <a:t>1919:</a:t>
            </a:r>
            <a:r>
              <a:rPr lang="it-IT" sz="1200" dirty="0" smtClean="0">
                <a:latin typeface="Arial" panose="020B0604020202020204" pitchFamily="34" charset="0"/>
                <a:cs typeface="Arial" panose="020B0604020202020204" pitchFamily="34" charset="0"/>
              </a:rPr>
              <a:t> prime manifestazioni di violenza squadrista contro le donne che non abbandonano il posto per fare spazio ai reduci. In varie città sono aggredite le manovratrici dei  tram e  le impiegate pubbliche.</a:t>
            </a:r>
          </a:p>
          <a:p>
            <a:pPr algn="just"/>
            <a:r>
              <a:rPr lang="it-IT" sz="1200" b="1" dirty="0" smtClean="0">
                <a:latin typeface="Arial" panose="020B0604020202020204" pitchFamily="34" charset="0"/>
                <a:cs typeface="Arial" panose="020B0604020202020204" pitchFamily="34" charset="0"/>
              </a:rPr>
              <a:t>1920</a:t>
            </a:r>
            <a:r>
              <a:rPr lang="it-IT" sz="1200" dirty="0" smtClean="0">
                <a:latin typeface="Arial" panose="020B0604020202020204" pitchFamily="34" charset="0"/>
                <a:cs typeface="Arial" panose="020B0604020202020204" pitchFamily="34" charset="0"/>
              </a:rPr>
              <a:t>: il governo Giolitti  dispone il licenziamento delle donne da tutti gli uffici pubblici per lasciar posto ai reduci</a:t>
            </a:r>
            <a:endParaRPr lang="it-IT" sz="1200" dirty="0">
              <a:latin typeface="Arial" panose="020B0604020202020204" pitchFamily="34" charset="0"/>
              <a:cs typeface="Arial" panose="020B0604020202020204" pitchFamily="34" charset="0"/>
            </a:endParaRPr>
          </a:p>
        </p:txBody>
      </p:sp>
      <p:sp>
        <p:nvSpPr>
          <p:cNvPr id="5" name="Rettangolo 4"/>
          <p:cNvSpPr/>
          <p:nvPr/>
        </p:nvSpPr>
        <p:spPr>
          <a:xfrm>
            <a:off x="971600" y="4005064"/>
            <a:ext cx="7416824" cy="18933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Font typeface="Arial" panose="020B0604020202020204" pitchFamily="34" charset="0"/>
              <a:buChar char="•"/>
            </a:pPr>
            <a:r>
              <a:rPr lang="it-IT" sz="1600" b="1" dirty="0">
                <a:latin typeface="Arial" panose="020B0604020202020204" pitchFamily="34" charset="0"/>
                <a:cs typeface="Arial" panose="020B0604020202020204" pitchFamily="34" charset="0"/>
              </a:rPr>
              <a:t>27 </a:t>
            </a:r>
            <a:r>
              <a:rPr lang="it-IT" sz="1600" b="1" dirty="0" smtClean="0">
                <a:latin typeface="Arial" panose="020B0604020202020204" pitchFamily="34" charset="0"/>
                <a:cs typeface="Arial" panose="020B0604020202020204" pitchFamily="34" charset="0"/>
              </a:rPr>
              <a:t>Ottobre 1922</a:t>
            </a:r>
            <a:r>
              <a:rPr lang="it-IT" sz="1600" dirty="0" smtClean="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70.000 fascisti compiono la“ Marcia su Roma”</a:t>
            </a:r>
          </a:p>
          <a:p>
            <a:pPr marL="342900" indent="-342900" algn="just">
              <a:lnSpc>
                <a:spcPct val="150000"/>
              </a:lnSpc>
              <a:buFont typeface="Arial" panose="020B0604020202020204" pitchFamily="34" charset="0"/>
              <a:buChar char="•"/>
            </a:pPr>
            <a:r>
              <a:rPr lang="it-IT" sz="1600" b="1" dirty="0" smtClean="0">
                <a:latin typeface="Arial" panose="020B0604020202020204" pitchFamily="34" charset="0"/>
                <a:cs typeface="Arial" panose="020B0604020202020204" pitchFamily="34" charset="0"/>
              </a:rPr>
              <a:t>28 </a:t>
            </a:r>
            <a:r>
              <a:rPr lang="it-IT" sz="1600" b="1" dirty="0">
                <a:latin typeface="Arial" panose="020B0604020202020204" pitchFamily="34" charset="0"/>
                <a:cs typeface="Arial" panose="020B0604020202020204" pitchFamily="34" charset="0"/>
              </a:rPr>
              <a:t>Ottobre</a:t>
            </a:r>
            <a:r>
              <a:rPr lang="it-IT" sz="1600" dirty="0">
                <a:latin typeface="Arial" panose="020B0604020202020204" pitchFamily="34" charset="0"/>
                <a:cs typeface="Arial" panose="020B0604020202020204" pitchFamily="34" charset="0"/>
              </a:rPr>
              <a:t>: il re </a:t>
            </a:r>
            <a:r>
              <a:rPr lang="it-IT" sz="1600" b="1" dirty="0">
                <a:latin typeface="Arial" panose="020B0604020202020204" pitchFamily="34" charset="0"/>
                <a:cs typeface="Arial" panose="020B0604020202020204" pitchFamily="34" charset="0"/>
              </a:rPr>
              <a:t>non ratifica</a:t>
            </a:r>
            <a:r>
              <a:rPr lang="it-IT" sz="1600" dirty="0">
                <a:latin typeface="Arial" panose="020B0604020202020204" pitchFamily="34" charset="0"/>
                <a:cs typeface="Arial" panose="020B0604020202020204" pitchFamily="34" charset="0"/>
              </a:rPr>
              <a:t> lo stato d’assedio nazionale ( sottoscritto il giorno </a:t>
            </a:r>
            <a:r>
              <a:rPr lang="it-IT" sz="1600" dirty="0" smtClean="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precedente su pressione del ministro </a:t>
            </a:r>
            <a:r>
              <a:rPr lang="it-IT" sz="1600" dirty="0" err="1">
                <a:latin typeface="Arial" panose="020B0604020202020204" pitchFamily="34" charset="0"/>
                <a:cs typeface="Arial" panose="020B0604020202020204" pitchFamily="34" charset="0"/>
              </a:rPr>
              <a:t>Facta</a:t>
            </a:r>
            <a:r>
              <a:rPr lang="it-IT" sz="1600" dirty="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it-IT" sz="1600" b="1" dirty="0" smtClean="0">
                <a:latin typeface="Arial" panose="020B0604020202020204" pitchFamily="34" charset="0"/>
                <a:cs typeface="Arial" panose="020B0604020202020204" pitchFamily="34" charset="0"/>
              </a:rPr>
              <a:t>29 </a:t>
            </a:r>
            <a:r>
              <a:rPr lang="it-IT" sz="1600" b="1" dirty="0">
                <a:latin typeface="Arial" panose="020B0604020202020204" pitchFamily="34" charset="0"/>
                <a:cs typeface="Arial" panose="020B0604020202020204" pitchFamily="34" charset="0"/>
              </a:rPr>
              <a:t>Ottobre</a:t>
            </a:r>
            <a:r>
              <a:rPr lang="it-IT" sz="1600" dirty="0">
                <a:latin typeface="Arial" panose="020B0604020202020204" pitchFamily="34" charset="0"/>
                <a:cs typeface="Arial" panose="020B0604020202020204" pitchFamily="34" charset="0"/>
              </a:rPr>
              <a:t>: il </a:t>
            </a:r>
            <a:r>
              <a:rPr lang="it-IT" sz="1600" b="1" dirty="0">
                <a:latin typeface="Arial" panose="020B0604020202020204" pitchFamily="34" charset="0"/>
                <a:cs typeface="Arial" panose="020B0604020202020204" pitchFamily="34" charset="0"/>
              </a:rPr>
              <a:t>re</a:t>
            </a:r>
            <a:r>
              <a:rPr lang="it-IT" sz="1600" dirty="0">
                <a:latin typeface="Arial" panose="020B0604020202020204" pitchFamily="34" charset="0"/>
                <a:cs typeface="Arial" panose="020B0604020202020204" pitchFamily="34" charset="0"/>
              </a:rPr>
              <a:t> dà a </a:t>
            </a:r>
            <a:r>
              <a:rPr lang="it-IT" sz="1600" b="1" dirty="0">
                <a:latin typeface="Arial" panose="020B0604020202020204" pitchFamily="34" charset="0"/>
                <a:cs typeface="Arial" panose="020B0604020202020204" pitchFamily="34" charset="0"/>
              </a:rPr>
              <a:t>Mussolini</a:t>
            </a:r>
            <a:r>
              <a:rPr lang="it-IT" sz="1600" dirty="0">
                <a:latin typeface="Arial" panose="020B0604020202020204" pitchFamily="34" charset="0"/>
                <a:cs typeface="Arial" panose="020B0604020202020204" pitchFamily="34" charset="0"/>
              </a:rPr>
              <a:t> l’</a:t>
            </a:r>
            <a:r>
              <a:rPr lang="it-IT" sz="1600" b="1" dirty="0">
                <a:latin typeface="Arial" panose="020B0604020202020204" pitchFamily="34" charset="0"/>
                <a:cs typeface="Arial" panose="020B0604020202020204" pitchFamily="34" charset="0"/>
              </a:rPr>
              <a:t>incarico</a:t>
            </a:r>
            <a:r>
              <a:rPr lang="it-IT" sz="1600" dirty="0">
                <a:latin typeface="Arial" panose="020B0604020202020204" pitchFamily="34" charset="0"/>
                <a:cs typeface="Arial" panose="020B0604020202020204" pitchFamily="34" charset="0"/>
              </a:rPr>
              <a:t> di formare il </a:t>
            </a:r>
            <a:r>
              <a:rPr lang="it-IT" sz="1600" b="1" dirty="0">
                <a:latin typeface="Arial" panose="020B0604020202020204" pitchFamily="34" charset="0"/>
                <a:cs typeface="Arial" panose="020B0604020202020204" pitchFamily="34" charset="0"/>
              </a:rPr>
              <a:t>Governo</a:t>
            </a:r>
            <a:r>
              <a:rPr lang="it-IT" sz="1600" dirty="0">
                <a:latin typeface="Arial" panose="020B0604020202020204" pitchFamily="34" charset="0"/>
                <a:cs typeface="Arial" panose="020B0604020202020204" pitchFamily="34" charset="0"/>
              </a:rPr>
              <a:t>. </a:t>
            </a:r>
            <a:endParaRPr lang="it-IT" sz="1600" dirty="0" smtClean="0">
              <a:latin typeface="Arial" panose="020B0604020202020204" pitchFamily="34" charset="0"/>
              <a:cs typeface="Arial" panose="020B0604020202020204" pitchFamily="34" charset="0"/>
            </a:endParaRPr>
          </a:p>
          <a:p>
            <a:pPr algn="ctr">
              <a:lnSpc>
                <a:spcPct val="150000"/>
              </a:lnSpc>
            </a:pPr>
            <a:r>
              <a:rPr lang="it-IT" sz="1600" b="1" dirty="0" smtClean="0">
                <a:latin typeface="Arial" panose="020B0604020202020204" pitchFamily="34" charset="0"/>
                <a:cs typeface="Arial" panose="020B0604020202020204" pitchFamily="34" charset="0"/>
              </a:rPr>
              <a:t>Ha </a:t>
            </a:r>
            <a:r>
              <a:rPr lang="it-IT" sz="1600" b="1" dirty="0">
                <a:latin typeface="Arial" panose="020B0604020202020204" pitchFamily="34" charset="0"/>
                <a:cs typeface="Arial" panose="020B0604020202020204" pitchFamily="34" charset="0"/>
              </a:rPr>
              <a:t>inizio l’era </a:t>
            </a:r>
            <a:r>
              <a:rPr lang="it-IT" sz="1600" b="1" dirty="0" smtClean="0">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fascista</a:t>
            </a:r>
          </a:p>
        </p:txBody>
      </p:sp>
    </p:spTree>
    <p:extLst>
      <p:ext uri="{BB962C8B-B14F-4D97-AF65-F5344CB8AC3E}">
        <p14:creationId xmlns:p14="http://schemas.microsoft.com/office/powerpoint/2010/main" val="19384611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3504</TotalTime>
  <Words>1463</Words>
  <Application>Microsoft Office PowerPoint</Application>
  <PresentationFormat>Presentazione su schermo (4:3)</PresentationFormat>
  <Paragraphs>140</Paragraphs>
  <Slides>24</Slides>
  <Notes>2</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Terra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Lidia</dc:creator>
  <cp:lastModifiedBy>Lidia</cp:lastModifiedBy>
  <cp:revision>216</cp:revision>
  <dcterms:created xsi:type="dcterms:W3CDTF">2019-01-20T14:10:56Z</dcterms:created>
  <dcterms:modified xsi:type="dcterms:W3CDTF">2019-02-26T14:37:51Z</dcterms:modified>
</cp:coreProperties>
</file>