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Default Extension="bin" ContentType="application/vnd.openxmlformats-officedocument.oleObject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56" r:id="rId2"/>
    <p:sldId id="257" r:id="rId3"/>
    <p:sldId id="258" r:id="rId4"/>
    <p:sldId id="259" r:id="rId5"/>
    <p:sldId id="260" r:id="rId6"/>
    <p:sldId id="312" r:id="rId7"/>
    <p:sldId id="313" r:id="rId8"/>
    <p:sldId id="324" r:id="rId9"/>
    <p:sldId id="325" r:id="rId10"/>
    <p:sldId id="310" r:id="rId11"/>
    <p:sldId id="315" r:id="rId12"/>
    <p:sldId id="316" r:id="rId13"/>
    <p:sldId id="317" r:id="rId14"/>
    <p:sldId id="326" r:id="rId15"/>
    <p:sldId id="314" r:id="rId16"/>
    <p:sldId id="264" r:id="rId17"/>
    <p:sldId id="266" r:id="rId18"/>
    <p:sldId id="268" r:id="rId19"/>
    <p:sldId id="269" r:id="rId20"/>
    <p:sldId id="319" r:id="rId21"/>
    <p:sldId id="318" r:id="rId22"/>
    <p:sldId id="327" r:id="rId23"/>
    <p:sldId id="328" r:id="rId24"/>
    <p:sldId id="329" r:id="rId25"/>
    <p:sldId id="320" r:id="rId26"/>
    <p:sldId id="322" r:id="rId27"/>
    <p:sldId id="321" r:id="rId28"/>
    <p:sldId id="278" r:id="rId29"/>
    <p:sldId id="280" r:id="rId30"/>
    <p:sldId id="323" r:id="rId31"/>
  </p:sldIdLst>
  <p:sldSz cx="9144000" cy="6858000" type="screen4x3"/>
  <p:notesSz cx="6858000" cy="9144000"/>
  <p:defaultTextStyle>
    <a:defPPr>
      <a:defRPr lang="it-IT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Stile me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10A1B5D5-9B99-4C35-A422-299274C87663}" styleName="Stile medio 1 - Colore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FABFCF23-3B69-468F-B69F-88F6DE6A72F2}" styleName="Stile medio 1 - Colore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815" autoAdjust="0"/>
    <p:restoredTop sz="94671" autoAdjust="0"/>
  </p:normalViewPr>
  <p:slideViewPr>
    <p:cSldViewPr>
      <p:cViewPr varScale="1">
        <p:scale>
          <a:sx n="106" d="100"/>
          <a:sy n="106" d="100"/>
        </p:scale>
        <p:origin x="-96" y="-21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328A8C-A302-4EAC-B75A-C4176419BC35}" type="slidenum">
              <a:rPr lang="it-IT"/>
              <a:pPr>
                <a:defRPr/>
              </a:pPr>
              <a:t>‹N›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35F481-109E-40AF-81D2-294167132439}" type="datetimeFigureOut">
              <a:rPr lang="it-IT"/>
              <a:pPr>
                <a:defRPr/>
              </a:pPr>
              <a:t>26/11/2012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35E623-81D9-433A-A087-4E93487EC263}" type="slidenum">
              <a:rPr lang="it-IT"/>
              <a:pPr>
                <a:defRPr/>
              </a:pPr>
              <a:t>‹N›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88F935-4733-4089-95D6-9EC492E4E203}" type="datetimeFigureOut">
              <a:rPr lang="it-IT"/>
              <a:pPr>
                <a:defRPr/>
              </a:pPr>
              <a:t>26/11/2012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2603BC-DE79-4EA8-A784-084579EAFFE8}" type="slidenum">
              <a:rPr lang="it-IT"/>
              <a:pPr>
                <a:defRPr/>
              </a:pPr>
              <a:t>‹N›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C0463E-6682-4394-A35F-3DBB02E183F4}" type="datetimeFigureOut">
              <a:rPr lang="it-IT"/>
              <a:pPr>
                <a:defRPr/>
              </a:pPr>
              <a:t>26/11/2012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01613E-9719-4A9B-8066-5C6C614190DB}" type="slidenum">
              <a:rPr lang="it-IT"/>
              <a:pPr>
                <a:defRPr/>
              </a:pPr>
              <a:t>‹N›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3C818D-85F2-4516-9EA9-619595664D65}" type="datetimeFigureOut">
              <a:rPr lang="it-IT"/>
              <a:pPr>
                <a:defRPr/>
              </a:pPr>
              <a:t>26/11/2012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5ADFD9-184C-4FAE-BEFC-0E45BEA98DFB}" type="slidenum">
              <a:rPr lang="it-IT"/>
              <a:pPr>
                <a:defRPr/>
              </a:pPr>
              <a:t>‹N›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6EF886-C03B-480C-9FCF-7E87CC4301FF}" type="datetimeFigureOut">
              <a:rPr lang="it-IT"/>
              <a:pPr>
                <a:defRPr/>
              </a:pPr>
              <a:t>26/11/2012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1E2FC3-F35B-400D-9B40-90C8758E6333}" type="slidenum">
              <a:rPr lang="it-IT"/>
              <a:pPr>
                <a:defRPr/>
              </a:pPr>
              <a:t>‹N›</a:t>
            </a:fld>
            <a:endParaRPr lang="it-IT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9E5A5E-AD6D-432A-825D-36F12189156C}" type="datetimeFigureOut">
              <a:rPr lang="it-IT"/>
              <a:pPr>
                <a:defRPr/>
              </a:pPr>
              <a:t>26/11/2012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8E7511-16E3-404B-933D-5E82ED7BD514}" type="slidenum">
              <a:rPr lang="it-IT"/>
              <a:pPr>
                <a:defRPr/>
              </a:pPr>
              <a:t>‹N›</a:t>
            </a:fld>
            <a:endParaRPr lang="it-IT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44AF09-3830-4E6A-AB7E-75FCAE86138D}" type="datetimeFigureOut">
              <a:rPr lang="it-IT"/>
              <a:pPr>
                <a:defRPr/>
              </a:pPr>
              <a:t>26/11/2012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0F88CF-9EC8-440A-9B81-C35F11FEE86D}" type="slidenum">
              <a:rPr lang="it-IT"/>
              <a:pPr>
                <a:defRPr/>
              </a:pPr>
              <a:t>‹N›</a:t>
            </a:fld>
            <a:endParaRPr lang="it-IT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188091-A46B-454A-8FC4-C038D9FC7ACD}" type="datetimeFigureOut">
              <a:rPr lang="it-IT"/>
              <a:pPr>
                <a:defRPr/>
              </a:pPr>
              <a:t>26/11/2012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509CAB-2F1C-4A71-872B-7CE95B12B3F8}" type="slidenum">
              <a:rPr lang="it-IT"/>
              <a:pPr>
                <a:defRPr/>
              </a:pPr>
              <a:t>‹N›</a:t>
            </a:fld>
            <a:endParaRPr lang="it-IT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9A25D5-7FB1-41BA-B499-42845B45E6FA}" type="datetimeFigureOut">
              <a:rPr lang="it-IT"/>
              <a:pPr>
                <a:defRPr/>
              </a:pPr>
              <a:t>26/11/2012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4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DC1C78-40AB-4D21-8EA1-1D3EC0BBC901}" type="slidenum">
              <a:rPr lang="it-IT"/>
              <a:pPr>
                <a:defRPr/>
              </a:pPr>
              <a:t>‹N›</a:t>
            </a:fld>
            <a:endParaRPr lang="it-IT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10E1DE-EFAA-4C89-94B5-16A4A3E5BB0C}" type="datetimeFigureOut">
              <a:rPr lang="it-IT"/>
              <a:pPr>
                <a:defRPr/>
              </a:pPr>
              <a:t>26/11/2012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it-IT" noProof="0" smtClean="0"/>
              <a:t>Fare clic sull'icona per inserire un'immagine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282F55-331B-44B5-94C1-79EDE24A11F5}" type="slidenum">
              <a:rPr lang="it-IT"/>
              <a:pPr>
                <a:defRPr/>
              </a:pPr>
              <a:t>‹N›</a:t>
            </a:fld>
            <a:endParaRPr lang="it-IT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D88CE6-E65C-492A-AE66-1663DDD44C05}" type="datetimeFigureOut">
              <a:rPr lang="it-IT"/>
              <a:pPr>
                <a:defRPr/>
              </a:pPr>
              <a:t>26/11/2012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072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7620000" cy="480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smtClean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225" y="5648325"/>
            <a:ext cx="549275" cy="396875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800" smtClean="0">
                <a:solidFill>
                  <a:srgbClr val="FFFFFF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21D91E54-4ABC-4114-9845-BF328268FFFB}" type="slidenum">
              <a:rPr lang="it-IT"/>
              <a:pPr>
                <a:defRPr/>
              </a:pPr>
              <a:t>‹N›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7456" y="4048919"/>
            <a:ext cx="236696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bg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738" y="1646237"/>
            <a:ext cx="2438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bg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5B7A0241-31EF-423A-B0E7-984326DA2622}" type="datetimeFigureOut">
              <a:rPr lang="it-IT"/>
              <a:pPr>
                <a:defRPr/>
              </a:pPr>
              <a:t>26/11/2012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5" r:id="rId1"/>
    <p:sldLayoutId id="2147483754" r:id="rId2"/>
    <p:sldLayoutId id="2147483753" r:id="rId3"/>
    <p:sldLayoutId id="2147483752" r:id="rId4"/>
    <p:sldLayoutId id="2147483751" r:id="rId5"/>
    <p:sldLayoutId id="2147483750" r:id="rId6"/>
    <p:sldLayoutId id="2147483749" r:id="rId7"/>
    <p:sldLayoutId id="2147483748" r:id="rId8"/>
    <p:sldLayoutId id="2147483747" r:id="rId9"/>
    <p:sldLayoutId id="2147483746" r:id="rId10"/>
    <p:sldLayoutId id="2147483745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600" kern="1200" spc="-1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600">
          <a:solidFill>
            <a:schemeClr val="tx2"/>
          </a:solidFill>
          <a:latin typeface="Cambria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4600">
          <a:solidFill>
            <a:schemeClr val="tx2"/>
          </a:solidFill>
          <a:latin typeface="Cambria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4600">
          <a:solidFill>
            <a:schemeClr val="tx2"/>
          </a:solidFill>
          <a:latin typeface="Cambria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4600">
          <a:solidFill>
            <a:schemeClr val="tx2"/>
          </a:solidFill>
          <a:latin typeface="Cambria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600">
          <a:solidFill>
            <a:schemeClr val="tx2"/>
          </a:solidFill>
          <a:latin typeface="Cambria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600">
          <a:solidFill>
            <a:schemeClr val="tx2"/>
          </a:solidFill>
          <a:latin typeface="Cambria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600">
          <a:solidFill>
            <a:schemeClr val="tx2"/>
          </a:solidFill>
          <a:latin typeface="Cambria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600">
          <a:solidFill>
            <a:schemeClr val="tx2"/>
          </a:solidFill>
          <a:latin typeface="Cambria" pitchFamily="18" charset="0"/>
        </a:defRPr>
      </a:lvl9pPr>
    </p:titleStyle>
    <p:bodyStyle>
      <a:lvl1pPr marL="3429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Arial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Arial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4888" indent="-228600" algn="l" rtl="0" fontAlgn="base">
        <a:spcBef>
          <a:spcPct val="20000"/>
        </a:spcBef>
        <a:spcAft>
          <a:spcPct val="0"/>
        </a:spcAft>
        <a:buClr>
          <a:srgbClr val="D2CB6C"/>
        </a:buClr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279525" indent="-228600" algn="l" rtl="0" fontAlgn="base">
        <a:spcBef>
          <a:spcPct val="20000"/>
        </a:spcBef>
        <a:spcAft>
          <a:spcPct val="0"/>
        </a:spcAft>
        <a:buClr>
          <a:srgbClr val="95A39D"/>
        </a:buClr>
        <a:buFont typeface="Arial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163" indent="-228600" algn="l" rtl="0" fontAlgn="base">
        <a:spcBef>
          <a:spcPct val="20000"/>
        </a:spcBef>
        <a:spcAft>
          <a:spcPct val="0"/>
        </a:spcAft>
        <a:buClr>
          <a:srgbClr val="C89F5D"/>
        </a:buClr>
        <a:buFont typeface="Arial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hyperlink" Target="http://www.legislazionetecnica.it/nomotel_web/show_doc.asp?idscheda=12365&amp;tipo=NAZ&amp;sel_class=&amp;classificazione=&amp;chkNaz=N&amp;chkReg=&amp;chkGiu=&amp;tipo_norma=&amp;numero=136&amp;argomento=&amp;anno=2010&amp;mese=&amp;giorno=%AEioni=&amp;oper_argo=OR&amp;direzione=S&amp;page=1&amp;of=numero1&amp;ot=asc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4213" y="3500438"/>
            <a:ext cx="6629400" cy="1306512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it-IT" sz="4400" dirty="0" smtClean="0"/>
              <a:t>Infiltrazioni della criminalità organizzata </a:t>
            </a:r>
            <a:br>
              <a:rPr lang="it-IT" sz="4400" dirty="0" smtClean="0"/>
            </a:br>
            <a:r>
              <a:rPr lang="it-IT" sz="4400" dirty="0" smtClean="0"/>
              <a:t>negli appalti pubblici</a:t>
            </a:r>
            <a:endParaRPr lang="it-IT" sz="4400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684213" y="5013325"/>
            <a:ext cx="6461125" cy="1160463"/>
          </a:xfrm>
        </p:spPr>
        <p:txBody>
          <a:bodyPr rtlCol="0">
            <a:normAutofit fontScale="25000" lnSpcReduction="2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it-IT" sz="12800" b="1" i="1" u="sng" dirty="0" smtClean="0">
                <a:solidFill>
                  <a:schemeClr val="tx1"/>
                </a:solidFill>
              </a:rPr>
              <a:t>Le iniziative di contrasto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it-IT" sz="4000" b="1" dirty="0">
              <a:solidFill>
                <a:schemeClr val="tx1"/>
              </a:solidFill>
            </a:endParaRP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it-IT" sz="6400" b="1" dirty="0" smtClean="0">
                <a:solidFill>
                  <a:schemeClr val="tx1"/>
                </a:solidFill>
              </a:rPr>
              <a:t>Novembre 2012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it-IT" sz="6400" b="1" i="1" dirty="0" smtClean="0">
                <a:solidFill>
                  <a:schemeClr val="tx1"/>
                </a:solidFill>
              </a:rPr>
              <a:t>Renato Scalia</a:t>
            </a:r>
            <a:endParaRPr lang="it-IT" sz="6400" b="1" i="1" dirty="0">
              <a:solidFill>
                <a:srgbClr val="FF0000"/>
              </a:solidFill>
            </a:endParaRPr>
          </a:p>
        </p:txBody>
      </p:sp>
      <p:pic>
        <p:nvPicPr>
          <p:cNvPr id="13315" name="immagini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84213" y="196850"/>
            <a:ext cx="3060700" cy="2154238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</p:pic>
      <p:pic>
        <p:nvPicPr>
          <p:cNvPr id="13316" name="immagini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95813" y="252413"/>
            <a:ext cx="3043237" cy="2098675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922337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it-IT" sz="2000" dirty="0"/>
              <a:t>Infiltrazioni </a:t>
            </a:r>
            <a:r>
              <a:rPr lang="it-IT" sz="1800" dirty="0"/>
              <a:t>della criminalità organizzata </a:t>
            </a:r>
            <a:r>
              <a:rPr lang="it-IT" sz="2000" dirty="0"/>
              <a:t>negli appalti pubblici</a:t>
            </a:r>
            <a:br>
              <a:rPr lang="it-IT" sz="2000" dirty="0"/>
            </a:br>
            <a:r>
              <a:rPr lang="it-IT" sz="2000" dirty="0"/>
              <a:t>Le iniziative di contrasto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412875"/>
            <a:ext cx="7620000" cy="4987925"/>
          </a:xfrm>
        </p:spPr>
        <p:txBody>
          <a:bodyPr rtlCol="0">
            <a:normAutofit/>
          </a:bodyPr>
          <a:lstStyle/>
          <a:p>
            <a:pPr marL="11430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it-IT" sz="2800" dirty="0" smtClean="0">
                <a:solidFill>
                  <a:srgbClr val="FF0000"/>
                </a:solidFill>
              </a:rPr>
              <a:t>L. 15 luglio 2009 n. 94  </a:t>
            </a:r>
          </a:p>
          <a:p>
            <a:pPr marL="11430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it-IT" sz="2800" dirty="0" smtClean="0">
                <a:solidFill>
                  <a:srgbClr val="FF0000"/>
                </a:solidFill>
              </a:rPr>
              <a:t>Disposizioni in materia di sicurezza pubblica</a:t>
            </a:r>
          </a:p>
          <a:p>
            <a:pPr marL="11430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it-IT" sz="2800" dirty="0" smtClean="0">
                <a:solidFill>
                  <a:srgbClr val="00B050"/>
                </a:solidFill>
              </a:rPr>
              <a:t> INNOVAZIONI</a:t>
            </a:r>
          </a:p>
          <a:p>
            <a:pPr marL="11430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it-IT" sz="2800" dirty="0">
              <a:solidFill>
                <a:srgbClr val="00B050"/>
              </a:solidFill>
            </a:endParaRPr>
          </a:p>
          <a:p>
            <a:pPr marL="11430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it-IT" sz="2800" dirty="0" smtClean="0">
              <a:solidFill>
                <a:srgbClr val="00B050"/>
              </a:solidFill>
            </a:endParaRPr>
          </a:p>
          <a:p>
            <a:pPr algn="just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it-IT" sz="2800" dirty="0" smtClean="0"/>
              <a:t>Esteso l’ambito di applicazione degli accessi ispettivi a tutte le opere pubbliche;</a:t>
            </a:r>
          </a:p>
          <a:p>
            <a:pPr algn="just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it-IT" sz="2800" dirty="0" smtClean="0"/>
              <a:t>Esclusione dagli appalti pubblici per gli imprenditori  che non denuncino le estorsioni.  </a:t>
            </a:r>
          </a:p>
          <a:p>
            <a:pPr marL="628650" indent="-514350" algn="just" fontAlgn="auto">
              <a:spcAft>
                <a:spcPts val="0"/>
              </a:spcAft>
              <a:buFont typeface="+mj-lt"/>
              <a:buAutoNum type="arabicPeriod"/>
              <a:defRPr/>
            </a:pPr>
            <a:endParaRPr lang="it-IT" sz="2800" dirty="0" smtClean="0"/>
          </a:p>
          <a:p>
            <a:pPr marL="114300" indent="0" algn="just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it-IT" sz="2800" dirty="0" smtClean="0"/>
          </a:p>
          <a:p>
            <a:pPr marL="11430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it-IT" sz="2800" dirty="0">
              <a:solidFill>
                <a:srgbClr val="00B050"/>
              </a:solidFill>
            </a:endParaRPr>
          </a:p>
          <a:p>
            <a:pPr marL="11430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it-IT" sz="2800" dirty="0">
              <a:solidFill>
                <a:srgbClr val="00B050"/>
              </a:solidFill>
            </a:endParaRPr>
          </a:p>
        </p:txBody>
      </p:sp>
      <p:sp>
        <p:nvSpPr>
          <p:cNvPr id="4" name="Freccia in giù 3"/>
          <p:cNvSpPr/>
          <p:nvPr/>
        </p:nvSpPr>
        <p:spPr>
          <a:xfrm>
            <a:off x="4117975" y="2913063"/>
            <a:ext cx="484188" cy="979487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it-IT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777875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it-IT" sz="1800" dirty="0"/>
              <a:t>Infiltrazioni della criminalità organizzata negli appalti pubblici </a:t>
            </a:r>
            <a:br>
              <a:rPr lang="it-IT" sz="1800" dirty="0"/>
            </a:br>
            <a:r>
              <a:rPr lang="it-IT" sz="1800" dirty="0"/>
              <a:t>Le iniziative di contrasto</a:t>
            </a:r>
          </a:p>
        </p:txBody>
      </p:sp>
      <p:sp>
        <p:nvSpPr>
          <p:cNvPr id="23554" name="Segnaposto contenuto 2"/>
          <p:cNvSpPr>
            <a:spLocks noGrp="1"/>
          </p:cNvSpPr>
          <p:nvPr>
            <p:ph idx="1"/>
          </p:nvPr>
        </p:nvSpPr>
        <p:spPr>
          <a:xfrm>
            <a:off x="468313" y="1125538"/>
            <a:ext cx="7620000" cy="5303837"/>
          </a:xfrm>
        </p:spPr>
        <p:txBody>
          <a:bodyPr/>
          <a:lstStyle/>
          <a:p>
            <a:pPr marL="114300" indent="0" algn="ctr">
              <a:buFont typeface="Arial" charset="0"/>
              <a:buNone/>
            </a:pPr>
            <a:r>
              <a:rPr lang="it-IT" sz="2400" smtClean="0">
                <a:solidFill>
                  <a:srgbClr val="FF0000"/>
                </a:solidFill>
              </a:rPr>
              <a:t>Direttiva del Ministro dell’Interno del 23 giugno 2010</a:t>
            </a:r>
          </a:p>
          <a:p>
            <a:pPr marL="114300" indent="0">
              <a:buFont typeface="Arial" charset="0"/>
              <a:buNone/>
            </a:pPr>
            <a:endParaRPr lang="it-IT" sz="2400" smtClean="0">
              <a:solidFill>
                <a:srgbClr val="FF0000"/>
              </a:solidFill>
            </a:endParaRPr>
          </a:p>
          <a:p>
            <a:pPr marL="114300" indent="0">
              <a:buFont typeface="Arial" charset="0"/>
              <a:buNone/>
            </a:pPr>
            <a:endParaRPr lang="it-IT" sz="2400" smtClean="0">
              <a:solidFill>
                <a:srgbClr val="FF0000"/>
              </a:solidFill>
            </a:endParaRPr>
          </a:p>
          <a:p>
            <a:pPr marL="114300" indent="0">
              <a:buFont typeface="Arial" charset="0"/>
              <a:buNone/>
            </a:pPr>
            <a:endParaRPr lang="it-IT" sz="2000" b="1" smtClean="0">
              <a:solidFill>
                <a:srgbClr val="00B050"/>
              </a:solidFill>
            </a:endParaRPr>
          </a:p>
          <a:p>
            <a:pPr marL="114300" indent="0">
              <a:buFont typeface="Arial" charset="0"/>
              <a:buNone/>
            </a:pPr>
            <a:r>
              <a:rPr lang="it-IT" sz="2000" b="1" smtClean="0">
                <a:solidFill>
                  <a:srgbClr val="00B050"/>
                </a:solidFill>
              </a:rPr>
              <a:t>I Prefetti si potranno avvalere dei G.I. per il monitoraggio delle cave </a:t>
            </a:r>
          </a:p>
          <a:p>
            <a:pPr marL="114300" indent="0">
              <a:buFont typeface="Arial" charset="0"/>
              <a:buNone/>
            </a:pPr>
            <a:endParaRPr lang="it-IT" sz="2400" smtClean="0">
              <a:solidFill>
                <a:srgbClr val="FF0000"/>
              </a:solidFill>
            </a:endParaRPr>
          </a:p>
          <a:p>
            <a:pPr marL="114300" indent="0">
              <a:buFont typeface="Arial" charset="0"/>
              <a:buNone/>
            </a:pPr>
            <a:endParaRPr lang="it-IT" sz="2400" smtClean="0">
              <a:solidFill>
                <a:srgbClr val="FF0000"/>
              </a:solidFill>
            </a:endParaRPr>
          </a:p>
          <a:p>
            <a:pPr marL="114300" indent="0">
              <a:buFont typeface="Arial" charset="0"/>
              <a:buNone/>
            </a:pPr>
            <a:endParaRPr lang="it-IT" sz="2400" smtClean="0">
              <a:solidFill>
                <a:srgbClr val="FF0000"/>
              </a:solidFill>
            </a:endParaRPr>
          </a:p>
          <a:p>
            <a:pPr marL="114300" indent="0">
              <a:buFont typeface="Arial" charset="0"/>
              <a:buNone/>
            </a:pPr>
            <a:endParaRPr lang="it-IT" sz="2400" smtClean="0">
              <a:solidFill>
                <a:srgbClr val="FF0000"/>
              </a:solidFill>
            </a:endParaRPr>
          </a:p>
          <a:p>
            <a:pPr marL="114300" indent="0" algn="ctr">
              <a:buFont typeface="Arial" charset="0"/>
              <a:buNone/>
            </a:pPr>
            <a:r>
              <a:rPr lang="it-IT" sz="2400" smtClean="0"/>
              <a:t>Controlli antimafia preventivi nelle attività a rischio di infiltrazione da parte delle organizzazioni criminali</a:t>
            </a:r>
          </a:p>
        </p:txBody>
      </p:sp>
      <p:sp>
        <p:nvSpPr>
          <p:cNvPr id="4" name="Freccia in giù 3"/>
          <p:cNvSpPr/>
          <p:nvPr/>
        </p:nvSpPr>
        <p:spPr>
          <a:xfrm>
            <a:off x="3859213" y="1557338"/>
            <a:ext cx="484187" cy="9779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it-IT"/>
          </a:p>
        </p:txBody>
      </p:sp>
      <p:sp>
        <p:nvSpPr>
          <p:cNvPr id="6" name="Freccia in giù 5"/>
          <p:cNvSpPr/>
          <p:nvPr/>
        </p:nvSpPr>
        <p:spPr>
          <a:xfrm>
            <a:off x="3859213" y="3789363"/>
            <a:ext cx="484187" cy="9779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it-IT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706437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it-IT" sz="1800" dirty="0"/>
              <a:t>Infiltrazioni della criminalità organizzata negli appalti pubblici </a:t>
            </a:r>
            <a:br>
              <a:rPr lang="it-IT" sz="1800" dirty="0"/>
            </a:br>
            <a:r>
              <a:rPr lang="it-IT" sz="1800" dirty="0"/>
              <a:t>Le iniziative di contrasto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981075"/>
            <a:ext cx="7620000" cy="5419725"/>
          </a:xfrm>
        </p:spPr>
        <p:txBody>
          <a:bodyPr rtlCol="0">
            <a:normAutofit/>
          </a:bodyPr>
          <a:lstStyle/>
          <a:p>
            <a:pPr marL="114300" indent="0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it-IT" dirty="0" smtClean="0"/>
          </a:p>
          <a:p>
            <a:pPr marL="11430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it-IT" b="1" dirty="0" err="1" smtClean="0">
                <a:solidFill>
                  <a:srgbClr val="FF0000"/>
                </a:solidFill>
              </a:rPr>
              <a:t>D.p.r.</a:t>
            </a:r>
            <a:r>
              <a:rPr lang="it-IT" b="1" dirty="0" smtClean="0">
                <a:solidFill>
                  <a:srgbClr val="FF0000"/>
                </a:solidFill>
              </a:rPr>
              <a:t> 2 agosto 2010 n. 150</a:t>
            </a:r>
          </a:p>
          <a:p>
            <a:pPr marL="114300" indent="0" algn="just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it-IT" dirty="0" smtClean="0"/>
              <a:t>Regolamento recante norme relative al rilascio delle informazioni antimafia a seguito degli accessi e accertamenti ai cantieri delle imprese interessate all’esecuzione dei lavori pubblici</a:t>
            </a:r>
            <a:endParaRPr lang="it-IT" dirty="0"/>
          </a:p>
          <a:p>
            <a:pPr algn="just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it-IT" dirty="0" smtClean="0"/>
              <a:t>L’art. 1, comma 2, «Ai fini di cui al comma 1 sono imprese interessate all’esecuzione di lavori pubblici tutti i soggetti che intervengono a qualunque titolo nel ciclo di realizzazione dell’opera.» </a:t>
            </a:r>
          </a:p>
          <a:p>
            <a:pPr algn="just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it-IT" dirty="0" smtClean="0"/>
              <a:t>L’art. 2 definisce i cantieri delle imprese ove il Prefetto può disporre accessi avvalendosi dei Gruppi Interforze (art. 1 comma 2).</a:t>
            </a:r>
            <a:endParaRPr lang="it-IT" dirty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it-IT" sz="48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706437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it-IT" sz="1800" dirty="0"/>
              <a:t>Infiltrazioni della criminalità organizzata negli appalti pubblici </a:t>
            </a:r>
            <a:br>
              <a:rPr lang="it-IT" sz="1800" dirty="0"/>
            </a:br>
            <a:r>
              <a:rPr lang="it-IT" sz="1800" dirty="0"/>
              <a:t>Le iniziative di contrasto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68313" y="1268413"/>
            <a:ext cx="7620000" cy="4800600"/>
          </a:xfrm>
        </p:spPr>
        <p:txBody>
          <a:bodyPr rtlCol="0">
            <a:normAutofit/>
          </a:bodyPr>
          <a:lstStyle/>
          <a:p>
            <a:pPr algn="just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it-IT" dirty="0"/>
              <a:t>Legge </a:t>
            </a:r>
            <a:r>
              <a:rPr lang="it-IT" b="1" dirty="0"/>
              <a:t>13 agosto 2010 n. 136</a:t>
            </a:r>
            <a:r>
              <a:rPr lang="it-IT" dirty="0"/>
              <a:t>, piano straordinario contro le mafie, nonché delega al Governo in materia di normativa antimafia </a:t>
            </a:r>
          </a:p>
          <a:p>
            <a:pPr marL="1005840" lvl="2" fontAlgn="auto">
              <a:spcAft>
                <a:spcPts val="0"/>
              </a:spcAft>
              <a:buClr>
                <a:schemeClr val="accent3"/>
              </a:buClr>
              <a:buFont typeface="Arial" pitchFamily="34" charset="0"/>
              <a:buChar char="•"/>
              <a:defRPr/>
            </a:pPr>
            <a:r>
              <a:rPr lang="it-IT" sz="2400" b="1" dirty="0"/>
              <a:t>Tracciabilità dei flussi finanziari</a:t>
            </a:r>
          </a:p>
          <a:p>
            <a:pPr marL="11430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it-IT" b="1" dirty="0"/>
              <a:t>I pilastri fondamentali dell’art. 3 della legge n. 136/2010 sono:</a:t>
            </a:r>
          </a:p>
          <a:p>
            <a:pPr marL="114300" indent="0" algn="just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it-IT" dirty="0"/>
              <a:t>a) l’utilizzo di conti correnti dedicati per l’incasso ed i pagamenti di </a:t>
            </a:r>
            <a:r>
              <a:rPr lang="it-IT" dirty="0" smtClean="0"/>
              <a:t>movimentazioni finanziarie </a:t>
            </a:r>
            <a:r>
              <a:rPr lang="it-IT" dirty="0"/>
              <a:t>derivanti da contratto di appalto;</a:t>
            </a:r>
          </a:p>
          <a:p>
            <a:pPr algn="just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it-IT" dirty="0"/>
              <a:t>b) il divieto di utilizzo del contante per incassi e pagamenti di cui al punto a) e </a:t>
            </a:r>
            <a:r>
              <a:rPr lang="it-IT" dirty="0" smtClean="0"/>
              <a:t>di movimentazioni </a:t>
            </a:r>
            <a:r>
              <a:rPr lang="it-IT" dirty="0"/>
              <a:t>in contante sui conti dedicati;</a:t>
            </a:r>
          </a:p>
          <a:p>
            <a:pPr algn="just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it-IT" dirty="0"/>
              <a:t>c) l’obbligo di utilizzo di strumenti tracciabili per i pagamenti.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777875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it-IT" sz="1800" dirty="0"/>
              <a:t>Infiltrazioni della criminalità organizzata negli appalti pubblici </a:t>
            </a:r>
            <a:br>
              <a:rPr lang="it-IT" sz="1800" dirty="0"/>
            </a:br>
            <a:r>
              <a:rPr lang="it-IT" sz="1800" dirty="0"/>
              <a:t>Le iniziative di contrasto</a:t>
            </a:r>
          </a:p>
        </p:txBody>
      </p:sp>
      <p:sp>
        <p:nvSpPr>
          <p:cNvPr id="26626" name="Segnaposto contenuto 2"/>
          <p:cNvSpPr>
            <a:spLocks noGrp="1"/>
          </p:cNvSpPr>
          <p:nvPr>
            <p:ph idx="1"/>
          </p:nvPr>
        </p:nvSpPr>
        <p:spPr>
          <a:xfrm>
            <a:off x="457200" y="1052513"/>
            <a:ext cx="7620000" cy="5348287"/>
          </a:xfrm>
        </p:spPr>
        <p:txBody>
          <a:bodyPr/>
          <a:lstStyle/>
          <a:p>
            <a:endParaRPr lang="it-IT" smtClean="0"/>
          </a:p>
          <a:p>
            <a:endParaRPr lang="it-IT" smtClean="0"/>
          </a:p>
          <a:p>
            <a:pPr algn="just"/>
            <a:r>
              <a:rPr lang="it-IT" sz="2800" smtClean="0"/>
              <a:t>Decreto Legislativo </a:t>
            </a:r>
            <a:r>
              <a:rPr lang="it-IT" sz="2800" b="1" smtClean="0"/>
              <a:t>6 settembre 2011, n. 159</a:t>
            </a:r>
            <a:r>
              <a:rPr lang="it-IT" sz="2800" smtClean="0"/>
              <a:t>,  è stato adottato il «Codice delle leggi antimafia e delle misure di prevenzione, nonché nuove disposizioni in materia di documentazione antimafia,  a norma degli artt. 1 e 2 della legge 13 agosto 2010 n. 136»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706437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it-IT" sz="1800" dirty="0"/>
              <a:t>Infiltrazioni della criminalità organizzata negli appalti pubblici </a:t>
            </a:r>
            <a:br>
              <a:rPr lang="it-IT" sz="1800" dirty="0"/>
            </a:br>
            <a:r>
              <a:rPr lang="it-IT" sz="1800" dirty="0"/>
              <a:t>Le iniziative di contrasto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196975"/>
            <a:ext cx="7620000" cy="5203825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it-IT" sz="2000" dirty="0" smtClean="0">
              <a:solidFill>
                <a:srgbClr val="990000"/>
              </a:solidFill>
              <a:latin typeface="Arial Black" pitchFamily="34" charset="0"/>
            </a:endParaRPr>
          </a:p>
          <a:p>
            <a:pPr marL="11430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it-IT" sz="2800" dirty="0" smtClean="0">
                <a:solidFill>
                  <a:srgbClr val="990000"/>
                </a:solidFill>
                <a:latin typeface="Arial Black" pitchFamily="34" charset="0"/>
              </a:rPr>
              <a:t> Progetto </a:t>
            </a:r>
            <a:r>
              <a:rPr lang="it-IT" sz="2800" dirty="0">
                <a:solidFill>
                  <a:srgbClr val="990000"/>
                </a:solidFill>
                <a:latin typeface="Arial Black" pitchFamily="34" charset="0"/>
              </a:rPr>
              <a:t>strategico </a:t>
            </a:r>
            <a:r>
              <a:rPr lang="it-IT" sz="2800" dirty="0" smtClean="0">
                <a:solidFill>
                  <a:srgbClr val="990000"/>
                </a:solidFill>
                <a:latin typeface="Arial Black" pitchFamily="34" charset="0"/>
              </a:rPr>
              <a:t> operativo </a:t>
            </a:r>
            <a:r>
              <a:rPr lang="it-IT" sz="2800" dirty="0">
                <a:solidFill>
                  <a:srgbClr val="990000"/>
                </a:solidFill>
                <a:latin typeface="Arial Black" pitchFamily="34" charset="0"/>
              </a:rPr>
              <a:t>della </a:t>
            </a:r>
            <a:r>
              <a:rPr lang="it-IT" sz="2800" dirty="0" smtClean="0">
                <a:solidFill>
                  <a:srgbClr val="990000"/>
                </a:solidFill>
                <a:latin typeface="Arial Black" pitchFamily="34" charset="0"/>
              </a:rPr>
              <a:t>Direzione Investigativa Antimafia</a:t>
            </a:r>
            <a:endParaRPr lang="it-IT" sz="2800" i="1" dirty="0">
              <a:solidFill>
                <a:srgbClr val="990000"/>
              </a:solidFill>
              <a:latin typeface="Arial Black" pitchFamily="34" charset="0"/>
            </a:endParaRP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it-IT" dirty="0"/>
          </a:p>
        </p:txBody>
      </p:sp>
      <p:sp>
        <p:nvSpPr>
          <p:cNvPr id="27651" name="Rettangolo 3"/>
          <p:cNvSpPr>
            <a:spLocks noChangeArrowheads="1"/>
          </p:cNvSpPr>
          <p:nvPr/>
        </p:nvSpPr>
        <p:spPr bwMode="auto">
          <a:xfrm>
            <a:off x="457200" y="3013075"/>
            <a:ext cx="7704138" cy="1706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130000"/>
              </a:lnSpc>
            </a:pPr>
            <a:r>
              <a:rPr lang="it-IT" sz="2800" b="1">
                <a:solidFill>
                  <a:srgbClr val="000099"/>
                </a:solidFill>
                <a:latin typeface="Tahoma" pitchFamily="34" charset="0"/>
              </a:rPr>
              <a:t>Ottimizzare gli strumenti di contrasto all’infiltrazione mafiosa negli </a:t>
            </a:r>
          </a:p>
          <a:p>
            <a:pPr algn="ctr">
              <a:lnSpc>
                <a:spcPct val="130000"/>
              </a:lnSpc>
            </a:pPr>
            <a:r>
              <a:rPr lang="it-IT" sz="2800" b="1">
                <a:solidFill>
                  <a:srgbClr val="000099"/>
                </a:solidFill>
                <a:latin typeface="Tahoma" pitchFamily="34" charset="0"/>
              </a:rPr>
              <a:t>appalti pubblici</a:t>
            </a:r>
          </a:p>
        </p:txBody>
      </p:sp>
      <p:cxnSp>
        <p:nvCxnSpPr>
          <p:cNvPr id="8" name="Connettore 2 7"/>
          <p:cNvCxnSpPr/>
          <p:nvPr/>
        </p:nvCxnSpPr>
        <p:spPr>
          <a:xfrm>
            <a:off x="3829050" y="1844675"/>
            <a:ext cx="0" cy="72072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777875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it-IT" sz="1800" i="1" dirty="0"/>
              <a:t>Infiltrazioni della criminalità organizzata negli appalti </a:t>
            </a:r>
            <a:r>
              <a:rPr lang="it-IT" sz="1800" i="1" dirty="0" smtClean="0"/>
              <a:t>pubblici  </a:t>
            </a:r>
            <a:br>
              <a:rPr lang="it-IT" sz="1800" i="1" dirty="0" smtClean="0"/>
            </a:br>
            <a:r>
              <a:rPr lang="it-IT" sz="1800" i="1" dirty="0" smtClean="0"/>
              <a:t>Le </a:t>
            </a:r>
            <a:r>
              <a:rPr lang="it-IT" sz="1800" i="1" dirty="0"/>
              <a:t>iniziative di contrasto</a:t>
            </a:r>
          </a:p>
        </p:txBody>
      </p:sp>
      <p:sp>
        <p:nvSpPr>
          <p:cNvPr id="28674" name="Segnaposto contenuto 2"/>
          <p:cNvSpPr>
            <a:spLocks noGrp="1"/>
          </p:cNvSpPr>
          <p:nvPr>
            <p:ph idx="1"/>
          </p:nvPr>
        </p:nvSpPr>
        <p:spPr>
          <a:xfrm>
            <a:off x="668338" y="1393825"/>
            <a:ext cx="6553200" cy="4772025"/>
          </a:xfrm>
        </p:spPr>
        <p:txBody>
          <a:bodyPr/>
          <a:lstStyle/>
          <a:p>
            <a:endParaRPr lang="it-IT" smtClean="0"/>
          </a:p>
        </p:txBody>
      </p:sp>
      <p:grpSp>
        <p:nvGrpSpPr>
          <p:cNvPr id="28675" name="Group 16"/>
          <p:cNvGrpSpPr>
            <a:grpSpLocks/>
          </p:cNvGrpSpPr>
          <p:nvPr/>
        </p:nvGrpSpPr>
        <p:grpSpPr bwMode="auto">
          <a:xfrm>
            <a:off x="900113" y="1530350"/>
            <a:ext cx="6230937" cy="4105275"/>
            <a:chOff x="657" y="1221"/>
            <a:chExt cx="5542" cy="1863"/>
          </a:xfrm>
        </p:grpSpPr>
        <p:pic>
          <p:nvPicPr>
            <p:cNvPr id="28679" name="Picture 11" descr="C:\GRAFICA_MIA\PLACCA\logodia.TIF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2495" y="1221"/>
              <a:ext cx="1600" cy="78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0" name="Rectangle 7"/>
            <p:cNvSpPr>
              <a:spLocks noChangeArrowheads="1"/>
            </p:cNvSpPr>
            <p:nvPr/>
          </p:nvSpPr>
          <p:spPr bwMode="auto">
            <a:xfrm>
              <a:off x="657" y="2324"/>
              <a:ext cx="2157" cy="300"/>
            </a:xfrm>
            <a:prstGeom prst="rect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bg2"/>
              </a:outerShdw>
            </a:effectLst>
            <a:extLst>
              <a:ext uri="{909E8E84-426E-40DD-AFC4-6F175D3DCCD1}"/>
              <a:ext uri="{91240B29-F687-4F45-9708-019B960494DF}"/>
            </a:extLst>
          </p:spPr>
          <p:txBody>
            <a:bodyPr lIns="90488" tIns="44450" rIns="90488" bIns="44450">
              <a:spAutoFit/>
            </a:bodyPr>
            <a:lstStyle/>
            <a:p>
              <a:pPr algn="ctr" eaLnBrk="0" fontAlgn="auto" hangingPunct="0">
                <a:spcBef>
                  <a:spcPct val="50000"/>
                </a:spcBef>
                <a:spcAft>
                  <a:spcPts val="0"/>
                </a:spcAft>
                <a:defRPr/>
              </a:pPr>
              <a:r>
                <a:rPr lang="it-IT" sz="2800" dirty="0">
                  <a:solidFill>
                    <a:srgbClr val="00CC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Impact" pitchFamily="34" charset="0"/>
                  <a:cs typeface="+mn-cs"/>
                </a:rPr>
                <a:t>INFORMAZIONI</a:t>
              </a:r>
            </a:p>
          </p:txBody>
        </p:sp>
        <p:sp>
          <p:nvSpPr>
            <p:cNvPr id="11" name="Rectangle 8"/>
            <p:cNvSpPr>
              <a:spLocks noChangeArrowheads="1"/>
            </p:cNvSpPr>
            <p:nvPr/>
          </p:nvSpPr>
          <p:spPr bwMode="auto">
            <a:xfrm>
              <a:off x="3841" y="2301"/>
              <a:ext cx="2358" cy="300"/>
            </a:xfrm>
            <a:prstGeom prst="rect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bg2"/>
              </a:outerShdw>
            </a:effectLst>
            <a:extLst>
              <a:ext uri="{909E8E84-426E-40DD-AFC4-6F175D3DCCD1}"/>
              <a:ext uri="{91240B29-F687-4F45-9708-019B960494DF}"/>
            </a:extLst>
          </p:spPr>
          <p:txBody>
            <a:bodyPr lIns="90488" tIns="44450" rIns="90488" bIns="44450">
              <a:spAutoFit/>
            </a:bodyPr>
            <a:lstStyle/>
            <a:p>
              <a:pPr algn="ctr" eaLnBrk="0" fontAlgn="auto" hangingPunct="0">
                <a:spcBef>
                  <a:spcPct val="50000"/>
                </a:spcBef>
                <a:spcAft>
                  <a:spcPts val="0"/>
                </a:spcAft>
                <a:defRPr/>
              </a:pPr>
              <a:r>
                <a:rPr lang="it-IT" sz="2800" dirty="0">
                  <a:solidFill>
                    <a:srgbClr val="0000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Impact" pitchFamily="34" charset="0"/>
                  <a:cs typeface="+mn-cs"/>
                </a:rPr>
                <a:t>INVESTIGAZIONI</a:t>
              </a:r>
            </a:p>
          </p:txBody>
        </p:sp>
        <p:sp>
          <p:nvSpPr>
            <p:cNvPr id="12" name="Rectangle 9"/>
            <p:cNvSpPr>
              <a:spLocks noChangeArrowheads="1"/>
            </p:cNvSpPr>
            <p:nvPr/>
          </p:nvSpPr>
          <p:spPr bwMode="auto">
            <a:xfrm>
              <a:off x="2737" y="2749"/>
              <a:ext cx="1291" cy="335"/>
            </a:xfrm>
            <a:prstGeom prst="rect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bg2"/>
              </a:outerShdw>
            </a:effectLst>
            <a:extLst>
              <a:ext uri="{909E8E84-426E-40DD-AFC4-6F175D3DCCD1}"/>
              <a:ext uri="{91240B29-F687-4F45-9708-019B960494DF}"/>
            </a:extLst>
          </p:spPr>
          <p:txBody>
            <a:bodyPr lIns="90488" tIns="44450" rIns="90488" bIns="44450">
              <a:spAutoFit/>
            </a:bodyPr>
            <a:lstStyle/>
            <a:p>
              <a:pPr algn="ctr" eaLnBrk="0" fontAlgn="auto" hangingPunct="0">
                <a:spcBef>
                  <a:spcPct val="50000"/>
                </a:spcBef>
                <a:spcAft>
                  <a:spcPts val="0"/>
                </a:spcAft>
                <a:defRPr/>
              </a:pPr>
              <a:r>
                <a:rPr lang="it-IT" sz="3200" dirty="0">
                  <a:solidFill>
                    <a:srgbClr val="CC33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Impact" pitchFamily="34" charset="0"/>
                  <a:cs typeface="+mn-cs"/>
                </a:rPr>
                <a:t>ANALISI</a:t>
              </a:r>
            </a:p>
          </p:txBody>
        </p:sp>
      </p:grpSp>
      <p:cxnSp>
        <p:nvCxnSpPr>
          <p:cNvPr id="17" name="Connettore 2 16"/>
          <p:cNvCxnSpPr>
            <a:endCxn id="10" idx="0"/>
          </p:cNvCxnSpPr>
          <p:nvPr/>
        </p:nvCxnSpPr>
        <p:spPr>
          <a:xfrm flipH="1">
            <a:off x="2112963" y="2970213"/>
            <a:ext cx="985837" cy="990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Connettore 2 20"/>
          <p:cNvCxnSpPr/>
          <p:nvPr/>
        </p:nvCxnSpPr>
        <p:spPr>
          <a:xfrm>
            <a:off x="4479925" y="2776538"/>
            <a:ext cx="1389063" cy="113347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Connettore 2 24"/>
          <p:cNvCxnSpPr>
            <a:stCxn id="5" idx="2"/>
            <a:endCxn id="12" idx="0"/>
          </p:cNvCxnSpPr>
          <p:nvPr/>
        </p:nvCxnSpPr>
        <p:spPr>
          <a:xfrm>
            <a:off x="3865563" y="3257550"/>
            <a:ext cx="98425" cy="16398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777875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it-IT" sz="1800" dirty="0"/>
              <a:t>Infiltrazioni della criminalità organizzata negli appalti pubblici </a:t>
            </a:r>
            <a:br>
              <a:rPr lang="it-IT" sz="1800" dirty="0"/>
            </a:br>
            <a:r>
              <a:rPr lang="it-IT" sz="1800" dirty="0"/>
              <a:t>Le iniziative di contrasto</a:t>
            </a:r>
            <a:endParaRPr lang="it-IT" dirty="0"/>
          </a:p>
        </p:txBody>
      </p:sp>
      <p:sp>
        <p:nvSpPr>
          <p:cNvPr id="1055" name="Segnaposto contenuto 2"/>
          <p:cNvSpPr>
            <a:spLocks noGrp="1"/>
          </p:cNvSpPr>
          <p:nvPr>
            <p:ph idx="1"/>
          </p:nvPr>
        </p:nvSpPr>
        <p:spPr>
          <a:xfrm>
            <a:off x="457200" y="1196975"/>
            <a:ext cx="7620000" cy="5203825"/>
          </a:xfrm>
        </p:spPr>
        <p:txBody>
          <a:bodyPr/>
          <a:lstStyle/>
          <a:p>
            <a:endParaRPr lang="it-IT" b="1" smtClean="0"/>
          </a:p>
        </p:txBody>
      </p:sp>
      <p:grpSp>
        <p:nvGrpSpPr>
          <p:cNvPr id="4" name="Group 32"/>
          <p:cNvGrpSpPr>
            <a:grpSpLocks/>
          </p:cNvGrpSpPr>
          <p:nvPr/>
        </p:nvGrpSpPr>
        <p:grpSpPr bwMode="auto">
          <a:xfrm>
            <a:off x="266700" y="4530725"/>
            <a:ext cx="2111375" cy="1733550"/>
            <a:chOff x="129" y="2534"/>
            <a:chExt cx="1330" cy="1092"/>
          </a:xfrm>
        </p:grpSpPr>
        <p:sp>
          <p:nvSpPr>
            <p:cNvPr id="1069" name="AutoShape 2"/>
            <p:cNvSpPr>
              <a:spLocks noChangeArrowheads="1"/>
            </p:cNvSpPr>
            <p:nvPr/>
          </p:nvSpPr>
          <p:spPr bwMode="auto">
            <a:xfrm flipV="1">
              <a:off x="542" y="2534"/>
              <a:ext cx="917" cy="1092"/>
            </a:xfrm>
            <a:prstGeom prst="curvedRightArrow">
              <a:avLst>
                <a:gd name="adj1" fmla="val 16424"/>
                <a:gd name="adj2" fmla="val 45853"/>
                <a:gd name="adj3" fmla="val 33333"/>
              </a:avLst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it-IT">
                <a:latin typeface="Calibri" pitchFamily="34" charset="0"/>
              </a:endParaRPr>
            </a:p>
          </p:txBody>
        </p:sp>
        <p:sp>
          <p:nvSpPr>
            <p:cNvPr id="1070" name="Text Box 15"/>
            <p:cNvSpPr txBox="1">
              <a:spLocks noChangeArrowheads="1"/>
            </p:cNvSpPr>
            <p:nvPr/>
          </p:nvSpPr>
          <p:spPr bwMode="auto">
            <a:xfrm>
              <a:off x="129" y="3002"/>
              <a:ext cx="885" cy="32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it-IT" sz="1400" b="1">
                  <a:solidFill>
                    <a:srgbClr val="000099"/>
                  </a:solidFill>
                  <a:latin typeface="Tahoma" pitchFamily="34" charset="0"/>
                </a:rPr>
                <a:t>Invio risultati</a:t>
              </a:r>
            </a:p>
            <a:p>
              <a:pPr algn="ctr"/>
              <a:r>
                <a:rPr lang="it-IT" sz="1400" b="1">
                  <a:solidFill>
                    <a:srgbClr val="000099"/>
                  </a:solidFill>
                  <a:latin typeface="Tahoma" pitchFamily="34" charset="0"/>
                </a:rPr>
                <a:t>acquisiti</a:t>
              </a:r>
              <a:endParaRPr lang="en-GB" sz="1400" b="1">
                <a:solidFill>
                  <a:srgbClr val="000099"/>
                </a:solidFill>
                <a:latin typeface="Tahoma" pitchFamily="34" charset="0"/>
              </a:endParaRPr>
            </a:p>
          </p:txBody>
        </p:sp>
      </p:grpSp>
      <p:sp>
        <p:nvSpPr>
          <p:cNvPr id="7" name="Rectangle 21"/>
          <p:cNvSpPr>
            <a:spLocks noChangeArrowheads="1"/>
          </p:cNvSpPr>
          <p:nvPr/>
        </p:nvSpPr>
        <p:spPr bwMode="auto">
          <a:xfrm>
            <a:off x="1633538" y="1654175"/>
            <a:ext cx="5461000" cy="873125"/>
          </a:xfrm>
          <a:prstGeom prst="rect">
            <a:avLst/>
          </a:prstGeom>
          <a:gradFill rotWithShape="0">
            <a:gsLst>
              <a:gs pos="0">
                <a:srgbClr val="6699FF"/>
              </a:gs>
              <a:gs pos="100000">
                <a:srgbClr val="FFFFFF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folHlink"/>
            </a:outerShdw>
          </a:effectLst>
        </p:spPr>
        <p:txBody>
          <a:bodyPr wrap="none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b="1" dirty="0">
                <a:solidFill>
                  <a:srgbClr val="990000"/>
                </a:solidFill>
                <a:latin typeface="Tahoma" pitchFamily="34" charset="0"/>
                <a:cs typeface="+mn-cs"/>
              </a:rPr>
              <a:t>Osservatorio Centrale sugli Appalti</a:t>
            </a:r>
            <a:endParaRPr lang="it-IT" sz="2000" b="1" dirty="0">
              <a:latin typeface="Tahoma" pitchFamily="34" charset="0"/>
              <a:cs typeface="+mn-cs"/>
            </a:endParaRPr>
          </a:p>
        </p:txBody>
      </p:sp>
      <p:sp>
        <p:nvSpPr>
          <p:cNvPr id="9" name="Oval 7"/>
          <p:cNvSpPr>
            <a:spLocks noChangeArrowheads="1"/>
          </p:cNvSpPr>
          <p:nvPr/>
        </p:nvSpPr>
        <p:spPr bwMode="auto">
          <a:xfrm>
            <a:off x="2789238" y="3495675"/>
            <a:ext cx="3273425" cy="547688"/>
          </a:xfrm>
          <a:prstGeom prst="ellipse">
            <a:avLst/>
          </a:prstGeom>
          <a:solidFill>
            <a:srgbClr val="FFCC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/>
          </a:extLst>
        </p:spPr>
        <p:txBody>
          <a:bodyPr wrap="none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cs typeface="+mn-cs"/>
              </a:rPr>
              <a:t>Prefetto</a:t>
            </a:r>
            <a:endParaRPr lang="it-IT" sz="2000" dirty="0">
              <a:effectLst>
                <a:outerShdw blurRad="38100" dist="38100" dir="2700000" algn="tl">
                  <a:srgbClr val="FFFFFF"/>
                </a:outerShdw>
              </a:effectLst>
              <a:latin typeface="Tahoma" pitchFamily="34" charset="0"/>
              <a:cs typeface="+mn-cs"/>
            </a:endParaRPr>
          </a:p>
        </p:txBody>
      </p:sp>
      <p:sp>
        <p:nvSpPr>
          <p:cNvPr id="12" name="Rectangle 6"/>
          <p:cNvSpPr>
            <a:spLocks noChangeArrowheads="1"/>
          </p:cNvSpPr>
          <p:nvPr/>
        </p:nvSpPr>
        <p:spPr bwMode="auto">
          <a:xfrm>
            <a:off x="2427288" y="4662488"/>
            <a:ext cx="3998912" cy="533400"/>
          </a:xfrm>
          <a:prstGeom prst="rect">
            <a:avLst/>
          </a:prstGeom>
          <a:solidFill>
            <a:srgbClr val="0066FF"/>
          </a:solidFill>
          <a:ln w="9525">
            <a:solidFill>
              <a:srgbClr val="FFFF00"/>
            </a:solidFill>
            <a:miter lim="800000"/>
            <a:headEnd/>
            <a:tailEnd/>
          </a:ln>
          <a:effectLst/>
          <a:extLst>
            <a:ext uri="{AF507438-7753-43E0-B8FC-AC1667EBCBE1}"/>
          </a:extLst>
        </p:spPr>
        <p:txBody>
          <a:bodyPr wrap="none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2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cs typeface="+mn-cs"/>
              </a:rPr>
              <a:t>G.I.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2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cs typeface="+mn-cs"/>
              </a:rPr>
              <a:t>Gruppo Interforze</a:t>
            </a:r>
          </a:p>
        </p:txBody>
      </p:sp>
      <p:sp>
        <p:nvSpPr>
          <p:cNvPr id="15" name="Rectangle 5"/>
          <p:cNvSpPr>
            <a:spLocks noChangeArrowheads="1"/>
          </p:cNvSpPr>
          <p:nvPr/>
        </p:nvSpPr>
        <p:spPr bwMode="auto">
          <a:xfrm>
            <a:off x="2324100" y="5641975"/>
            <a:ext cx="3983038" cy="530225"/>
          </a:xfrm>
          <a:prstGeom prst="rect">
            <a:avLst/>
          </a:prstGeom>
          <a:solidFill>
            <a:srgbClr val="66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/>
          </a:extLst>
        </p:spPr>
        <p:txBody>
          <a:bodyPr wrap="none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2000" b="1" dirty="0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cs typeface="+mn-cs"/>
              </a:rPr>
              <a:t>Accesso ai cantieri</a:t>
            </a:r>
            <a:endParaRPr lang="it-IT" sz="2000" dirty="0">
              <a:effectLst>
                <a:outerShdw blurRad="38100" dist="38100" dir="2700000" algn="tl">
                  <a:srgbClr val="FFFFFF"/>
                </a:outerShdw>
              </a:effectLst>
              <a:latin typeface="Tahoma" pitchFamily="34" charset="0"/>
              <a:cs typeface="+mn-cs"/>
            </a:endParaRPr>
          </a:p>
        </p:txBody>
      </p:sp>
      <p:sp>
        <p:nvSpPr>
          <p:cNvPr id="1061" name="Rectangle 8"/>
          <p:cNvSpPr>
            <a:spLocks noChangeArrowheads="1"/>
          </p:cNvSpPr>
          <p:nvPr/>
        </p:nvSpPr>
        <p:spPr bwMode="auto">
          <a:xfrm>
            <a:off x="2789238" y="2378075"/>
            <a:ext cx="3054350" cy="649288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6699FF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it-IT" sz="1200" b="1" i="1">
                <a:solidFill>
                  <a:srgbClr val="000099"/>
                </a:solidFill>
                <a:latin typeface="Tahoma" pitchFamily="34" charset="0"/>
              </a:rPr>
              <a:t>Analisi delle informazioni </a:t>
            </a:r>
          </a:p>
          <a:p>
            <a:pPr algn="ctr"/>
            <a:r>
              <a:rPr lang="it-IT" sz="1200" b="1" i="1">
                <a:solidFill>
                  <a:srgbClr val="000099"/>
                </a:solidFill>
                <a:latin typeface="Tahoma" pitchFamily="34" charset="0"/>
              </a:rPr>
              <a:t>ed elaborazione di input</a:t>
            </a:r>
          </a:p>
          <a:p>
            <a:pPr algn="ctr"/>
            <a:r>
              <a:rPr lang="it-IT" sz="1200" b="1" i="1">
                <a:solidFill>
                  <a:srgbClr val="000099"/>
                </a:solidFill>
                <a:latin typeface="Tahoma" pitchFamily="34" charset="0"/>
              </a:rPr>
              <a:t>per indagini preventive e giudiziarie</a:t>
            </a:r>
            <a:endParaRPr lang="it-IT" sz="2000">
              <a:latin typeface="Tahoma" pitchFamily="34" charset="0"/>
            </a:endParaRPr>
          </a:p>
        </p:txBody>
      </p:sp>
      <p:graphicFrame>
        <p:nvGraphicFramePr>
          <p:cNvPr id="18" name="Object 29"/>
          <p:cNvGraphicFramePr>
            <a:graphicFrameLocks noChangeAspect="1"/>
          </p:cNvGraphicFramePr>
          <p:nvPr/>
        </p:nvGraphicFramePr>
        <p:xfrm>
          <a:off x="2173288" y="5511800"/>
          <a:ext cx="255587" cy="263525"/>
        </p:xfrm>
        <a:graphic>
          <a:graphicData uri="http://schemas.openxmlformats.org/presentationml/2006/ole">
            <p:oleObj spid="_x0000_s1053" name="ClipArt" r:id="rId3" imgW="3063875" imgH="3148013" progId="">
              <p:embed/>
            </p:oleObj>
          </a:graphicData>
        </a:graphic>
      </p:graphicFrame>
      <p:cxnSp>
        <p:nvCxnSpPr>
          <p:cNvPr id="30" name="Connettore 2 29"/>
          <p:cNvCxnSpPr>
            <a:stCxn id="1061" idx="2"/>
          </p:cNvCxnSpPr>
          <p:nvPr/>
        </p:nvCxnSpPr>
        <p:spPr>
          <a:xfrm>
            <a:off x="4316413" y="3027363"/>
            <a:ext cx="0" cy="46831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Connettore 2 31"/>
          <p:cNvCxnSpPr/>
          <p:nvPr/>
        </p:nvCxnSpPr>
        <p:spPr>
          <a:xfrm flipH="1">
            <a:off x="4314825" y="4043363"/>
            <a:ext cx="1588" cy="60801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Connettore 2 33"/>
          <p:cNvCxnSpPr/>
          <p:nvPr/>
        </p:nvCxnSpPr>
        <p:spPr>
          <a:xfrm>
            <a:off x="4314825" y="4900613"/>
            <a:ext cx="1588" cy="72707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5" name="Group 33"/>
          <p:cNvGrpSpPr>
            <a:grpSpLocks/>
          </p:cNvGrpSpPr>
          <p:nvPr/>
        </p:nvGrpSpPr>
        <p:grpSpPr bwMode="auto">
          <a:xfrm>
            <a:off x="6308725" y="1851025"/>
            <a:ext cx="1820863" cy="3289300"/>
            <a:chOff x="3964" y="112"/>
            <a:chExt cx="1717" cy="2751"/>
          </a:xfrm>
        </p:grpSpPr>
        <p:sp>
          <p:nvSpPr>
            <p:cNvPr id="1066" name="Rectangle 3"/>
            <p:cNvSpPr>
              <a:spLocks noChangeArrowheads="1"/>
            </p:cNvSpPr>
            <p:nvPr/>
          </p:nvSpPr>
          <p:spPr bwMode="auto">
            <a:xfrm>
              <a:off x="3964" y="2659"/>
              <a:ext cx="508" cy="203"/>
            </a:xfrm>
            <a:prstGeom prst="rect">
              <a:avLst/>
            </a:prstGeom>
            <a:solidFill>
              <a:srgbClr val="C1C606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it-IT">
                <a:latin typeface="Calibri" pitchFamily="34" charset="0"/>
              </a:endParaRPr>
            </a:p>
          </p:txBody>
        </p:sp>
        <p:sp>
          <p:nvSpPr>
            <p:cNvPr id="1067" name="AutoShape 16"/>
            <p:cNvSpPr>
              <a:spLocks noChangeArrowheads="1"/>
            </p:cNvSpPr>
            <p:nvPr/>
          </p:nvSpPr>
          <p:spPr bwMode="auto">
            <a:xfrm flipH="1" flipV="1">
              <a:off x="4471" y="112"/>
              <a:ext cx="1085" cy="2751"/>
            </a:xfrm>
            <a:prstGeom prst="curvedRightArrow">
              <a:avLst>
                <a:gd name="adj1" fmla="val 18805"/>
                <a:gd name="adj2" fmla="val 77614"/>
                <a:gd name="adj3" fmla="val 31708"/>
              </a:avLst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it-IT">
                <a:latin typeface="Calibri" pitchFamily="34" charset="0"/>
              </a:endParaRPr>
            </a:p>
          </p:txBody>
        </p:sp>
        <p:sp>
          <p:nvSpPr>
            <p:cNvPr id="1068" name="Text Box 17"/>
            <p:cNvSpPr txBox="1">
              <a:spLocks noChangeArrowheads="1"/>
            </p:cNvSpPr>
            <p:nvPr/>
          </p:nvSpPr>
          <p:spPr bwMode="auto">
            <a:xfrm>
              <a:off x="4412" y="1402"/>
              <a:ext cx="1269" cy="4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it-IT" sz="1400" b="1">
                  <a:solidFill>
                    <a:srgbClr val="000099"/>
                  </a:solidFill>
                  <a:latin typeface="Tahoma" pitchFamily="34" charset="0"/>
                </a:rPr>
                <a:t>Trasmissione</a:t>
              </a:r>
            </a:p>
            <a:p>
              <a:pPr algn="ctr"/>
              <a:r>
                <a:rPr lang="it-IT" sz="1400" b="1">
                  <a:solidFill>
                    <a:srgbClr val="000099"/>
                  </a:solidFill>
                  <a:latin typeface="Tahoma" pitchFamily="34" charset="0"/>
                </a:rPr>
                <a:t>dati ed informazioni</a:t>
              </a:r>
            </a:p>
            <a:p>
              <a:pPr algn="ctr"/>
              <a:r>
                <a:rPr lang="it-IT" sz="1400" b="1">
                  <a:solidFill>
                    <a:srgbClr val="000099"/>
                  </a:solidFill>
                  <a:latin typeface="Tahoma" pitchFamily="34" charset="0"/>
                </a:rPr>
                <a:t>per finalità di analisi</a:t>
              </a:r>
              <a:endParaRPr lang="en-GB" sz="1400" b="1">
                <a:solidFill>
                  <a:srgbClr val="000099"/>
                </a:solidFill>
                <a:latin typeface="Tahoma" pitchFamily="34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500"/>
                            </p:stCondLst>
                            <p:childTnLst>
                              <p:par>
                                <p:cTn id="8" presetID="22" presetClass="entr" presetSubtype="2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000"/>
                            </p:stCondLst>
                            <p:childTnLst>
                              <p:par>
                                <p:cTn id="12" presetID="22" presetClass="entr" presetSubtype="8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23863" y="188913"/>
            <a:ext cx="7620000" cy="868362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it-IT" sz="1800" dirty="0" smtClean="0"/>
              <a:t>Infiltrazioni della criminalità organizzata negli appalti pubblici </a:t>
            </a:r>
            <a:br>
              <a:rPr lang="it-IT" sz="1800" dirty="0" smtClean="0"/>
            </a:br>
            <a:r>
              <a:rPr lang="it-IT" sz="1800" dirty="0" smtClean="0"/>
              <a:t>Le iniziative di contrasto</a:t>
            </a:r>
            <a:endParaRPr lang="it-IT" sz="1800" dirty="0"/>
          </a:p>
        </p:txBody>
      </p:sp>
      <p:sp>
        <p:nvSpPr>
          <p:cNvPr id="31746" name="Segnaposto contenuto 2"/>
          <p:cNvSpPr>
            <a:spLocks noGrp="1"/>
          </p:cNvSpPr>
          <p:nvPr>
            <p:ph idx="1"/>
          </p:nvPr>
        </p:nvSpPr>
        <p:spPr>
          <a:xfrm>
            <a:off x="457200" y="1196975"/>
            <a:ext cx="7620000" cy="5203825"/>
          </a:xfrm>
        </p:spPr>
        <p:txBody>
          <a:bodyPr/>
          <a:lstStyle/>
          <a:p>
            <a:endParaRPr lang="it-IT" smtClean="0"/>
          </a:p>
        </p:txBody>
      </p:sp>
      <p:sp>
        <p:nvSpPr>
          <p:cNvPr id="31747" name="Rectangle 4"/>
          <p:cNvSpPr>
            <a:spLocks noChangeArrowheads="1"/>
          </p:cNvSpPr>
          <p:nvPr/>
        </p:nvSpPr>
        <p:spPr bwMode="auto">
          <a:xfrm>
            <a:off x="2127250" y="1196975"/>
            <a:ext cx="4241800" cy="784225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it-IT" sz="2000" b="1">
                <a:solidFill>
                  <a:srgbClr val="0000FF"/>
                </a:solidFill>
                <a:latin typeface="Tahoma" pitchFamily="34" charset="0"/>
              </a:rPr>
              <a:t>G.I.</a:t>
            </a:r>
          </a:p>
          <a:p>
            <a:pPr algn="ctr"/>
            <a:r>
              <a:rPr lang="it-IT" i="1">
                <a:solidFill>
                  <a:srgbClr val="0000FF"/>
                </a:solidFill>
                <a:latin typeface="Tahoma" pitchFamily="34" charset="0"/>
              </a:rPr>
              <a:t>(Gruppo Interforze)</a:t>
            </a:r>
          </a:p>
        </p:txBody>
      </p:sp>
      <p:grpSp>
        <p:nvGrpSpPr>
          <p:cNvPr id="5" name="Group 31"/>
          <p:cNvGrpSpPr>
            <a:grpSpLocks/>
          </p:cNvGrpSpPr>
          <p:nvPr/>
        </p:nvGrpSpPr>
        <p:grpSpPr bwMode="auto">
          <a:xfrm>
            <a:off x="981075" y="2160588"/>
            <a:ext cx="7010400" cy="1336675"/>
            <a:chOff x="641" y="1353"/>
            <a:chExt cx="4416" cy="842"/>
          </a:xfrm>
        </p:grpSpPr>
        <p:sp>
          <p:nvSpPr>
            <p:cNvPr id="31766" name="Rectangle 5"/>
            <p:cNvSpPr>
              <a:spLocks noChangeArrowheads="1"/>
            </p:cNvSpPr>
            <p:nvPr/>
          </p:nvSpPr>
          <p:spPr bwMode="auto">
            <a:xfrm>
              <a:off x="641" y="1641"/>
              <a:ext cx="971" cy="554"/>
            </a:xfrm>
            <a:prstGeom prst="rect">
              <a:avLst/>
            </a:prstGeom>
            <a:noFill/>
            <a:ln w="9525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it-IT" sz="1400" b="1" i="1">
                  <a:latin typeface="Tahoma" pitchFamily="34" charset="0"/>
                </a:rPr>
                <a:t>SELEZIONA</a:t>
              </a:r>
            </a:p>
            <a:p>
              <a:pPr algn="ctr"/>
              <a:r>
                <a:rPr lang="it-IT" sz="1400" b="1" i="1">
                  <a:latin typeface="Tahoma" pitchFamily="34" charset="0"/>
                </a:rPr>
                <a:t>OBIETTIVI</a:t>
              </a:r>
            </a:p>
          </p:txBody>
        </p:sp>
        <p:sp>
          <p:nvSpPr>
            <p:cNvPr id="31767" name="Text Box 21"/>
            <p:cNvSpPr txBox="1">
              <a:spLocks noChangeArrowheads="1"/>
            </p:cNvSpPr>
            <p:nvPr/>
          </p:nvSpPr>
          <p:spPr bwMode="auto">
            <a:xfrm>
              <a:off x="2162" y="1353"/>
              <a:ext cx="1329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it-IT" sz="2400" b="1">
                  <a:solidFill>
                    <a:srgbClr val="0000FF"/>
                  </a:solidFill>
                  <a:latin typeface="Tahoma" pitchFamily="34" charset="0"/>
                </a:rPr>
                <a:t>C O M P I T I</a:t>
              </a:r>
              <a:endParaRPr lang="en-GB" sz="2400" b="1">
                <a:solidFill>
                  <a:srgbClr val="0000FF"/>
                </a:solidFill>
                <a:latin typeface="Tahoma" pitchFamily="34" charset="0"/>
              </a:endParaRPr>
            </a:p>
          </p:txBody>
        </p:sp>
        <p:sp>
          <p:nvSpPr>
            <p:cNvPr id="31768" name="Rectangle 23"/>
            <p:cNvSpPr>
              <a:spLocks noChangeArrowheads="1"/>
            </p:cNvSpPr>
            <p:nvPr/>
          </p:nvSpPr>
          <p:spPr bwMode="auto">
            <a:xfrm>
              <a:off x="1569" y="1535"/>
              <a:ext cx="971" cy="546"/>
            </a:xfrm>
            <a:prstGeom prst="rect">
              <a:avLst/>
            </a:prstGeom>
            <a:noFill/>
            <a:ln w="9525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it-IT" sz="1400" b="1" i="1">
                  <a:solidFill>
                    <a:schemeClr val="bg1"/>
                  </a:solidFill>
                  <a:latin typeface="Tahoma" pitchFamily="34" charset="0"/>
                </a:rPr>
                <a:t>CURA </a:t>
              </a:r>
            </a:p>
            <a:p>
              <a:pPr algn="ctr"/>
              <a:r>
                <a:rPr lang="it-IT" sz="1400" b="1" i="1">
                  <a:latin typeface="Tahoma" pitchFamily="34" charset="0"/>
                </a:rPr>
                <a:t>ESECUZIONE</a:t>
              </a:r>
            </a:p>
            <a:p>
              <a:pPr algn="ctr"/>
              <a:r>
                <a:rPr lang="it-IT" sz="1400" b="1" i="1">
                  <a:latin typeface="Tahoma" pitchFamily="34" charset="0"/>
                </a:rPr>
                <a:t>ACCESSI</a:t>
              </a:r>
            </a:p>
            <a:p>
              <a:pPr algn="ctr"/>
              <a:r>
                <a:rPr lang="it-IT" sz="1400" b="1" i="1">
                  <a:latin typeface="Tahoma" pitchFamily="34" charset="0"/>
                </a:rPr>
                <a:t>AI CANTIERI</a:t>
              </a:r>
            </a:p>
          </p:txBody>
        </p:sp>
        <p:sp>
          <p:nvSpPr>
            <p:cNvPr id="31769" name="Rectangle 24"/>
            <p:cNvSpPr>
              <a:spLocks noChangeArrowheads="1"/>
            </p:cNvSpPr>
            <p:nvPr/>
          </p:nvSpPr>
          <p:spPr bwMode="auto">
            <a:xfrm>
              <a:off x="3005" y="1639"/>
              <a:ext cx="971" cy="548"/>
            </a:xfrm>
            <a:prstGeom prst="rect">
              <a:avLst/>
            </a:prstGeom>
            <a:noFill/>
            <a:ln w="9525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it-IT" sz="1400" b="1" i="1">
                  <a:latin typeface="Tahoma" pitchFamily="34" charset="0"/>
                </a:rPr>
                <a:t>RACCOGLIE</a:t>
              </a:r>
            </a:p>
            <a:p>
              <a:r>
                <a:rPr lang="it-IT" sz="1400" b="1" i="1">
                  <a:latin typeface="Tahoma" pitchFamily="34" charset="0"/>
                </a:rPr>
                <a:t>ANALIZZA DATI</a:t>
              </a:r>
            </a:p>
            <a:p>
              <a:r>
                <a:rPr lang="it-IT" sz="1400" b="1" i="1">
                  <a:latin typeface="Tahoma" pitchFamily="34" charset="0"/>
                </a:rPr>
                <a:t>INFORMAZIONI</a:t>
              </a:r>
            </a:p>
          </p:txBody>
        </p:sp>
        <p:sp>
          <p:nvSpPr>
            <p:cNvPr id="31770" name="Rectangle 25"/>
            <p:cNvSpPr>
              <a:spLocks noChangeArrowheads="1"/>
            </p:cNvSpPr>
            <p:nvPr/>
          </p:nvSpPr>
          <p:spPr bwMode="auto">
            <a:xfrm>
              <a:off x="4086" y="1497"/>
              <a:ext cx="971" cy="698"/>
            </a:xfrm>
            <a:prstGeom prst="rect">
              <a:avLst/>
            </a:prstGeom>
            <a:noFill/>
            <a:ln w="9525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it-IT" sz="1400" b="1" i="1">
                  <a:solidFill>
                    <a:schemeClr val="bg1"/>
                  </a:solidFill>
                  <a:latin typeface="Tahoma" pitchFamily="34" charset="0"/>
                </a:rPr>
                <a:t>INERISCE</a:t>
              </a:r>
            </a:p>
            <a:p>
              <a:pPr algn="ctr"/>
              <a:r>
                <a:rPr lang="it-IT" sz="1200" b="1" i="1">
                  <a:latin typeface="Tahoma" pitchFamily="34" charset="0"/>
                </a:rPr>
                <a:t>DATI NEL</a:t>
              </a:r>
            </a:p>
            <a:p>
              <a:pPr algn="ctr"/>
              <a:r>
                <a:rPr lang="it-IT" sz="1200" b="1" i="1">
                  <a:latin typeface="Tahoma" pitchFamily="34" charset="0"/>
                </a:rPr>
                <a:t>SISTEMA</a:t>
              </a:r>
            </a:p>
            <a:p>
              <a:pPr algn="ctr"/>
              <a:r>
                <a:rPr lang="it-IT" sz="1200" b="1" i="1">
                  <a:latin typeface="Tahoma" pitchFamily="34" charset="0"/>
                </a:rPr>
                <a:t>INFORMATICO</a:t>
              </a:r>
            </a:p>
            <a:p>
              <a:pPr algn="ctr"/>
              <a:r>
                <a:rPr lang="it-IT" sz="1200" b="1" i="1">
                  <a:latin typeface="Tahoma" pitchFamily="34" charset="0"/>
                </a:rPr>
                <a:t>OSSERVATORIO</a:t>
              </a:r>
            </a:p>
          </p:txBody>
        </p:sp>
      </p:grpSp>
      <p:sp>
        <p:nvSpPr>
          <p:cNvPr id="31749" name="Rectangle 7"/>
          <p:cNvSpPr>
            <a:spLocks noChangeArrowheads="1"/>
          </p:cNvSpPr>
          <p:nvPr/>
        </p:nvSpPr>
        <p:spPr bwMode="auto">
          <a:xfrm>
            <a:off x="3521075" y="3913188"/>
            <a:ext cx="1858963" cy="346075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/>
            <a:r>
              <a:rPr lang="it-IT" sz="1600">
                <a:latin typeface="Tahoma" pitchFamily="34" charset="0"/>
              </a:rPr>
              <a:t>Funzionario U.T.G.</a:t>
            </a:r>
          </a:p>
        </p:txBody>
      </p:sp>
      <p:pic>
        <p:nvPicPr>
          <p:cNvPr id="31750" name="Picture 8" descr="C:\Documents and Settings\Documenti\PowerPnt\STEMMI\StArma200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33438" y="4938713"/>
            <a:ext cx="506412" cy="698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1751" name="Rectangle 9"/>
          <p:cNvSpPr>
            <a:spLocks noChangeArrowheads="1"/>
          </p:cNvSpPr>
          <p:nvPr/>
        </p:nvSpPr>
        <p:spPr bwMode="auto">
          <a:xfrm>
            <a:off x="808038" y="4954588"/>
            <a:ext cx="1258887" cy="6985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t-IT">
              <a:latin typeface="Calibri" pitchFamily="34" charset="0"/>
            </a:endParaRPr>
          </a:p>
        </p:txBody>
      </p:sp>
      <p:sp>
        <p:nvSpPr>
          <p:cNvPr id="31752" name="Text Box 10"/>
          <p:cNvSpPr txBox="1">
            <a:spLocks noChangeArrowheads="1"/>
          </p:cNvSpPr>
          <p:nvPr/>
        </p:nvSpPr>
        <p:spPr bwMode="auto">
          <a:xfrm>
            <a:off x="1249363" y="5059363"/>
            <a:ext cx="10048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it-IT" sz="1200" b="1" i="1">
                <a:latin typeface="Tahoma" pitchFamily="34" charset="0"/>
              </a:rPr>
              <a:t>Uff.le</a:t>
            </a:r>
          </a:p>
          <a:p>
            <a:pPr algn="ctr"/>
            <a:r>
              <a:rPr lang="it-IT" sz="1200" b="1" i="1">
                <a:latin typeface="Tahoma" pitchFamily="34" charset="0"/>
              </a:rPr>
              <a:t>CC</a:t>
            </a:r>
          </a:p>
        </p:txBody>
      </p:sp>
      <p:pic>
        <p:nvPicPr>
          <p:cNvPr id="31753" name="Picture 1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727325" y="4927600"/>
            <a:ext cx="555625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1754" name="Rectangle 12"/>
          <p:cNvSpPr>
            <a:spLocks noChangeArrowheads="1"/>
          </p:cNvSpPr>
          <p:nvPr/>
        </p:nvSpPr>
        <p:spPr bwMode="auto">
          <a:xfrm>
            <a:off x="2608263" y="4935538"/>
            <a:ext cx="1387475" cy="711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t-IT">
              <a:latin typeface="Calibri" pitchFamily="34" charset="0"/>
            </a:endParaRPr>
          </a:p>
        </p:txBody>
      </p:sp>
      <p:sp>
        <p:nvSpPr>
          <p:cNvPr id="31755" name="Text Box 13"/>
          <p:cNvSpPr txBox="1">
            <a:spLocks noChangeArrowheads="1"/>
          </p:cNvSpPr>
          <p:nvPr/>
        </p:nvSpPr>
        <p:spPr bwMode="auto">
          <a:xfrm>
            <a:off x="3173413" y="5103813"/>
            <a:ext cx="8953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it-IT" sz="1200" b="1" i="1">
                <a:latin typeface="Tahoma" pitchFamily="34" charset="0"/>
              </a:rPr>
              <a:t>Funz.</a:t>
            </a:r>
          </a:p>
          <a:p>
            <a:pPr algn="ctr"/>
            <a:r>
              <a:rPr lang="it-IT" sz="1200" b="1" i="1">
                <a:latin typeface="Tahoma" pitchFamily="34" charset="0"/>
              </a:rPr>
              <a:t>P. di S.</a:t>
            </a:r>
          </a:p>
        </p:txBody>
      </p:sp>
      <p:pic>
        <p:nvPicPr>
          <p:cNvPr id="31756" name="Picture 1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246563" y="4986338"/>
            <a:ext cx="593725" cy="692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1757" name="Rectangle 15"/>
          <p:cNvSpPr>
            <a:spLocks noChangeArrowheads="1"/>
          </p:cNvSpPr>
          <p:nvPr/>
        </p:nvSpPr>
        <p:spPr bwMode="auto">
          <a:xfrm>
            <a:off x="4251325" y="4938713"/>
            <a:ext cx="1392238" cy="7239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t-IT">
              <a:latin typeface="Calibri" pitchFamily="34" charset="0"/>
            </a:endParaRPr>
          </a:p>
        </p:txBody>
      </p:sp>
      <p:sp>
        <p:nvSpPr>
          <p:cNvPr id="31758" name="Text Box 16"/>
          <p:cNvSpPr txBox="1">
            <a:spLocks noChangeArrowheads="1"/>
          </p:cNvSpPr>
          <p:nvPr/>
        </p:nvSpPr>
        <p:spPr bwMode="auto">
          <a:xfrm>
            <a:off x="4862513" y="5129213"/>
            <a:ext cx="72866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it-IT" sz="1200" b="1" i="1">
                <a:latin typeface="Tahoma" pitchFamily="34" charset="0"/>
              </a:rPr>
              <a:t>Uff.le</a:t>
            </a:r>
          </a:p>
          <a:p>
            <a:pPr algn="ctr"/>
            <a:r>
              <a:rPr lang="it-IT" sz="1200" b="1" i="1">
                <a:latin typeface="Tahoma" pitchFamily="34" charset="0"/>
              </a:rPr>
              <a:t>G. di F.</a:t>
            </a:r>
          </a:p>
        </p:txBody>
      </p:sp>
      <p:pic>
        <p:nvPicPr>
          <p:cNvPr id="31759" name="Picture 17" descr="C:\Documenti\PowerPnt\STEMMI\NUO_PLAC.PCX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022975" y="4937125"/>
            <a:ext cx="690563" cy="700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1760" name="Rectangle 18"/>
          <p:cNvSpPr>
            <a:spLocks noChangeArrowheads="1"/>
          </p:cNvSpPr>
          <p:nvPr/>
        </p:nvSpPr>
        <p:spPr bwMode="auto">
          <a:xfrm>
            <a:off x="5946775" y="4941888"/>
            <a:ext cx="1704975" cy="720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t-IT">
              <a:latin typeface="Calibri" pitchFamily="34" charset="0"/>
            </a:endParaRPr>
          </a:p>
        </p:txBody>
      </p:sp>
      <p:sp>
        <p:nvSpPr>
          <p:cNvPr id="31761" name="Text Box 19"/>
          <p:cNvSpPr txBox="1">
            <a:spLocks noChangeArrowheads="1"/>
          </p:cNvSpPr>
          <p:nvPr/>
        </p:nvSpPr>
        <p:spPr bwMode="auto">
          <a:xfrm>
            <a:off x="6662738" y="5018088"/>
            <a:ext cx="1116012" cy="639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it-IT" sz="1200" b="1" i="1">
                <a:latin typeface="Tahoma" pitchFamily="34" charset="0"/>
              </a:rPr>
              <a:t>Uff.le o</a:t>
            </a:r>
          </a:p>
          <a:p>
            <a:pPr algn="ctr"/>
            <a:r>
              <a:rPr lang="it-IT" sz="1200" b="1" i="1">
                <a:latin typeface="Tahoma" pitchFamily="34" charset="0"/>
              </a:rPr>
              <a:t>Funz. C.O.</a:t>
            </a:r>
          </a:p>
          <a:p>
            <a:pPr algn="ctr"/>
            <a:r>
              <a:rPr lang="it-IT" sz="1200" b="1" i="1">
                <a:latin typeface="Tahoma" pitchFamily="34" charset="0"/>
              </a:rPr>
              <a:t>D.I.A.</a:t>
            </a:r>
          </a:p>
        </p:txBody>
      </p:sp>
      <p:sp>
        <p:nvSpPr>
          <p:cNvPr id="31762" name="Text Box 20"/>
          <p:cNvSpPr txBox="1">
            <a:spLocks noChangeArrowheads="1"/>
          </p:cNvSpPr>
          <p:nvPr/>
        </p:nvSpPr>
        <p:spPr bwMode="auto">
          <a:xfrm>
            <a:off x="3741738" y="4405313"/>
            <a:ext cx="1301750" cy="4064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it-IT" sz="2000" b="1" i="1">
                <a:latin typeface="Tahoma" pitchFamily="34" charset="0"/>
              </a:rPr>
              <a:t>coordina</a:t>
            </a:r>
          </a:p>
        </p:txBody>
      </p:sp>
      <p:sp>
        <p:nvSpPr>
          <p:cNvPr id="31763" name="Text Box 22"/>
          <p:cNvSpPr txBox="1">
            <a:spLocks noChangeArrowheads="1"/>
          </p:cNvSpPr>
          <p:nvPr/>
        </p:nvSpPr>
        <p:spPr bwMode="auto">
          <a:xfrm>
            <a:off x="3279775" y="3497263"/>
            <a:ext cx="2227263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it-IT" sz="1400" b="1">
                <a:solidFill>
                  <a:srgbClr val="0000FF"/>
                </a:solidFill>
                <a:latin typeface="Tahoma" pitchFamily="34" charset="0"/>
              </a:rPr>
              <a:t>C O M P O S I Z I O N E</a:t>
            </a:r>
            <a:endParaRPr lang="en-GB" sz="1400" b="1">
              <a:solidFill>
                <a:srgbClr val="0000FF"/>
              </a:solidFill>
              <a:latin typeface="Tahoma" pitchFamily="34" charset="0"/>
            </a:endParaRPr>
          </a:p>
        </p:txBody>
      </p:sp>
      <p:sp>
        <p:nvSpPr>
          <p:cNvPr id="31764" name="Rectangle 27"/>
          <p:cNvSpPr>
            <a:spLocks noChangeArrowheads="1"/>
          </p:cNvSpPr>
          <p:nvPr/>
        </p:nvSpPr>
        <p:spPr bwMode="auto">
          <a:xfrm>
            <a:off x="833438" y="5907088"/>
            <a:ext cx="2851150" cy="317500"/>
          </a:xfrm>
          <a:prstGeom prst="rect">
            <a:avLst/>
          </a:prstGeom>
          <a:noFill/>
          <a:ln w="9525">
            <a:solidFill>
              <a:schemeClr val="tx1"/>
            </a:solidFill>
            <a:prstDash val="dash"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it-IT" sz="1200" b="1" i="1">
                <a:latin typeface="Tahoma" pitchFamily="34" charset="0"/>
              </a:rPr>
              <a:t>Funz. Provveditorato OO.PP.</a:t>
            </a:r>
            <a:endParaRPr lang="it-IT">
              <a:latin typeface="Tahoma" pitchFamily="34" charset="0"/>
            </a:endParaRPr>
          </a:p>
        </p:txBody>
      </p:sp>
      <p:sp>
        <p:nvSpPr>
          <p:cNvPr id="31765" name="Rectangle 29"/>
          <p:cNvSpPr>
            <a:spLocks noChangeArrowheads="1"/>
          </p:cNvSpPr>
          <p:nvPr/>
        </p:nvSpPr>
        <p:spPr bwMode="auto">
          <a:xfrm>
            <a:off x="4246563" y="5868988"/>
            <a:ext cx="3421062" cy="355600"/>
          </a:xfrm>
          <a:prstGeom prst="rect">
            <a:avLst/>
          </a:prstGeom>
          <a:noFill/>
          <a:ln w="9525">
            <a:solidFill>
              <a:schemeClr val="tx1"/>
            </a:solidFill>
            <a:prstDash val="dash"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it-IT" sz="1200" b="1" i="1">
                <a:latin typeface="Tahoma" pitchFamily="34" charset="0"/>
              </a:rPr>
              <a:t>Funz. Ispettorato del lavoro</a:t>
            </a:r>
            <a:endParaRPr lang="it-IT">
              <a:latin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777875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it-IT" sz="1800" dirty="0"/>
              <a:t>Infiltrazioni della criminalità organizzata negli appalti pubblici </a:t>
            </a:r>
            <a:br>
              <a:rPr lang="it-IT" sz="1800" dirty="0"/>
            </a:br>
            <a:r>
              <a:rPr lang="it-IT" sz="1800" dirty="0"/>
              <a:t>Le iniziative di contrasto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052513"/>
            <a:ext cx="7620000" cy="5348287"/>
          </a:xfrm>
        </p:spPr>
        <p:txBody>
          <a:bodyPr rtlCol="0">
            <a:normAutofit/>
          </a:bodyPr>
          <a:lstStyle/>
          <a:p>
            <a:pPr marL="11430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it-IT" sz="2000" b="1" dirty="0">
                <a:solidFill>
                  <a:srgbClr val="FF0000"/>
                </a:solidFill>
                <a:latin typeface="Tahoma" pitchFamily="34" charset="0"/>
              </a:rPr>
              <a:t>CONTROLLO </a:t>
            </a:r>
            <a:r>
              <a:rPr lang="it-IT" sz="2000" b="1" dirty="0" smtClean="0">
                <a:solidFill>
                  <a:srgbClr val="FF0000"/>
                </a:solidFill>
                <a:latin typeface="Tahoma" pitchFamily="34" charset="0"/>
              </a:rPr>
              <a:t>AI CANTIERI</a:t>
            </a:r>
            <a:endParaRPr lang="en-GB" sz="2000" b="1" dirty="0">
              <a:solidFill>
                <a:srgbClr val="FF0000"/>
              </a:solidFill>
              <a:latin typeface="Tahoma" pitchFamily="34" charset="0"/>
            </a:endParaRP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it-IT" dirty="0"/>
          </a:p>
        </p:txBody>
      </p:sp>
      <p:grpSp>
        <p:nvGrpSpPr>
          <p:cNvPr id="5" name="Group 19"/>
          <p:cNvGrpSpPr>
            <a:grpSpLocks/>
          </p:cNvGrpSpPr>
          <p:nvPr/>
        </p:nvGrpSpPr>
        <p:grpSpPr bwMode="auto">
          <a:xfrm>
            <a:off x="288925" y="1778000"/>
            <a:ext cx="3584575" cy="1797050"/>
            <a:chOff x="249" y="587"/>
            <a:chExt cx="2258" cy="1132"/>
          </a:xfrm>
        </p:grpSpPr>
        <p:grpSp>
          <p:nvGrpSpPr>
            <p:cNvPr id="32777" name="Group 12"/>
            <p:cNvGrpSpPr>
              <a:grpSpLocks/>
            </p:cNvGrpSpPr>
            <p:nvPr/>
          </p:nvGrpSpPr>
          <p:grpSpPr bwMode="auto">
            <a:xfrm>
              <a:off x="249" y="943"/>
              <a:ext cx="2258" cy="776"/>
              <a:chOff x="3353" y="943"/>
              <a:chExt cx="2258" cy="776"/>
            </a:xfrm>
          </p:grpSpPr>
          <p:sp>
            <p:nvSpPr>
              <p:cNvPr id="32779" name="Text Box 3"/>
              <p:cNvSpPr txBox="1">
                <a:spLocks noChangeArrowheads="1"/>
              </p:cNvSpPr>
              <p:nvPr/>
            </p:nvSpPr>
            <p:spPr bwMode="auto">
              <a:xfrm>
                <a:off x="3353" y="1178"/>
                <a:ext cx="2258" cy="54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marL="190500" indent="-190500">
                  <a:lnSpc>
                    <a:spcPct val="120000"/>
                  </a:lnSpc>
                  <a:buFont typeface="Wingdings" pitchFamily="2" charset="2"/>
                  <a:buChar char="§"/>
                </a:pPr>
                <a:r>
                  <a:rPr lang="it-IT" sz="1400">
                    <a:solidFill>
                      <a:srgbClr val="000099"/>
                    </a:solidFill>
                    <a:latin typeface="Tahoma" pitchFamily="34" charset="0"/>
                  </a:rPr>
                  <a:t>Disposti con ordinanza prefettizia.</a:t>
                </a:r>
              </a:p>
              <a:p>
                <a:pPr marL="190500" indent="-190500">
                  <a:lnSpc>
                    <a:spcPct val="120000"/>
                  </a:lnSpc>
                  <a:buFont typeface="Wingdings" pitchFamily="2" charset="2"/>
                  <a:buChar char="§"/>
                </a:pPr>
                <a:r>
                  <a:rPr lang="it-IT" sz="1400">
                    <a:solidFill>
                      <a:srgbClr val="000099"/>
                    </a:solidFill>
                    <a:latin typeface="Tahoma" pitchFamily="34" charset="0"/>
                  </a:rPr>
                  <a:t>Effettuati da personale delle FF.PP.</a:t>
                </a:r>
              </a:p>
              <a:p>
                <a:pPr marL="190500" indent="-190500">
                  <a:lnSpc>
                    <a:spcPct val="120000"/>
                  </a:lnSpc>
                  <a:buFont typeface="Wingdings" pitchFamily="2" charset="2"/>
                  <a:buChar char="§"/>
                </a:pPr>
                <a:r>
                  <a:rPr lang="it-IT" sz="1400">
                    <a:solidFill>
                      <a:srgbClr val="000099"/>
                    </a:solidFill>
                    <a:latin typeface="Tahoma" pitchFamily="34" charset="0"/>
                  </a:rPr>
                  <a:t>Espletati privilegiando il fattore sorpresa.</a:t>
                </a:r>
                <a:endParaRPr lang="en-GB" sz="1400">
                  <a:solidFill>
                    <a:srgbClr val="000099"/>
                  </a:solidFill>
                  <a:latin typeface="Tahoma" pitchFamily="34" charset="0"/>
                </a:endParaRPr>
              </a:p>
            </p:txBody>
          </p:sp>
          <p:sp>
            <p:nvSpPr>
              <p:cNvPr id="9" name="Text Box 4"/>
              <p:cNvSpPr txBox="1">
                <a:spLocks noChangeArrowheads="1"/>
              </p:cNvSpPr>
              <p:nvPr/>
            </p:nvSpPr>
            <p:spPr bwMode="auto">
              <a:xfrm>
                <a:off x="3962" y="943"/>
                <a:ext cx="732" cy="250"/>
              </a:xfrm>
              <a:prstGeom prst="rect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bg2"/>
                </a:outerShdw>
              </a:effectLst>
              <a:extLst>
                <a:ext uri="{909E8E84-426E-40DD-AFC4-6F175D3DCCD1}"/>
                <a:ext uri="{91240B29-F687-4F45-9708-019B960494DF}"/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800">
                    <a:solidFill>
                      <a:schemeClr val="tx1"/>
                    </a:solidFill>
                    <a:latin typeface="Times New Roman" charset="0"/>
                  </a:defRPr>
                </a:lvl1pPr>
                <a:lvl2pPr marL="742950" indent="-285750" eaLnBrk="0" hangingPunct="0">
                  <a:defRPr sz="2800">
                    <a:solidFill>
                      <a:schemeClr val="tx1"/>
                    </a:solidFill>
                    <a:latin typeface="Times New Roman" charset="0"/>
                  </a:defRPr>
                </a:lvl2pPr>
                <a:lvl3pPr marL="1143000" indent="-228600" eaLnBrk="0" hangingPunct="0">
                  <a:defRPr sz="2800">
                    <a:solidFill>
                      <a:schemeClr val="tx1"/>
                    </a:solidFill>
                    <a:latin typeface="Times New Roman" charset="0"/>
                  </a:defRPr>
                </a:lvl3pPr>
                <a:lvl4pPr marL="1600200" indent="-228600" eaLnBrk="0" hangingPunct="0">
                  <a:defRPr sz="2800">
                    <a:solidFill>
                      <a:schemeClr val="tx1"/>
                    </a:solidFill>
                    <a:latin typeface="Times New Roman" charset="0"/>
                  </a:defRPr>
                </a:lvl4pPr>
                <a:lvl5pPr marL="2057400" indent="-228600" eaLnBrk="0" hangingPunct="0">
                  <a:defRPr sz="2800">
                    <a:solidFill>
                      <a:schemeClr val="tx1"/>
                    </a:solidFill>
                    <a:latin typeface="Times New Roman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imes New Roman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imes New Roman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imes New Roman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imes New Roman" charset="0"/>
                  </a:defRPr>
                </a:lvl9pPr>
              </a:lstStyle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it-IT" sz="2000" dirty="0">
                    <a:solidFill>
                      <a:srgbClr val="00B050"/>
                    </a:solidFill>
                    <a:latin typeface="Tahoma" pitchFamily="34" charset="0"/>
                    <a:cs typeface="+mn-cs"/>
                  </a:rPr>
                  <a:t>ACCESSI</a:t>
                </a:r>
                <a:endParaRPr lang="en-GB" sz="2000" dirty="0">
                  <a:solidFill>
                    <a:srgbClr val="00B050"/>
                  </a:solidFill>
                  <a:latin typeface="Tahoma" pitchFamily="34" charset="0"/>
                  <a:cs typeface="+mn-cs"/>
                </a:endParaRPr>
              </a:p>
            </p:txBody>
          </p:sp>
        </p:grpSp>
        <p:sp>
          <p:nvSpPr>
            <p:cNvPr id="32778" name="Line 6"/>
            <p:cNvSpPr>
              <a:spLocks noChangeShapeType="1"/>
            </p:cNvSpPr>
            <p:nvPr/>
          </p:nvSpPr>
          <p:spPr bwMode="auto">
            <a:xfrm flipH="1">
              <a:off x="1374" y="587"/>
              <a:ext cx="677" cy="341"/>
            </a:xfrm>
            <a:prstGeom prst="line">
              <a:avLst/>
            </a:prstGeom>
            <a:noFill/>
            <a:ln w="38100">
              <a:solidFill>
                <a:srgbClr val="0000FF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it-IT"/>
            </a:p>
          </p:txBody>
        </p:sp>
      </p:grpSp>
      <p:grpSp>
        <p:nvGrpSpPr>
          <p:cNvPr id="10" name="Group 20"/>
          <p:cNvGrpSpPr>
            <a:grpSpLocks/>
          </p:cNvGrpSpPr>
          <p:nvPr/>
        </p:nvGrpSpPr>
        <p:grpSpPr bwMode="auto">
          <a:xfrm>
            <a:off x="3792538" y="1585913"/>
            <a:ext cx="4418012" cy="3832225"/>
            <a:chOff x="2723" y="596"/>
            <a:chExt cx="2919" cy="2535"/>
          </a:xfrm>
        </p:grpSpPr>
        <p:sp>
          <p:nvSpPr>
            <p:cNvPr id="32773" name="Line 7"/>
            <p:cNvSpPr>
              <a:spLocks noChangeShapeType="1"/>
            </p:cNvSpPr>
            <p:nvPr/>
          </p:nvSpPr>
          <p:spPr bwMode="auto">
            <a:xfrm>
              <a:off x="3354" y="596"/>
              <a:ext cx="785" cy="325"/>
            </a:xfrm>
            <a:prstGeom prst="line">
              <a:avLst/>
            </a:prstGeom>
            <a:noFill/>
            <a:ln w="38100">
              <a:solidFill>
                <a:srgbClr val="0000FF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it-IT"/>
            </a:p>
          </p:txBody>
        </p:sp>
        <p:grpSp>
          <p:nvGrpSpPr>
            <p:cNvPr id="32774" name="Group 18"/>
            <p:cNvGrpSpPr>
              <a:grpSpLocks/>
            </p:cNvGrpSpPr>
            <p:nvPr/>
          </p:nvGrpSpPr>
          <p:grpSpPr bwMode="auto">
            <a:xfrm>
              <a:off x="2723" y="967"/>
              <a:ext cx="2919" cy="2164"/>
              <a:chOff x="2723" y="967"/>
              <a:chExt cx="2919" cy="2164"/>
            </a:xfrm>
          </p:grpSpPr>
          <p:sp>
            <p:nvSpPr>
              <p:cNvPr id="32775" name="Text Box 13"/>
              <p:cNvSpPr txBox="1">
                <a:spLocks noChangeArrowheads="1"/>
              </p:cNvSpPr>
              <p:nvPr/>
            </p:nvSpPr>
            <p:spPr bwMode="auto">
              <a:xfrm>
                <a:off x="2723" y="1188"/>
                <a:ext cx="2919" cy="194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marL="190500" indent="-190500" algn="just">
                  <a:lnSpc>
                    <a:spcPct val="120000"/>
                  </a:lnSpc>
                  <a:buFont typeface="Wingdings" pitchFamily="2" charset="2"/>
                  <a:buChar char="§"/>
                </a:pPr>
                <a:r>
                  <a:rPr lang="it-IT" sz="1400">
                    <a:solidFill>
                      <a:srgbClr val="002060"/>
                    </a:solidFill>
                    <a:latin typeface="Tahoma" pitchFamily="34" charset="0"/>
                  </a:rPr>
                  <a:t>Dati imprese subappaltatrici, forniture servizi e manufatti.</a:t>
                </a:r>
              </a:p>
              <a:p>
                <a:pPr marL="190500" indent="-190500" algn="just">
                  <a:lnSpc>
                    <a:spcPct val="120000"/>
                  </a:lnSpc>
                  <a:buFont typeface="Wingdings" pitchFamily="2" charset="2"/>
                  <a:buChar char="§"/>
                </a:pPr>
                <a:r>
                  <a:rPr lang="it-IT" sz="1400">
                    <a:solidFill>
                      <a:srgbClr val="002060"/>
                    </a:solidFill>
                    <a:latin typeface="Tahoma" pitchFamily="34" charset="0"/>
                  </a:rPr>
                  <a:t>Generalità delle maestranze e di tutti i presenti nel cantiere.</a:t>
                </a:r>
              </a:p>
              <a:p>
                <a:pPr marL="190500" indent="-190500" algn="just">
                  <a:lnSpc>
                    <a:spcPct val="120000"/>
                  </a:lnSpc>
                  <a:buFont typeface="Wingdings" pitchFamily="2" charset="2"/>
                  <a:buChar char="§"/>
                </a:pPr>
                <a:r>
                  <a:rPr lang="it-IT" sz="1400">
                    <a:solidFill>
                      <a:srgbClr val="002060"/>
                    </a:solidFill>
                    <a:latin typeface="Tahoma" pitchFamily="34" charset="0"/>
                  </a:rPr>
                  <a:t>Identificazione mezzi, per individuare i proprietari e/o gestori degli stessi (noli a caldo  o a freddo).</a:t>
                </a:r>
              </a:p>
              <a:p>
                <a:pPr marL="190500" indent="-190500" algn="just">
                  <a:lnSpc>
                    <a:spcPct val="120000"/>
                  </a:lnSpc>
                  <a:buFont typeface="Wingdings" pitchFamily="2" charset="2"/>
                  <a:buChar char="§"/>
                </a:pPr>
                <a:r>
                  <a:rPr lang="it-IT" sz="1400">
                    <a:solidFill>
                      <a:srgbClr val="002060"/>
                    </a:solidFill>
                    <a:latin typeface="Tahoma" pitchFamily="34" charset="0"/>
                  </a:rPr>
                  <a:t>Rispetto delle norme di sicurezza sul lavoro e di quelle  attinenti alla disciplina previdenziale.</a:t>
                </a:r>
              </a:p>
              <a:p>
                <a:pPr marL="190500" indent="-190500" algn="just">
                  <a:lnSpc>
                    <a:spcPct val="120000"/>
                  </a:lnSpc>
                  <a:buFont typeface="Wingdings" pitchFamily="2" charset="2"/>
                  <a:buChar char="§"/>
                </a:pPr>
                <a:r>
                  <a:rPr lang="it-IT" sz="1400">
                    <a:solidFill>
                      <a:srgbClr val="002060"/>
                    </a:solidFill>
                    <a:latin typeface="Tahoma" pitchFamily="34" charset="0"/>
                  </a:rPr>
                  <a:t>Tracciabilità (GdF)</a:t>
                </a:r>
              </a:p>
              <a:p>
                <a:pPr marL="190500" indent="-190500" algn="just">
                  <a:lnSpc>
                    <a:spcPct val="120000"/>
                  </a:lnSpc>
                  <a:buFont typeface="Wingdings" pitchFamily="2" charset="2"/>
                  <a:buChar char="§"/>
                </a:pPr>
                <a:r>
                  <a:rPr lang="it-IT" sz="1400">
                    <a:solidFill>
                      <a:srgbClr val="002060"/>
                    </a:solidFill>
                    <a:latin typeface="Tahoma" pitchFamily="34" charset="0"/>
                  </a:rPr>
                  <a:t>Ogni notizia ritenuta utile all’individuazione di collegamenti con la criminalità organizzata.</a:t>
                </a:r>
                <a:endParaRPr lang="en-GB" sz="1400">
                  <a:solidFill>
                    <a:srgbClr val="002060"/>
                  </a:solidFill>
                  <a:latin typeface="Tahoma" pitchFamily="34" charset="0"/>
                </a:endParaRPr>
              </a:p>
            </p:txBody>
          </p:sp>
          <p:sp>
            <p:nvSpPr>
              <p:cNvPr id="14" name="Text Box 14"/>
              <p:cNvSpPr txBox="1">
                <a:spLocks noChangeArrowheads="1"/>
              </p:cNvSpPr>
              <p:nvPr/>
            </p:nvSpPr>
            <p:spPr bwMode="auto">
              <a:xfrm>
                <a:off x="3507" y="967"/>
                <a:ext cx="961" cy="224"/>
              </a:xfrm>
              <a:prstGeom prst="rect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bg2"/>
                </a:outerShdw>
              </a:effectLst>
              <a:extLst>
                <a:ext uri="{909E8E84-426E-40DD-AFC4-6F175D3DCCD1}"/>
                <a:ext uri="{91240B29-F687-4F45-9708-019B960494DF}"/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800">
                    <a:solidFill>
                      <a:schemeClr val="tx1"/>
                    </a:solidFill>
                    <a:latin typeface="Times New Roman" charset="0"/>
                  </a:defRPr>
                </a:lvl1pPr>
                <a:lvl2pPr marL="742950" indent="-285750" eaLnBrk="0" hangingPunct="0">
                  <a:defRPr sz="2800">
                    <a:solidFill>
                      <a:schemeClr val="tx1"/>
                    </a:solidFill>
                    <a:latin typeface="Times New Roman" charset="0"/>
                  </a:defRPr>
                </a:lvl2pPr>
                <a:lvl3pPr marL="1143000" indent="-228600" eaLnBrk="0" hangingPunct="0">
                  <a:defRPr sz="2800">
                    <a:solidFill>
                      <a:schemeClr val="tx1"/>
                    </a:solidFill>
                    <a:latin typeface="Times New Roman" charset="0"/>
                  </a:defRPr>
                </a:lvl3pPr>
                <a:lvl4pPr marL="1600200" indent="-228600" eaLnBrk="0" hangingPunct="0">
                  <a:defRPr sz="2800">
                    <a:solidFill>
                      <a:schemeClr val="tx1"/>
                    </a:solidFill>
                    <a:latin typeface="Times New Roman" charset="0"/>
                  </a:defRPr>
                </a:lvl4pPr>
                <a:lvl5pPr marL="2057400" indent="-228600" eaLnBrk="0" hangingPunct="0">
                  <a:defRPr sz="2800">
                    <a:solidFill>
                      <a:schemeClr val="tx1"/>
                    </a:solidFill>
                    <a:latin typeface="Times New Roman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imes New Roman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imes New Roman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imes New Roman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imes New Roman" charset="0"/>
                  </a:defRPr>
                </a:lvl9pPr>
              </a:lstStyle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it-IT" sz="1600" dirty="0">
                    <a:solidFill>
                      <a:srgbClr val="00B050"/>
                    </a:solidFill>
                    <a:latin typeface="Tahoma" pitchFamily="34" charset="0"/>
                    <a:cs typeface="+mn-cs"/>
                  </a:rPr>
                  <a:t>RILEVAMENTI</a:t>
                </a:r>
                <a:endParaRPr lang="en-GB" sz="1600" dirty="0">
                  <a:solidFill>
                    <a:srgbClr val="00B050"/>
                  </a:solidFill>
                  <a:latin typeface="Tahoma" pitchFamily="34" charset="0"/>
                  <a:cs typeface="+mn-cs"/>
                </a:endParaRPr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777875"/>
          </a:xfrm>
        </p:spPr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it-IT" sz="1800" smtClean="0"/>
              <a:t>Infiltrazioni  della criminalità organizzata negli appalti pubblici</a:t>
            </a:r>
            <a:br>
              <a:rPr lang="it-IT" sz="1800" smtClean="0"/>
            </a:br>
            <a:r>
              <a:rPr lang="it-IT" sz="1800" smtClean="0"/>
              <a:t>Le iniziative di contrasto</a:t>
            </a:r>
            <a:endParaRPr lang="it-IT" sz="1800" dirty="0"/>
          </a:p>
        </p:txBody>
      </p:sp>
      <p:sp>
        <p:nvSpPr>
          <p:cNvPr id="14338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it-IT" sz="3600" smtClean="0">
                <a:solidFill>
                  <a:srgbClr val="0070C0"/>
                </a:solidFill>
                <a:latin typeface="Arial Black" pitchFamily="34" charset="0"/>
              </a:rPr>
              <a:t>LEGGE OBIETTIVO</a:t>
            </a:r>
          </a:p>
          <a:p>
            <a:pPr algn="ctr"/>
            <a:r>
              <a:rPr lang="it-IT" sz="2400" smtClean="0">
                <a:solidFill>
                  <a:srgbClr val="0070C0"/>
                </a:solidFill>
                <a:latin typeface="Arial Black" pitchFamily="34" charset="0"/>
              </a:rPr>
              <a:t>L. 21.12.2001 nr.443</a:t>
            </a:r>
            <a:endParaRPr lang="en-GB" sz="2400" i="1" smtClean="0">
              <a:solidFill>
                <a:srgbClr val="0070C0"/>
              </a:solidFill>
              <a:latin typeface="Arial Black" pitchFamily="34" charset="0"/>
            </a:endParaRPr>
          </a:p>
          <a:p>
            <a:endParaRPr lang="it-IT" smtClean="0"/>
          </a:p>
          <a:p>
            <a:r>
              <a:rPr lang="it-IT" sz="2400" smtClean="0">
                <a:latin typeface="Arial" charset="0"/>
              </a:rPr>
              <a:t>Delega al Governo in materia di infrastrutture ed insediamenti produttivi strategici ed altri interventi per il rilancio delle attività produttive</a:t>
            </a:r>
          </a:p>
          <a:p>
            <a:endParaRPr lang="it-IT" smtClean="0"/>
          </a:p>
          <a:p>
            <a:endParaRPr lang="it-IT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706437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it-IT" sz="1800" dirty="0"/>
              <a:t>Infiltrazioni della criminalità organizzata negli appalti pubblici </a:t>
            </a:r>
            <a:br>
              <a:rPr lang="it-IT" sz="1800" dirty="0"/>
            </a:br>
            <a:r>
              <a:rPr lang="it-IT" sz="1800" dirty="0"/>
              <a:t>Le iniziative di contrasto</a:t>
            </a:r>
          </a:p>
        </p:txBody>
      </p:sp>
      <p:sp>
        <p:nvSpPr>
          <p:cNvPr id="33794" name="Segnaposto contenuto 2"/>
          <p:cNvSpPr>
            <a:spLocks noGrp="1"/>
          </p:cNvSpPr>
          <p:nvPr>
            <p:ph idx="1"/>
          </p:nvPr>
        </p:nvSpPr>
        <p:spPr>
          <a:xfrm>
            <a:off x="457200" y="981075"/>
            <a:ext cx="7620000" cy="5419725"/>
          </a:xfrm>
        </p:spPr>
        <p:txBody>
          <a:bodyPr/>
          <a:lstStyle/>
          <a:p>
            <a:endParaRPr lang="it-IT" smtClean="0"/>
          </a:p>
          <a:p>
            <a:endParaRPr lang="it-IT" smtClean="0"/>
          </a:p>
          <a:p>
            <a:endParaRPr lang="it-IT" smtClean="0"/>
          </a:p>
          <a:p>
            <a:endParaRPr lang="it-IT" smtClean="0"/>
          </a:p>
          <a:p>
            <a:endParaRPr lang="it-IT" smtClean="0"/>
          </a:p>
          <a:p>
            <a:endParaRPr lang="it-IT" smtClean="0"/>
          </a:p>
          <a:p>
            <a:endParaRPr lang="it-IT" smtClean="0"/>
          </a:p>
          <a:p>
            <a:pPr algn="just"/>
            <a:r>
              <a:rPr lang="it-IT" smtClean="0"/>
              <a:t>Dopo l’accesso al cantiere il G.I. redige, entro 30 giorni, la relazione per il Prefetto </a:t>
            </a:r>
          </a:p>
          <a:p>
            <a:endParaRPr lang="it-IT" smtClean="0">
              <a:solidFill>
                <a:srgbClr val="C00000"/>
              </a:solidFill>
            </a:endParaRPr>
          </a:p>
          <a:p>
            <a:pPr algn="just"/>
            <a:r>
              <a:rPr lang="it-IT" smtClean="0"/>
              <a:t>Il Prefetto, entro i 15 giorni successivi, emette l’eventuale provvedimento </a:t>
            </a:r>
          </a:p>
        </p:txBody>
      </p:sp>
      <p:pic>
        <p:nvPicPr>
          <p:cNvPr id="33795" name="Immagine 3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03488" y="1341438"/>
            <a:ext cx="3671887" cy="2111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706437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it-IT" sz="1800" dirty="0"/>
              <a:t>Infiltrazioni della criminalità organizzata negli appalti pubblici </a:t>
            </a:r>
            <a:br>
              <a:rPr lang="it-IT" sz="1800" dirty="0"/>
            </a:br>
            <a:r>
              <a:rPr lang="it-IT" sz="1800" dirty="0"/>
              <a:t>Le iniziative di contrasto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052513"/>
            <a:ext cx="7620000" cy="5348287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it-IT" b="1" dirty="0" smtClean="0">
                <a:solidFill>
                  <a:srgbClr val="FF0000"/>
                </a:solidFill>
              </a:rPr>
              <a:t>art</a:t>
            </a:r>
            <a:r>
              <a:rPr lang="it-IT" b="1" dirty="0">
                <a:solidFill>
                  <a:srgbClr val="FF0000"/>
                </a:solidFill>
              </a:rPr>
              <a:t>. 10 del D.P.R. n. 252/1998 </a:t>
            </a:r>
          </a:p>
          <a:p>
            <a:pPr marL="114300" indent="0" algn="just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it-IT" sz="2000" dirty="0" smtClean="0"/>
              <a:t>Regolamento </a:t>
            </a:r>
            <a:r>
              <a:rPr lang="it-IT" sz="2000" dirty="0"/>
              <a:t>recante norme per la semplificazione dei procedimenti relativi al rilascio delle comunicazioni e delle informazioni </a:t>
            </a:r>
            <a:r>
              <a:rPr lang="it-IT" sz="2000" dirty="0" smtClean="0"/>
              <a:t>antimafia</a:t>
            </a:r>
            <a:r>
              <a:rPr lang="it-IT" sz="2000" dirty="0"/>
              <a:t> .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it-IT" dirty="0"/>
          </a:p>
        </p:txBody>
      </p:sp>
      <p:sp>
        <p:nvSpPr>
          <p:cNvPr id="4" name="Elaborazione alternativa 3"/>
          <p:cNvSpPr/>
          <p:nvPr/>
        </p:nvSpPr>
        <p:spPr>
          <a:xfrm>
            <a:off x="755650" y="2852738"/>
            <a:ext cx="2952750" cy="3313112"/>
          </a:xfrm>
          <a:prstGeom prst="flowChartAlternateProcess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r>
              <a:rPr lang="it-IT">
                <a:solidFill>
                  <a:srgbClr val="C00000"/>
                </a:solidFill>
                <a:cs typeface="Arial" charset="0"/>
              </a:rPr>
              <a:t>Informativa tipica</a:t>
            </a:r>
          </a:p>
          <a:p>
            <a:pPr algn="ctr"/>
            <a:r>
              <a:rPr lang="it-IT" sz="1400">
                <a:solidFill>
                  <a:srgbClr val="0070C0"/>
                </a:solidFill>
                <a:cs typeface="Arial" charset="0"/>
              </a:rPr>
              <a:t>lett. a) e b)  comma 7 art. 10 </a:t>
            </a:r>
          </a:p>
          <a:p>
            <a:pPr algn="ctr"/>
            <a:r>
              <a:rPr lang="it-IT">
                <a:solidFill>
                  <a:srgbClr val="2F2B20"/>
                </a:solidFill>
                <a:cs typeface="Arial" charset="0"/>
              </a:rPr>
              <a:t> </a:t>
            </a:r>
            <a:r>
              <a:rPr lang="it-IT" sz="1200">
                <a:solidFill>
                  <a:srgbClr val="2F2B20"/>
                </a:solidFill>
                <a:cs typeface="Arial" charset="0"/>
              </a:rPr>
              <a:t>provvedimenti giudiziari di applicazioni di misure cautelari o di sottoposizione a giudizio o di adozione di sentenze di condanna per alcuni reati (esempio reato di estorsione, riciclaggio, etc.) o di applicazione di misure interdittive</a:t>
            </a:r>
          </a:p>
          <a:p>
            <a:pPr algn="ctr"/>
            <a:endParaRPr lang="it-IT" sz="1200">
              <a:solidFill>
                <a:srgbClr val="2F2B20"/>
              </a:solidFill>
              <a:cs typeface="Arial" charset="0"/>
            </a:endParaRPr>
          </a:p>
          <a:p>
            <a:pPr algn="ctr"/>
            <a:r>
              <a:rPr lang="it-IT" sz="1400">
                <a:solidFill>
                  <a:srgbClr val="0070C0"/>
                </a:solidFill>
                <a:cs typeface="Arial" charset="0"/>
              </a:rPr>
              <a:t>lett.  c)  comma 7 art. 10</a:t>
            </a:r>
          </a:p>
          <a:p>
            <a:pPr algn="ctr"/>
            <a:r>
              <a:rPr lang="it-IT" sz="1200">
                <a:solidFill>
                  <a:srgbClr val="2F2B20"/>
                </a:solidFill>
                <a:cs typeface="Arial" charset="0"/>
              </a:rPr>
              <a:t>attività di indagine effettuata dagli organi inquirenti tentativi di infiltrazione mafiosa tendenti a condizionare le scelte e gli indirizzi delle imprese</a:t>
            </a:r>
          </a:p>
          <a:p>
            <a:pPr algn="ctr"/>
            <a:endParaRPr lang="it-IT" sz="1200">
              <a:solidFill>
                <a:srgbClr val="2F2B20"/>
              </a:solidFill>
              <a:cs typeface="Arial" charset="0"/>
            </a:endParaRPr>
          </a:p>
          <a:p>
            <a:pPr algn="ctr"/>
            <a:endParaRPr lang="it-IT" sz="1200">
              <a:solidFill>
                <a:srgbClr val="2F2B20"/>
              </a:solidFill>
              <a:cs typeface="Arial" charset="0"/>
            </a:endParaRPr>
          </a:p>
        </p:txBody>
      </p:sp>
      <p:sp>
        <p:nvSpPr>
          <p:cNvPr id="5" name="Elaborazione alternativa 4"/>
          <p:cNvSpPr/>
          <p:nvPr/>
        </p:nvSpPr>
        <p:spPr>
          <a:xfrm>
            <a:off x="4716463" y="2824163"/>
            <a:ext cx="2879725" cy="3311525"/>
          </a:xfrm>
          <a:prstGeom prst="flowChartAlternateProcess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r>
              <a:rPr lang="it-IT">
                <a:solidFill>
                  <a:srgbClr val="C00000"/>
                </a:solidFill>
                <a:cs typeface="Arial" charset="0"/>
              </a:rPr>
              <a:t>Informativa atipica </a:t>
            </a:r>
          </a:p>
          <a:p>
            <a:pPr algn="ctr"/>
            <a:r>
              <a:rPr lang="it-IT" sz="1400">
                <a:solidFill>
                  <a:srgbClr val="0070C0"/>
                </a:solidFill>
                <a:cs typeface="Arial" charset="0"/>
              </a:rPr>
              <a:t>art. 10 comma 9 </a:t>
            </a:r>
          </a:p>
          <a:p>
            <a:pPr algn="ctr"/>
            <a:r>
              <a:rPr lang="it-IT" sz="1400">
                <a:solidFill>
                  <a:schemeClr val="tx1"/>
                </a:solidFill>
                <a:cs typeface="Arial" charset="0"/>
              </a:rPr>
              <a:t>indizi non gravi </a:t>
            </a:r>
            <a:r>
              <a:rPr lang="it-IT" sz="1400">
                <a:solidFill>
                  <a:srgbClr val="2F2B20"/>
                </a:solidFill>
                <a:cs typeface="Arial" charset="0"/>
              </a:rPr>
              <a:t>circa la reale sussistenza del “pericolo di infiltrazione mafiosa”. La loro valutazione viene rimessa all’amministrazione richiedente</a:t>
            </a:r>
          </a:p>
          <a:p>
            <a:pPr algn="ctr"/>
            <a:endParaRPr lang="it-IT" sz="1400">
              <a:solidFill>
                <a:schemeClr val="tx1"/>
              </a:solidFill>
              <a:cs typeface="Arial" charset="0"/>
            </a:endParaRPr>
          </a:p>
          <a:p>
            <a:pPr algn="ctr"/>
            <a:endParaRPr lang="it-IT" sz="1200">
              <a:solidFill>
                <a:schemeClr val="tx1"/>
              </a:solidFill>
              <a:cs typeface="Arial" charset="0"/>
            </a:endParaRPr>
          </a:p>
          <a:p>
            <a:pPr algn="ctr"/>
            <a:endParaRPr lang="it-IT" sz="1200">
              <a:solidFill>
                <a:schemeClr val="tx1"/>
              </a:solidFill>
              <a:cs typeface="Arial" charset="0"/>
            </a:endParaRPr>
          </a:p>
          <a:p>
            <a:pPr algn="ctr"/>
            <a:endParaRPr lang="it-IT" sz="1200">
              <a:solidFill>
                <a:schemeClr val="tx1"/>
              </a:solidFill>
              <a:cs typeface="Arial" charset="0"/>
            </a:endParaRPr>
          </a:p>
        </p:txBody>
      </p:sp>
      <p:sp>
        <p:nvSpPr>
          <p:cNvPr id="6" name="Freccia in giù 5"/>
          <p:cNvSpPr/>
          <p:nvPr/>
        </p:nvSpPr>
        <p:spPr>
          <a:xfrm>
            <a:off x="1331913" y="2241550"/>
            <a:ext cx="1800225" cy="461963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it-IT" dirty="0"/>
          </a:p>
        </p:txBody>
      </p:sp>
      <p:sp>
        <p:nvSpPr>
          <p:cNvPr id="7" name="Freccia in giù 6"/>
          <p:cNvSpPr/>
          <p:nvPr/>
        </p:nvSpPr>
        <p:spPr>
          <a:xfrm>
            <a:off x="5256213" y="2219325"/>
            <a:ext cx="1800225" cy="461963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706437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it-IT" sz="1800" smtClean="0"/>
              <a:t>Infiltrazioni della criminalità organizzata negli appalti pubblici </a:t>
            </a:r>
            <a:br>
              <a:rPr lang="it-IT" sz="1800" smtClean="0"/>
            </a:br>
            <a:r>
              <a:rPr lang="it-IT" sz="1800" smtClean="0"/>
              <a:t>Le iniziative di contrasto</a:t>
            </a:r>
            <a:endParaRPr lang="it-IT" sz="1800" dirty="0"/>
          </a:p>
        </p:txBody>
      </p:sp>
      <p:sp>
        <p:nvSpPr>
          <p:cNvPr id="35842" name="Segnaposto contenuto 2"/>
          <p:cNvSpPr>
            <a:spLocks noGrp="1"/>
          </p:cNvSpPr>
          <p:nvPr>
            <p:ph idx="1"/>
          </p:nvPr>
        </p:nvSpPr>
        <p:spPr>
          <a:xfrm>
            <a:off x="323850" y="981075"/>
            <a:ext cx="7920038" cy="5419725"/>
          </a:xfrm>
        </p:spPr>
        <p:txBody>
          <a:bodyPr/>
          <a:lstStyle/>
          <a:p>
            <a:pPr marL="114300" indent="0">
              <a:buFont typeface="Arial" charset="0"/>
              <a:buNone/>
            </a:pPr>
            <a:endParaRPr lang="it-IT" sz="1600" smtClean="0"/>
          </a:p>
        </p:txBody>
      </p:sp>
      <p:graphicFrame>
        <p:nvGraphicFramePr>
          <p:cNvPr id="7" name="Tabella 6"/>
          <p:cNvGraphicFramePr>
            <a:graphicFrameLocks noGrp="1"/>
          </p:cNvGraphicFramePr>
          <p:nvPr/>
        </p:nvGraphicFramePr>
        <p:xfrm>
          <a:off x="539750" y="1052513"/>
          <a:ext cx="7415213" cy="5260975"/>
        </p:xfrm>
        <a:graphic>
          <a:graphicData uri="http://schemas.openxmlformats.org/drawingml/2006/table">
            <a:tbl>
              <a:tblPr firstRow="1" bandRow="1">
                <a:tableStyleId>{FABFCF23-3B69-468F-B69F-88F6DE6A72F2}</a:tableStyleId>
              </a:tblPr>
              <a:tblGrid>
                <a:gridCol w="7416102"/>
              </a:tblGrid>
              <a:tr h="432048">
                <a:tc>
                  <a:txBody>
                    <a:bodyPr/>
                    <a:lstStyle/>
                    <a:p>
                      <a:pPr algn="ctr"/>
                      <a:r>
                        <a:rPr lang="it-IT" sz="1800" dirty="0" smtClean="0">
                          <a:solidFill>
                            <a:schemeClr val="tx1"/>
                          </a:solidFill>
                        </a:rPr>
                        <a:t>Informazione tipica</a:t>
                      </a:r>
                      <a:r>
                        <a:rPr lang="it-IT" sz="180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it-IT" sz="1800" dirty="0" err="1" smtClean="0">
                          <a:solidFill>
                            <a:schemeClr val="tx1"/>
                          </a:solidFill>
                        </a:rPr>
                        <a:t>Dpr</a:t>
                      </a:r>
                      <a:r>
                        <a:rPr lang="it-IT" sz="1800" dirty="0" smtClean="0">
                          <a:solidFill>
                            <a:schemeClr val="tx1"/>
                          </a:solidFill>
                        </a:rPr>
                        <a:t> 252/98 art. 10 comma 7 </a:t>
                      </a:r>
                      <a:r>
                        <a:rPr lang="it-IT" sz="1800" dirty="0" err="1" smtClean="0">
                          <a:solidFill>
                            <a:schemeClr val="tx1"/>
                          </a:solidFill>
                        </a:rPr>
                        <a:t>lett</a:t>
                      </a:r>
                      <a:r>
                        <a:rPr lang="it-IT" sz="1800" dirty="0" smtClean="0">
                          <a:solidFill>
                            <a:schemeClr val="tx1"/>
                          </a:solidFill>
                        </a:rPr>
                        <a:t>. A </a:t>
                      </a:r>
                      <a:endParaRPr lang="it-IT" sz="1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t-IT" sz="1400" dirty="0" smtClean="0">
                          <a:solidFill>
                            <a:schemeClr val="tx1"/>
                          </a:solidFill>
                        </a:rPr>
                        <a:t>Art. 416 bis c.p. -  associazione di tipo mafioso</a:t>
                      </a:r>
                      <a:endParaRPr lang="it-IT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271512">
                <a:tc>
                  <a:txBody>
                    <a:bodyPr/>
                    <a:lstStyle/>
                    <a:p>
                      <a:r>
                        <a:rPr lang="it-IT" sz="1400" dirty="0" smtClean="0">
                          <a:solidFill>
                            <a:schemeClr val="tx1"/>
                          </a:solidFill>
                        </a:rPr>
                        <a:t>Art. 644 c.p. - usura</a:t>
                      </a:r>
                      <a:endParaRPr lang="it-IT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32720">
                <a:tc>
                  <a:txBody>
                    <a:bodyPr/>
                    <a:lstStyle/>
                    <a:p>
                      <a:r>
                        <a:rPr lang="it-IT" sz="1400" dirty="0" smtClean="0">
                          <a:solidFill>
                            <a:schemeClr val="tx1"/>
                          </a:solidFill>
                        </a:rPr>
                        <a:t>Art. 629 c.p. - estorsione </a:t>
                      </a:r>
                      <a:endParaRPr lang="it-IT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32720">
                <a:tc>
                  <a:txBody>
                    <a:bodyPr/>
                    <a:lstStyle/>
                    <a:p>
                      <a:r>
                        <a:rPr lang="it-IT" sz="1400" dirty="0" smtClean="0">
                          <a:solidFill>
                            <a:schemeClr val="tx1"/>
                          </a:solidFill>
                        </a:rPr>
                        <a:t>Art. 648 bis c.p. - riciclaggio</a:t>
                      </a:r>
                      <a:endParaRPr lang="it-IT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327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dirty="0" smtClean="0">
                          <a:solidFill>
                            <a:schemeClr val="tx1"/>
                          </a:solidFill>
                        </a:rPr>
                        <a:t>Art. 630 c.p. - Sequestro di persona a scopo di rapina o di estorsione</a:t>
                      </a:r>
                    </a:p>
                  </a:txBody>
                  <a:tcPr/>
                </a:tc>
              </a:tr>
              <a:tr h="34242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dirty="0" smtClean="0">
                          <a:solidFill>
                            <a:schemeClr val="tx1"/>
                          </a:solidFill>
                        </a:rPr>
                        <a:t>Art. 74 </a:t>
                      </a:r>
                      <a:r>
                        <a:rPr lang="it-IT" sz="1400" dirty="0" err="1" smtClean="0">
                          <a:solidFill>
                            <a:schemeClr val="tx1"/>
                          </a:solidFill>
                        </a:rPr>
                        <a:t>Dpr</a:t>
                      </a:r>
                      <a:r>
                        <a:rPr lang="it-IT" sz="1400" dirty="0" smtClean="0">
                          <a:solidFill>
                            <a:schemeClr val="tx1"/>
                          </a:solidFill>
                        </a:rPr>
                        <a:t> 309/1990 - associazione finalizzata al traffico illecito  di sostanze stupefacenti  </a:t>
                      </a:r>
                    </a:p>
                  </a:txBody>
                  <a:tcPr/>
                </a:tc>
              </a:tr>
              <a:tr h="28803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dirty="0" smtClean="0">
                          <a:solidFill>
                            <a:schemeClr val="tx1"/>
                          </a:solidFill>
                        </a:rPr>
                        <a:t>Art. 648</a:t>
                      </a:r>
                      <a:r>
                        <a:rPr lang="it-IT" sz="1400" baseline="0" dirty="0" smtClean="0">
                          <a:solidFill>
                            <a:schemeClr val="tx1"/>
                          </a:solidFill>
                        </a:rPr>
                        <a:t> ter</a:t>
                      </a:r>
                      <a:r>
                        <a:rPr lang="it-IT" sz="1400" dirty="0" smtClean="0">
                          <a:solidFill>
                            <a:schemeClr val="tx1"/>
                          </a:solidFill>
                        </a:rPr>
                        <a:t> c.p. - impiego di denaro, beni o utilità di provenienza illecita</a:t>
                      </a:r>
                    </a:p>
                  </a:txBody>
                  <a:tcPr/>
                </a:tc>
              </a:tr>
              <a:tr h="34327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dirty="0" smtClean="0">
                          <a:solidFill>
                            <a:schemeClr val="tx1"/>
                          </a:solidFill>
                        </a:rPr>
                        <a:t>Art. 291</a:t>
                      </a:r>
                      <a:r>
                        <a:rPr lang="it-IT" sz="1400" baseline="0" dirty="0" smtClean="0">
                          <a:solidFill>
                            <a:schemeClr val="tx1"/>
                          </a:solidFill>
                        </a:rPr>
                        <a:t> quater </a:t>
                      </a:r>
                      <a:r>
                        <a:rPr lang="it-IT" sz="1400" baseline="0" dirty="0" err="1" smtClean="0">
                          <a:solidFill>
                            <a:schemeClr val="tx1"/>
                          </a:solidFill>
                        </a:rPr>
                        <a:t>Dpr</a:t>
                      </a:r>
                      <a:r>
                        <a:rPr lang="it-IT" sz="1400" baseline="0" dirty="0" smtClean="0">
                          <a:solidFill>
                            <a:schemeClr val="tx1"/>
                          </a:solidFill>
                        </a:rPr>
                        <a:t>  43/1973</a:t>
                      </a:r>
                      <a:r>
                        <a:rPr lang="it-IT" sz="1400" dirty="0" smtClean="0">
                          <a:solidFill>
                            <a:schemeClr val="tx1"/>
                          </a:solidFill>
                        </a:rPr>
                        <a:t> - associazione finalizzata al contrabbando</a:t>
                      </a:r>
                      <a:r>
                        <a:rPr lang="it-IT" sz="1400" baseline="0" dirty="0" smtClean="0">
                          <a:solidFill>
                            <a:schemeClr val="tx1"/>
                          </a:solidFill>
                        </a:rPr>
                        <a:t> di tabacchi lavorati esteri</a:t>
                      </a:r>
                      <a:r>
                        <a:rPr lang="it-IT" sz="140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</a:p>
                  </a:txBody>
                  <a:tcPr/>
                </a:tc>
              </a:tr>
              <a:tr h="36636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dirty="0" smtClean="0">
                          <a:solidFill>
                            <a:schemeClr val="tx1"/>
                          </a:solidFill>
                        </a:rPr>
                        <a:t>Art. 644 </a:t>
                      </a:r>
                      <a:r>
                        <a:rPr lang="it-IT" sz="140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it-IT" sz="1400" baseline="0" dirty="0" err="1" smtClean="0">
                          <a:solidFill>
                            <a:schemeClr val="tx1"/>
                          </a:solidFill>
                        </a:rPr>
                        <a:t>DLgs</a:t>
                      </a:r>
                      <a:r>
                        <a:rPr lang="it-IT" sz="1400" baseline="0" dirty="0" smtClean="0">
                          <a:solidFill>
                            <a:schemeClr val="tx1"/>
                          </a:solidFill>
                        </a:rPr>
                        <a:t> 152/2006 </a:t>
                      </a:r>
                      <a:r>
                        <a:rPr lang="it-IT" sz="1400" dirty="0" smtClean="0">
                          <a:solidFill>
                            <a:schemeClr val="tx1"/>
                          </a:solidFill>
                        </a:rPr>
                        <a:t> - attività organizzata per il traffico illecito di rifiuti 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dirty="0" smtClean="0">
                          <a:solidFill>
                            <a:schemeClr val="tx1"/>
                          </a:solidFill>
                        </a:rPr>
                        <a:t>Art. 416,</a:t>
                      </a:r>
                      <a:r>
                        <a:rPr lang="it-IT" sz="1400" baseline="0" dirty="0" smtClean="0">
                          <a:solidFill>
                            <a:schemeClr val="tx1"/>
                          </a:solidFill>
                        </a:rPr>
                        <a:t> VI comma - </a:t>
                      </a:r>
                      <a:r>
                        <a:rPr lang="it-IT" sz="1400" dirty="0" smtClean="0">
                          <a:solidFill>
                            <a:schemeClr val="tx1"/>
                          </a:solidFill>
                        </a:rPr>
                        <a:t>Associazione per delinquere finalizzata a:</a:t>
                      </a:r>
                    </a:p>
                    <a:p>
                      <a:pPr marL="285750" indent="-285750" algn="just">
                        <a:buFont typeface="Arial" pitchFamily="34" charset="0"/>
                        <a:buChar char="•"/>
                      </a:pPr>
                      <a:r>
                        <a:rPr lang="it-IT" sz="1400" dirty="0" smtClean="0">
                          <a:solidFill>
                            <a:schemeClr val="tx1"/>
                          </a:solidFill>
                        </a:rPr>
                        <a:t>Art. 473 c.p. - contraffazione,</a:t>
                      </a:r>
                      <a:r>
                        <a:rPr lang="it-IT" sz="1400" baseline="0" dirty="0" smtClean="0">
                          <a:solidFill>
                            <a:schemeClr val="tx1"/>
                          </a:solidFill>
                        </a:rPr>
                        <a:t> alterazione o uso di marchio, segni distintivi ovvero di brevetti modelli e disegni;</a:t>
                      </a:r>
                    </a:p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it-IT" sz="1400" dirty="0" smtClean="0">
                          <a:solidFill>
                            <a:schemeClr val="tx1"/>
                          </a:solidFill>
                        </a:rPr>
                        <a:t>Art. 474 c.p. - </a:t>
                      </a:r>
                      <a:r>
                        <a:rPr lang="it-IT" sz="1400" baseline="0" dirty="0" smtClean="0">
                          <a:solidFill>
                            <a:schemeClr val="tx1"/>
                          </a:solidFill>
                        </a:rPr>
                        <a:t>riduzione o mantenimento in schiavitù o in servitù;</a:t>
                      </a:r>
                    </a:p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it-IT" sz="1400" dirty="0" smtClean="0">
                          <a:solidFill>
                            <a:schemeClr val="tx1"/>
                          </a:solidFill>
                        </a:rPr>
                        <a:t>Art. 601 c.p. - </a:t>
                      </a:r>
                      <a:r>
                        <a:rPr lang="it-IT" sz="1400" baseline="0" dirty="0" smtClean="0">
                          <a:solidFill>
                            <a:schemeClr val="tx1"/>
                          </a:solidFill>
                        </a:rPr>
                        <a:t>tratta di persone;</a:t>
                      </a:r>
                    </a:p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it-IT" sz="1400" dirty="0" smtClean="0">
                          <a:solidFill>
                            <a:schemeClr val="tx1"/>
                          </a:solidFill>
                        </a:rPr>
                        <a:t>Art. 602 c.p. - </a:t>
                      </a:r>
                      <a:r>
                        <a:rPr lang="it-IT" sz="1400" baseline="0" dirty="0" smtClean="0">
                          <a:solidFill>
                            <a:schemeClr val="tx1"/>
                          </a:solidFill>
                        </a:rPr>
                        <a:t>acquisto e alienazione di schiavi;</a:t>
                      </a:r>
                    </a:p>
                    <a:p>
                      <a:pPr marL="285750" indent="-285750" algn="just">
                        <a:buFont typeface="Arial" pitchFamily="34" charset="0"/>
                        <a:buChar char="•"/>
                      </a:pPr>
                      <a:r>
                        <a:rPr lang="it-IT" sz="1400" baseline="0" dirty="0" smtClean="0">
                          <a:solidFill>
                            <a:schemeClr val="tx1"/>
                          </a:solidFill>
                        </a:rPr>
                        <a:t>Art. 12 co. 3 bis, </a:t>
                      </a:r>
                      <a:r>
                        <a:rPr lang="it-IT" sz="1400" baseline="0" dirty="0" err="1" smtClean="0">
                          <a:solidFill>
                            <a:schemeClr val="tx1"/>
                          </a:solidFill>
                        </a:rPr>
                        <a:t>DLgs</a:t>
                      </a:r>
                      <a:r>
                        <a:rPr lang="it-IT" sz="1400" baseline="0" dirty="0" smtClean="0">
                          <a:solidFill>
                            <a:schemeClr val="tx1"/>
                          </a:solidFill>
                        </a:rPr>
                        <a:t> 286/98 - trasporto di stranieri nel territorio dello Stato o a procurarne l’ingresso.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706437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it-IT" sz="1800" dirty="0"/>
              <a:t>Infiltrazioni della criminalità organizzata negli appalti pubblici </a:t>
            </a:r>
            <a:br>
              <a:rPr lang="it-IT" sz="1800" dirty="0"/>
            </a:br>
            <a:r>
              <a:rPr lang="it-IT" sz="1800" dirty="0"/>
              <a:t>Le iniziative di contrasto</a:t>
            </a:r>
          </a:p>
        </p:txBody>
      </p:sp>
      <p:sp>
        <p:nvSpPr>
          <p:cNvPr id="36866" name="Segnaposto contenuto 2"/>
          <p:cNvSpPr>
            <a:spLocks noGrp="1"/>
          </p:cNvSpPr>
          <p:nvPr>
            <p:ph idx="1"/>
          </p:nvPr>
        </p:nvSpPr>
        <p:spPr>
          <a:xfrm>
            <a:off x="457200" y="1052513"/>
            <a:ext cx="7620000" cy="5348287"/>
          </a:xfrm>
        </p:spPr>
        <p:txBody>
          <a:bodyPr/>
          <a:lstStyle/>
          <a:p>
            <a:pPr marL="114300" indent="0" fontAlgn="t">
              <a:buFont typeface="Arial" charset="0"/>
              <a:buNone/>
            </a:pPr>
            <a:r>
              <a:rPr lang="it-IT" b="1" smtClean="0"/>
              <a:t>  </a:t>
            </a:r>
            <a:endParaRPr lang="it-IT" smtClean="0"/>
          </a:p>
          <a:p>
            <a:pPr marL="114300" indent="0">
              <a:buFont typeface="Arial" charset="0"/>
              <a:buNone/>
            </a:pPr>
            <a:endParaRPr lang="it-IT" smtClean="0"/>
          </a:p>
        </p:txBody>
      </p:sp>
      <p:graphicFrame>
        <p:nvGraphicFramePr>
          <p:cNvPr id="5" name="Tabella 4"/>
          <p:cNvGraphicFramePr>
            <a:graphicFrameLocks noGrp="1"/>
          </p:cNvGraphicFramePr>
          <p:nvPr/>
        </p:nvGraphicFramePr>
        <p:xfrm>
          <a:off x="539750" y="1052513"/>
          <a:ext cx="7415213" cy="5578475"/>
        </p:xfrm>
        <a:graphic>
          <a:graphicData uri="http://schemas.openxmlformats.org/drawingml/2006/table">
            <a:tbl>
              <a:tblPr firstRow="1" bandRow="1">
                <a:tableStyleId>{FABFCF23-3B69-468F-B69F-88F6DE6A72F2}</a:tableStyleId>
              </a:tblPr>
              <a:tblGrid>
                <a:gridCol w="7416102"/>
              </a:tblGrid>
              <a:tr h="360040">
                <a:tc>
                  <a:txBody>
                    <a:bodyPr/>
                    <a:lstStyle/>
                    <a:p>
                      <a:pPr algn="ctr"/>
                      <a:r>
                        <a:rPr lang="it-IT" sz="1800" dirty="0" smtClean="0">
                          <a:solidFill>
                            <a:schemeClr val="tx1"/>
                          </a:solidFill>
                        </a:rPr>
                        <a:t>Informazione tipica</a:t>
                      </a:r>
                      <a:r>
                        <a:rPr lang="it-IT" sz="180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it-IT" sz="1800" dirty="0" err="1" smtClean="0">
                          <a:solidFill>
                            <a:schemeClr val="tx1"/>
                          </a:solidFill>
                        </a:rPr>
                        <a:t>Dpr</a:t>
                      </a:r>
                      <a:r>
                        <a:rPr lang="it-IT" sz="1800" dirty="0" smtClean="0">
                          <a:solidFill>
                            <a:schemeClr val="tx1"/>
                          </a:solidFill>
                        </a:rPr>
                        <a:t> 252/98 art. 10 comma 7 </a:t>
                      </a:r>
                      <a:r>
                        <a:rPr lang="it-IT" sz="1800" dirty="0" err="1" smtClean="0">
                          <a:solidFill>
                            <a:schemeClr val="tx1"/>
                          </a:solidFill>
                        </a:rPr>
                        <a:t>lett</a:t>
                      </a:r>
                      <a:r>
                        <a:rPr lang="it-IT" sz="1800" dirty="0" smtClean="0">
                          <a:solidFill>
                            <a:schemeClr val="tx1"/>
                          </a:solidFill>
                        </a:rPr>
                        <a:t>. B </a:t>
                      </a:r>
                      <a:endParaRPr lang="it-IT" sz="1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600" b="1" dirty="0" smtClean="0"/>
                        <a:t>Legge  31.05.1965 n. 575 – Disposizioni contro la mafia</a:t>
                      </a:r>
                    </a:p>
                    <a:p>
                      <a:pPr marL="285750" indent="-285750" algn="just">
                        <a:buFont typeface="Arial" pitchFamily="34" charset="0"/>
                        <a:buChar char="•"/>
                      </a:pPr>
                      <a:r>
                        <a:rPr lang="it-IT" sz="1400" b="1" dirty="0" smtClean="0"/>
                        <a:t>art. 2 bis</a:t>
                      </a:r>
                      <a:r>
                        <a:rPr lang="it-IT" sz="1400" dirty="0" smtClean="0"/>
                        <a:t> - </a:t>
                      </a:r>
                      <a:r>
                        <a:rPr lang="it-IT" sz="1200" dirty="0" smtClean="0"/>
                        <a:t>Il procuratore della Repubblica o il questore territorialmente competente a richiedere l'applicazione di una misura di prevenzione procedono, ad indagini sul tenore di vita, sulle disponibilità finanziarie e sul patrimonio dei soggetti indiziati di appartenere ad associazioni mafiose (art. 1) nei cui confronti possa essere  proposta la misura di prevenzione della sorveglianza speciale della pubblica sicurezza con o senza divieto od obbligo di soggiorno, nonché ad indagini sull'attività economica facente capo agli stessi </a:t>
                      </a:r>
                      <a:r>
                        <a:rPr lang="it-IT" sz="1200" baseline="0" dirty="0" smtClean="0"/>
                        <a:t> </a:t>
                      </a:r>
                      <a:r>
                        <a:rPr lang="it-IT" sz="1200" dirty="0" smtClean="0"/>
                        <a:t>soggetti allo scopo anche di individuare le fonti di reddito. </a:t>
                      </a:r>
                      <a:endParaRPr lang="it-IT" sz="1200" baseline="0" dirty="0" smtClean="0"/>
                    </a:p>
                    <a:p>
                      <a:pPr marL="285750" marR="0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it-IT" sz="1400" b="1" dirty="0" smtClean="0"/>
                        <a:t>art. 2 ter</a:t>
                      </a:r>
                      <a:r>
                        <a:rPr lang="it-IT" sz="1400" dirty="0" smtClean="0"/>
                        <a:t> - </a:t>
                      </a:r>
                      <a:r>
                        <a:rPr lang="it-IT" sz="1200" dirty="0" smtClean="0"/>
                        <a:t>nel corso del procedimento per l'applicazione  di una delle misure di prevenzione previste dall'articolo 3 della legge 27 dicembre 1956, n. 1423, iniziato nei confronti delle persone indicate nell'articolo 1, il tribunale, ove necessario, può procedere ad ulteriori indagini oltre quelle già compiute a norma dell'articolo precedente.</a:t>
                      </a:r>
                      <a:endParaRPr lang="it-IT" sz="1400" b="1" baseline="0" dirty="0" smtClean="0"/>
                    </a:p>
                    <a:p>
                      <a:pPr marL="285750" marR="0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it-IT" sz="1400" b="1" dirty="0" smtClean="0"/>
                        <a:t>art. 3 bis</a:t>
                      </a:r>
                      <a:r>
                        <a:rPr lang="it-IT" sz="1400" dirty="0" smtClean="0"/>
                        <a:t> - </a:t>
                      </a:r>
                      <a:r>
                        <a:rPr lang="it-IT" sz="1200" dirty="0" smtClean="0"/>
                        <a:t>Il tribunale, con l'applicazione della misura di prevenzione, dispone che la persona sottoposta a tale </a:t>
                      </a:r>
                      <a:r>
                        <a:rPr lang="it-IT" sz="1200" baseline="0" dirty="0" smtClean="0"/>
                        <a:t> </a:t>
                      </a:r>
                      <a:r>
                        <a:rPr lang="it-IT" sz="1200" dirty="0" smtClean="0"/>
                        <a:t>misura versi presso la cassa delle ammende una somma,  a titolo di cauzione, di entità che, tenuto conto anche delle sue condizioni economiche, e dei provvedimenti adottati a norma del precedente articolo 2-ter, </a:t>
                      </a:r>
                      <a:r>
                        <a:rPr lang="it-IT" sz="1200" baseline="0" dirty="0" smtClean="0"/>
                        <a:t> </a:t>
                      </a:r>
                      <a:r>
                        <a:rPr lang="it-IT" sz="1200" dirty="0" smtClean="0"/>
                        <a:t>costituisca un'efficace remora alla violazione delle prescrizioni imposte</a:t>
                      </a:r>
                      <a:endParaRPr lang="it-IT" sz="1400" baseline="0" dirty="0" smtClean="0"/>
                    </a:p>
                    <a:p>
                      <a:pPr marL="285750" marR="0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it-IT" sz="1400" b="1" dirty="0" smtClean="0"/>
                        <a:t>art. 3 quater</a:t>
                      </a:r>
                      <a:r>
                        <a:rPr lang="it-IT" sz="1400" dirty="0" smtClean="0"/>
                        <a:t> - </a:t>
                      </a:r>
                      <a:r>
                        <a:rPr lang="it-IT" sz="1200" dirty="0" smtClean="0"/>
                        <a:t>Quando, a seguito degli accertamenti di cui all'articolo 2-bis o di quelli compiuti per verificare i pericoli di infiltrazione da parte della delinquenza di tipo mafioso, ricorrono sufficienti indizi per ritenere che l'esercizio di determinate attività economiche, comprese quelle imprenditoriali, sia direttamente o </a:t>
                      </a:r>
                      <a:r>
                        <a:rPr lang="it-IT" sz="1200" baseline="0" dirty="0" smtClean="0"/>
                        <a:t> </a:t>
                      </a:r>
                      <a:r>
                        <a:rPr lang="it-IT" sz="1200" dirty="0" smtClean="0"/>
                        <a:t>indirettamente sottoposto alle condizioni di intimidazione o di assoggettamento previste dall'articolo 416-</a:t>
                      </a:r>
                      <a:r>
                        <a:rPr lang="it-IT" sz="1200" baseline="0" dirty="0" smtClean="0"/>
                        <a:t> </a:t>
                      </a:r>
                      <a:r>
                        <a:rPr lang="it-IT" sz="1200" dirty="0" smtClean="0"/>
                        <a:t>bis del codice penale o che possa, comunque, agevolare l'attività delle persone nei confronti delle quali è </a:t>
                      </a:r>
                      <a:r>
                        <a:rPr lang="it-IT" sz="1200" baseline="0" dirty="0" smtClean="0"/>
                        <a:t> </a:t>
                      </a:r>
                      <a:r>
                        <a:rPr lang="it-IT" sz="1200" dirty="0" smtClean="0"/>
                        <a:t>stata proposta o applicata una delle misure di prevenzione di cui all'articolo 2, ovvero di persone sottoposte a procedimento penale per taluno dei delitti indicati nel comma 2, e non ricorrono i presupposti per l'applicazione delle misure di prevenzione di cui all'articolo 2, il procuratore della Repubblica o il questore possono richiedere al tribunale competente per l'applicazione delle misure di prevenzione nei confronti delle persone sopraindicate, di disporre ulteriori indagini e verifiche sulle predette attività, nonché l'obbligo, nei confronti di chi ha la proprietà o la disponibilità, a qualsiasi titolo, di beni o altre utilità di valore non proporzionato al proprio reddito o alla propria capacità economica, di giustificarne la legittima provenienza.</a:t>
                      </a:r>
                      <a:endParaRPr lang="it-IT" sz="1200" baseline="0" dirty="0" smtClean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it-IT" sz="2000" dirty="0"/>
              <a:t>Infiltrazioni della criminalità organizzata negli appalti pubblici </a:t>
            </a:r>
            <a:br>
              <a:rPr lang="it-IT" sz="2000" dirty="0"/>
            </a:br>
            <a:r>
              <a:rPr lang="it-IT" sz="2000" dirty="0"/>
              <a:t>Le iniziative di contrasto</a:t>
            </a:r>
          </a:p>
        </p:txBody>
      </p:sp>
      <p:graphicFrame>
        <p:nvGraphicFramePr>
          <p:cNvPr id="5" name="Segnaposto contenuto 4"/>
          <p:cNvGraphicFramePr>
            <a:graphicFrameLocks noGrp="1"/>
          </p:cNvGraphicFramePr>
          <p:nvPr>
            <p:ph idx="1"/>
          </p:nvPr>
        </p:nvGraphicFramePr>
        <p:xfrm>
          <a:off x="468313" y="1628775"/>
          <a:ext cx="7620000" cy="296703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6200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>
                          <a:solidFill>
                            <a:schemeClr val="tx1"/>
                          </a:solidFill>
                        </a:rPr>
                        <a:t>Reati sensibili</a:t>
                      </a:r>
                      <a:endParaRPr lang="it-IT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t-IT" dirty="0" smtClean="0"/>
                        <a:t>Art. 353 c.p. – turbata libertà degli incanti</a:t>
                      </a:r>
                      <a:endParaRPr lang="it-IT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t-IT" dirty="0" smtClean="0"/>
                        <a:t>Art. 353 bis c.p. - turbata libertà del procedimento</a:t>
                      </a:r>
                      <a:r>
                        <a:rPr lang="it-IT" baseline="0" dirty="0" smtClean="0"/>
                        <a:t> di scelta del contraente </a:t>
                      </a:r>
                      <a:endParaRPr lang="it-IT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smtClean="0"/>
                        <a:t>Art. 354 c.p. – astensione dagli incanti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smtClean="0"/>
                        <a:t>Art. 355 c.p. -  inadempimenti di contratti di pubbliche forniture 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smtClean="0"/>
                        <a:t>Art. 356  c.p. -  frode nelle pubbliche forniture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smtClean="0"/>
                        <a:t>Art. 513 bis c.p. – illecita concorrenza</a:t>
                      </a:r>
                      <a:r>
                        <a:rPr lang="it-IT" baseline="0" dirty="0" smtClean="0"/>
                        <a:t> con minaccia e violenza</a:t>
                      </a:r>
                      <a:endParaRPr lang="it-IT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smtClean="0"/>
                        <a:t>Art. 640 bis c.p. – truffa aggravata per il conseguimento di erogazioni</a:t>
                      </a:r>
                      <a:r>
                        <a:rPr lang="it-IT" baseline="0" dirty="0" smtClean="0"/>
                        <a:t> pubbliche</a:t>
                      </a:r>
                      <a:endParaRPr lang="it-IT" dirty="0" smtClean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706437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it-IT" sz="1800" dirty="0"/>
              <a:t>Infiltrazioni della criminalità organizzata negli appalti pubblici </a:t>
            </a:r>
            <a:br>
              <a:rPr lang="it-IT" sz="1800" dirty="0"/>
            </a:br>
            <a:r>
              <a:rPr lang="it-IT" sz="1800" dirty="0"/>
              <a:t>Le iniziative di contrasto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052513"/>
            <a:ext cx="7620000" cy="5348287"/>
          </a:xfrm>
        </p:spPr>
        <p:txBody>
          <a:bodyPr rtlCol="0">
            <a:normAutofit fontScale="77500" lnSpcReduction="2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it-IT" dirty="0" smtClean="0"/>
          </a:p>
          <a:p>
            <a:pPr marL="114300" indent="0" algn="just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it-IT" sz="3200" dirty="0" err="1" smtClean="0">
                <a:solidFill>
                  <a:srgbClr val="0070C0"/>
                </a:solidFill>
              </a:rPr>
              <a:t>Ddl</a:t>
            </a:r>
            <a:r>
              <a:rPr lang="it-IT" sz="3200" dirty="0" smtClean="0">
                <a:solidFill>
                  <a:srgbClr val="0070C0"/>
                </a:solidFill>
              </a:rPr>
              <a:t> anticorruzione, ottobre 2012</a:t>
            </a:r>
            <a:r>
              <a:rPr lang="it-IT" sz="3200" b="1" dirty="0" smtClean="0">
                <a:solidFill>
                  <a:srgbClr val="0070C0"/>
                </a:solidFill>
              </a:rPr>
              <a:t> </a:t>
            </a:r>
            <a:r>
              <a:rPr lang="it-IT" sz="2100" dirty="0" smtClean="0"/>
              <a:t>(il testo dovrà </a:t>
            </a:r>
            <a:r>
              <a:rPr lang="it-IT" sz="2100" dirty="0"/>
              <a:t>attendere solo la pubblicazione definitiva in Gazzetta </a:t>
            </a:r>
            <a:r>
              <a:rPr lang="it-IT" sz="2100" dirty="0" smtClean="0"/>
              <a:t>ufficiale per diventare legge)</a:t>
            </a:r>
            <a:endParaRPr lang="it-IT" sz="1800" dirty="0"/>
          </a:p>
          <a:p>
            <a:pPr marL="114300" indent="0" algn="just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it-IT" sz="3200" i="1" dirty="0" smtClean="0"/>
          </a:p>
          <a:p>
            <a:pPr algn="just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it-IT" sz="2400" b="1" dirty="0">
                <a:solidFill>
                  <a:srgbClr val="FF0000"/>
                </a:solidFill>
              </a:rPr>
              <a:t>White list</a:t>
            </a:r>
            <a:r>
              <a:rPr lang="it-IT" sz="2400" dirty="0"/>
              <a:t> </a:t>
            </a:r>
            <a:r>
              <a:rPr lang="it-IT" sz="2400" dirty="0" smtClean="0"/>
              <a:t>- </a:t>
            </a:r>
            <a:r>
              <a:rPr lang="it-IT" sz="2400" dirty="0"/>
              <a:t>La legge, </a:t>
            </a:r>
            <a:r>
              <a:rPr lang="it-IT" sz="2400" dirty="0" smtClean="0"/>
              <a:t>che </a:t>
            </a:r>
            <a:r>
              <a:rPr lang="it-IT" sz="2400" dirty="0"/>
              <a:t>si innesta su quanto aveva già stabilito il Dl 70/2011 all'articolo 4, individua </a:t>
            </a:r>
            <a:r>
              <a:rPr lang="it-IT" sz="2400" dirty="0" smtClean="0"/>
              <a:t>le </a:t>
            </a:r>
            <a:r>
              <a:rPr lang="it-IT" sz="2400" dirty="0"/>
              <a:t>attività </a:t>
            </a:r>
            <a:r>
              <a:rPr lang="it-IT" sz="2400" dirty="0" smtClean="0"/>
              <a:t>più </a:t>
            </a:r>
            <a:r>
              <a:rPr lang="it-IT" sz="2400" dirty="0"/>
              <a:t>esposte al rischio di infiltrazione, come il </a:t>
            </a:r>
            <a:r>
              <a:rPr lang="it-IT" sz="2400" b="1" dirty="0"/>
              <a:t>trasporto</a:t>
            </a:r>
            <a:r>
              <a:rPr lang="it-IT" sz="2400" dirty="0"/>
              <a:t>, la </a:t>
            </a:r>
            <a:r>
              <a:rPr lang="it-IT" sz="2400" b="1" dirty="0"/>
              <a:t>forniture di calcestruzzo</a:t>
            </a:r>
            <a:r>
              <a:rPr lang="it-IT" sz="2400" dirty="0"/>
              <a:t>, il </a:t>
            </a:r>
            <a:r>
              <a:rPr lang="it-IT" sz="2400" b="1" dirty="0"/>
              <a:t>noleggio</a:t>
            </a:r>
            <a:r>
              <a:rPr lang="it-IT" sz="2400" dirty="0"/>
              <a:t>. </a:t>
            </a:r>
            <a:endParaRPr lang="it-IT" sz="2400" dirty="0" smtClean="0"/>
          </a:p>
          <a:p>
            <a:pPr algn="just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it-IT" sz="2400" b="1" dirty="0">
                <a:solidFill>
                  <a:srgbClr val="FF0000"/>
                </a:solidFill>
              </a:rPr>
              <a:t>Risoluzione del contratto</a:t>
            </a:r>
            <a:r>
              <a:rPr lang="it-IT" sz="2400" dirty="0"/>
              <a:t> </a:t>
            </a:r>
            <a:r>
              <a:rPr lang="it-IT" sz="2400" dirty="0" smtClean="0"/>
              <a:t>- modifica art. </a:t>
            </a:r>
            <a:r>
              <a:rPr lang="it-IT" sz="2400" dirty="0"/>
              <a:t>135 </a:t>
            </a:r>
            <a:r>
              <a:rPr lang="it-IT" sz="2400" dirty="0" smtClean="0"/>
              <a:t>codice </a:t>
            </a:r>
            <a:r>
              <a:rPr lang="it-IT" sz="2400" dirty="0"/>
              <a:t>appalti. </a:t>
            </a:r>
            <a:r>
              <a:rPr lang="it-IT" sz="2400" dirty="0" smtClean="0"/>
              <a:t>Nuove </a:t>
            </a:r>
            <a:r>
              <a:rPr lang="it-IT" sz="2400" dirty="0"/>
              <a:t>ipotesi di risoluzione del contratto. Vengono sanzionate in questo modo le </a:t>
            </a:r>
            <a:r>
              <a:rPr lang="it-IT" sz="2400" b="1" i="1" dirty="0"/>
              <a:t>sentenze passate in giudicato </a:t>
            </a:r>
            <a:r>
              <a:rPr lang="it-IT" sz="2400" dirty="0" smtClean="0"/>
              <a:t>per: </a:t>
            </a:r>
            <a:r>
              <a:rPr lang="it-IT" sz="2400" b="1" dirty="0" smtClean="0"/>
              <a:t>associazione </a:t>
            </a:r>
            <a:r>
              <a:rPr lang="it-IT" sz="2400" b="1" dirty="0"/>
              <a:t>mafiosa</a:t>
            </a:r>
            <a:r>
              <a:rPr lang="it-IT" sz="2400" dirty="0"/>
              <a:t>, </a:t>
            </a:r>
            <a:r>
              <a:rPr lang="it-IT" sz="2400" b="1" dirty="0" smtClean="0"/>
              <a:t>contrabbando</a:t>
            </a:r>
            <a:r>
              <a:rPr lang="it-IT" sz="2400" dirty="0"/>
              <a:t>, </a:t>
            </a:r>
            <a:r>
              <a:rPr lang="it-IT" sz="2400" dirty="0" smtClean="0"/>
              <a:t> </a:t>
            </a:r>
            <a:r>
              <a:rPr lang="it-IT" sz="2400" b="1" dirty="0"/>
              <a:t>traffico di rifiuti</a:t>
            </a:r>
            <a:r>
              <a:rPr lang="it-IT" sz="2400" dirty="0"/>
              <a:t>, </a:t>
            </a:r>
            <a:r>
              <a:rPr lang="it-IT" sz="2400" dirty="0" smtClean="0"/>
              <a:t> </a:t>
            </a:r>
            <a:r>
              <a:rPr lang="it-IT" sz="2400" b="1" dirty="0"/>
              <a:t>spaccio di </a:t>
            </a:r>
            <a:r>
              <a:rPr lang="it-IT" sz="2400" b="1" dirty="0" smtClean="0"/>
              <a:t>stupefacenti,</a:t>
            </a:r>
            <a:r>
              <a:rPr lang="it-IT" sz="2400" dirty="0" smtClean="0"/>
              <a:t> </a:t>
            </a:r>
            <a:r>
              <a:rPr lang="it-IT" sz="2400" b="1" dirty="0"/>
              <a:t>delitti con finalità di </a:t>
            </a:r>
            <a:r>
              <a:rPr lang="it-IT" sz="2400" b="1" dirty="0" smtClean="0"/>
              <a:t>terrorismo</a:t>
            </a:r>
            <a:r>
              <a:rPr lang="it-IT" sz="2400" dirty="0" smtClean="0"/>
              <a:t>, </a:t>
            </a:r>
            <a:r>
              <a:rPr lang="it-IT" sz="2400" b="1" dirty="0" smtClean="0"/>
              <a:t>peculato</a:t>
            </a:r>
            <a:r>
              <a:rPr lang="it-IT" sz="2400" dirty="0"/>
              <a:t>, </a:t>
            </a:r>
            <a:r>
              <a:rPr lang="it-IT" sz="2400" dirty="0" smtClean="0"/>
              <a:t> </a:t>
            </a:r>
            <a:r>
              <a:rPr lang="it-IT" sz="2400" b="1" dirty="0"/>
              <a:t>malversazione ai danni dello Stato</a:t>
            </a:r>
            <a:r>
              <a:rPr lang="it-IT" sz="2400" dirty="0"/>
              <a:t>, </a:t>
            </a:r>
            <a:r>
              <a:rPr lang="it-IT" sz="2400" dirty="0" smtClean="0"/>
              <a:t> </a:t>
            </a:r>
            <a:r>
              <a:rPr lang="it-IT" sz="2400" b="1" dirty="0"/>
              <a:t>concussione</a:t>
            </a:r>
            <a:r>
              <a:rPr lang="it-IT" sz="2400" dirty="0"/>
              <a:t>. </a:t>
            </a:r>
            <a:endParaRPr lang="it-IT" sz="2400" dirty="0" smtClean="0"/>
          </a:p>
          <a:p>
            <a:pPr algn="just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it-IT" sz="2400" b="1" dirty="0" smtClean="0">
                <a:solidFill>
                  <a:srgbClr val="FF0000"/>
                </a:solidFill>
              </a:rPr>
              <a:t>Trasparenza</a:t>
            </a:r>
            <a:r>
              <a:rPr lang="it-IT" sz="2400" i="1" dirty="0" smtClean="0"/>
              <a:t> - </a:t>
            </a:r>
            <a:r>
              <a:rPr lang="it-IT" sz="2400" dirty="0" smtClean="0"/>
              <a:t>Ogni Pubblica Amministrazione ha l’obbligo di inserire i costi  delle opere pubbliche</a:t>
            </a:r>
            <a:r>
              <a:rPr lang="it-IT" sz="2400" i="1" dirty="0" smtClean="0"/>
              <a:t>.</a:t>
            </a:r>
          </a:p>
          <a:p>
            <a:pPr algn="just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it-IT" sz="2400" b="1" dirty="0" smtClean="0">
                <a:solidFill>
                  <a:srgbClr val="FF0000"/>
                </a:solidFill>
              </a:rPr>
              <a:t>Incompatibilità</a:t>
            </a:r>
            <a:r>
              <a:rPr lang="it-IT" sz="2400" dirty="0"/>
              <a:t> </a:t>
            </a:r>
            <a:r>
              <a:rPr lang="it-IT" sz="2400" dirty="0" smtClean="0"/>
              <a:t>- commissioni giudicatrici non </a:t>
            </a:r>
            <a:r>
              <a:rPr lang="it-IT" sz="2400" dirty="0"/>
              <a:t>ne potranno fare parte i condannati, con sentenza passata in giudicato, per delitti contro la </a:t>
            </a:r>
            <a:r>
              <a:rPr lang="it-IT" sz="2400" dirty="0" smtClean="0"/>
              <a:t>PA </a:t>
            </a:r>
            <a:r>
              <a:rPr lang="it-IT" sz="2400" dirty="0"/>
              <a:t>come peculato, malversazione, corruzione, abuso d'ufficio o interruzione di pubblico servizio.</a:t>
            </a:r>
            <a:endParaRPr lang="it-IT" sz="2400" i="1" dirty="0" smtClean="0"/>
          </a:p>
          <a:p>
            <a:pPr algn="just"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it-IT" sz="2400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706437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it-IT" sz="1800" dirty="0"/>
              <a:t>Infiltrazioni della criminalità organizzata negli appalti pubblici </a:t>
            </a:r>
            <a:br>
              <a:rPr lang="it-IT" sz="1800" dirty="0"/>
            </a:br>
            <a:r>
              <a:rPr lang="it-IT" sz="1800" dirty="0"/>
              <a:t>Le iniziative di contrasto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052513"/>
            <a:ext cx="7620000" cy="5348287"/>
          </a:xfrm>
        </p:spPr>
        <p:txBody>
          <a:bodyPr rtlCol="0">
            <a:normAutofit/>
          </a:bodyPr>
          <a:lstStyle/>
          <a:p>
            <a:pPr marL="11430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it-IT" sz="2400" dirty="0" smtClean="0">
                <a:solidFill>
                  <a:srgbClr val="FF0000"/>
                </a:solidFill>
              </a:rPr>
              <a:t>Criticità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it-IT" sz="2000" dirty="0" smtClean="0"/>
              <a:t>Troppe stazioni appaltanti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it-IT" sz="2000" dirty="0" smtClean="0"/>
              <a:t>Parcellizzazione </a:t>
            </a:r>
            <a:r>
              <a:rPr lang="it-IT" sz="2000" dirty="0"/>
              <a:t>dei contratti </a:t>
            </a:r>
            <a:endParaRPr lang="it-IT" sz="2000" dirty="0" smtClean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it-IT" sz="2000" dirty="0"/>
              <a:t>R</a:t>
            </a:r>
            <a:r>
              <a:rPr lang="it-IT" sz="2000" dirty="0" smtClean="0"/>
              <a:t>icorso </a:t>
            </a:r>
            <a:r>
              <a:rPr lang="it-IT" sz="2000" dirty="0"/>
              <a:t>eccessivo al </a:t>
            </a:r>
            <a:r>
              <a:rPr lang="it-IT" sz="2000" dirty="0" smtClean="0"/>
              <a:t>subappalto </a:t>
            </a:r>
          </a:p>
          <a:p>
            <a:pPr algn="just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it-IT" sz="2000" dirty="0" smtClean="0"/>
              <a:t>Appalti al massimo ribasso (</a:t>
            </a:r>
            <a:r>
              <a:rPr lang="it-IT" sz="1800" dirty="0" smtClean="0"/>
              <a:t>offerta </a:t>
            </a:r>
            <a:r>
              <a:rPr lang="it-IT" sz="1800" dirty="0"/>
              <a:t>economicamente più </a:t>
            </a:r>
            <a:r>
              <a:rPr lang="it-IT" sz="1800" dirty="0" smtClean="0"/>
              <a:t>vantaggiosa</a:t>
            </a:r>
            <a:r>
              <a:rPr lang="it-IT" sz="2000" dirty="0" smtClean="0"/>
              <a:t>)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it-IT" sz="2000" dirty="0" smtClean="0"/>
              <a:t>Trasparenza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it-IT" sz="2000" dirty="0" smtClean="0"/>
              <a:t>Banche dati (</a:t>
            </a:r>
            <a:r>
              <a:rPr lang="it-IT" sz="2000" dirty="0" err="1" smtClean="0"/>
              <a:t>interdittive</a:t>
            </a:r>
            <a:r>
              <a:rPr lang="it-IT" sz="2000" dirty="0" smtClean="0"/>
              <a:t>, appalti)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it-IT" sz="2000" dirty="0" smtClean="0"/>
              <a:t>Altro</a:t>
            </a:r>
          </a:p>
          <a:p>
            <a:pPr marL="11430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it-IT" sz="3200" dirty="0" smtClean="0">
                <a:solidFill>
                  <a:srgbClr val="FF0000"/>
                </a:solidFill>
              </a:rPr>
              <a:t>Un </a:t>
            </a:r>
            <a:r>
              <a:rPr lang="it-IT" sz="3200" dirty="0">
                <a:solidFill>
                  <a:srgbClr val="FF0000"/>
                </a:solidFill>
              </a:rPr>
              <a:t>buco nero</a:t>
            </a:r>
          </a:p>
          <a:p>
            <a:pPr marL="11430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it-IT" sz="3600" dirty="0" smtClean="0"/>
          </a:p>
          <a:p>
            <a:pPr marL="11430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it-IT" sz="3600" dirty="0" smtClean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it-IT" dirty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it-IT" dirty="0"/>
          </a:p>
        </p:txBody>
      </p:sp>
      <p:pic>
        <p:nvPicPr>
          <p:cNvPr id="39939" name="Immagine 5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9750" y="4724400"/>
            <a:ext cx="7632700" cy="1846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777875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it-IT" sz="1800" dirty="0"/>
              <a:t>Infiltrazioni della criminalità organizzata negli appalti pubblici </a:t>
            </a:r>
            <a:br>
              <a:rPr lang="it-IT" sz="1800" dirty="0"/>
            </a:br>
            <a:r>
              <a:rPr lang="it-IT" sz="1800" dirty="0"/>
              <a:t>Le iniziative di contrasto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981075"/>
            <a:ext cx="7620000" cy="5419725"/>
          </a:xfrm>
        </p:spPr>
        <p:txBody>
          <a:bodyPr rtlCol="0">
            <a:normAutofit/>
          </a:bodyPr>
          <a:lstStyle/>
          <a:p>
            <a:pPr marL="11430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it-IT" sz="2800" dirty="0" smtClean="0">
                <a:solidFill>
                  <a:srgbClr val="FF0000"/>
                </a:solidFill>
              </a:rPr>
              <a:t>Effetti devastanti: 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it-IT" sz="1800" dirty="0"/>
          </a:p>
          <a:p>
            <a:pPr algn="just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it-IT" sz="2000" dirty="0" smtClean="0"/>
              <a:t>Gli </a:t>
            </a:r>
            <a:r>
              <a:rPr lang="it-IT" sz="2000" dirty="0"/>
              <a:t>imprenditori onesti non potranno mai fare ribassi eccessivi, quindi, molti di questi saranno costretti a chiudere; </a:t>
            </a:r>
            <a:endParaRPr lang="it-IT" sz="2000" dirty="0" smtClean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it-IT" sz="2000" dirty="0"/>
          </a:p>
          <a:p>
            <a:pPr algn="just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it-IT" sz="2000" dirty="0"/>
              <a:t>N</a:t>
            </a:r>
            <a:r>
              <a:rPr lang="it-IT" sz="2000" dirty="0" smtClean="0"/>
              <a:t>ei </a:t>
            </a:r>
            <a:r>
              <a:rPr lang="it-IT" sz="2000" dirty="0"/>
              <a:t>cantieri  dove lavorano le “imprese infiltrate” non sono mai rispettate le norme della sicurezza nei luoghi di lavoro; </a:t>
            </a:r>
            <a:endParaRPr lang="it-IT" sz="2000" dirty="0" smtClean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it-IT" sz="2000" dirty="0"/>
          </a:p>
          <a:p>
            <a:pPr algn="just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it-IT" sz="2000" dirty="0"/>
              <a:t>N</a:t>
            </a:r>
            <a:r>
              <a:rPr lang="it-IT" sz="2000" dirty="0" smtClean="0"/>
              <a:t>ella </a:t>
            </a:r>
            <a:r>
              <a:rPr lang="it-IT" sz="2000" dirty="0"/>
              <a:t>maggior parte dei casi sono utilizzati materiali scadenti e quindi le costruzioni sono a rischio </a:t>
            </a:r>
            <a:r>
              <a:rPr lang="it-IT" sz="2000" dirty="0" smtClean="0"/>
              <a:t>crollo;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it-IT" sz="2000" dirty="0" smtClean="0"/>
          </a:p>
          <a:p>
            <a:pPr algn="just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it-IT" sz="2000" dirty="0" smtClean="0"/>
              <a:t>La criminalità organizzata crea consenso sociale e controlla il territorio.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it-IT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706437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it-IT" sz="1800" dirty="0"/>
              <a:t>Infiltrazioni della criminalità organizzata negli appalti pubblici </a:t>
            </a:r>
            <a:br>
              <a:rPr lang="it-IT" sz="1800" dirty="0"/>
            </a:br>
            <a:r>
              <a:rPr lang="it-IT" sz="1800" dirty="0"/>
              <a:t>Le iniziative di contrasto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125538"/>
            <a:ext cx="7620000" cy="5275262"/>
          </a:xfrm>
        </p:spPr>
        <p:txBody>
          <a:bodyPr rtlCol="0">
            <a:normAutofit fontScale="92500" lnSpcReduction="10000"/>
          </a:bodyPr>
          <a:lstStyle/>
          <a:p>
            <a:pPr marL="11430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it-IT" b="1" dirty="0" smtClean="0">
                <a:solidFill>
                  <a:srgbClr val="FF0000"/>
                </a:solidFill>
              </a:rPr>
              <a:t>Gli altri strumenti </a:t>
            </a:r>
          </a:p>
          <a:p>
            <a:pPr marL="114300" indent="0" algn="just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it-IT" b="1" dirty="0" smtClean="0"/>
              <a:t>Protocolli di legalità </a:t>
            </a:r>
          </a:p>
          <a:p>
            <a:pPr marL="114300" indent="0" algn="just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it-IT" sz="1700" b="1" dirty="0"/>
              <a:t>A</a:t>
            </a:r>
            <a:r>
              <a:rPr lang="it-IT" sz="1700" b="1" dirty="0" smtClean="0"/>
              <a:t>rt. 15 L. 15.8.1990 n. 241  - accordi tra amministrazioni pubbliche </a:t>
            </a:r>
          </a:p>
          <a:p>
            <a:pPr marL="114300" indent="0" algn="just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it-IT" sz="1700" dirty="0"/>
          </a:p>
          <a:p>
            <a:pPr algn="just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it-IT" sz="1900" dirty="0"/>
              <a:t>I protocolli di legalità costituiscono oggi utili strumenti pattizi per contrastare il fenomeno delle infiltrazioni mafiose nelle attività economiche, anche nei territori dove il fenomeno non è particolarmente radicato.</a:t>
            </a:r>
          </a:p>
          <a:p>
            <a:pPr algn="just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it-IT" sz="1900" dirty="0"/>
              <a:t>I protocolli sono disposizioni volontarie tra i soggetti coinvolti nella gestione dell’opera pubblica (normalmente la Prefettura UTG , il Contraente Generale, la Stazione appaltante e gli operatori della filiera dell’opera pubblica),</a:t>
            </a:r>
          </a:p>
          <a:p>
            <a:pPr algn="just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it-IT" sz="1900" dirty="0"/>
              <a:t>In tal modo vengono rafforzati i vincoli previsti dalla norme della legislazione antimafia, con forme di controllo volontario, anche con riferimento ai subcontratti, non previste della predetta normativa.</a:t>
            </a:r>
          </a:p>
          <a:p>
            <a:pPr algn="just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it-IT" sz="1900" dirty="0"/>
              <a:t>I vantaggi di poter fruire di uno strumento di consenso, fin dal momento iniziale, consente a tutti i soggetti (privati e pubblici) di poter lealmente confrontarsi con eventuali fenomeni di tentativi di infiltrazione criminale organizzata.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it-IT" dirty="0" smtClean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706437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it-IT" sz="1800" dirty="0"/>
              <a:t>Infiltrazioni della criminalità organizzata negli appalti pubblici </a:t>
            </a:r>
            <a:br>
              <a:rPr lang="it-IT" sz="1800" dirty="0"/>
            </a:br>
            <a:r>
              <a:rPr lang="it-IT" sz="1800" dirty="0"/>
              <a:t>Le iniziative di contrasto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052513"/>
            <a:ext cx="7620000" cy="5348287"/>
          </a:xfrm>
        </p:spPr>
        <p:txBody>
          <a:bodyPr rtlCol="0">
            <a:normAutofit/>
          </a:bodyPr>
          <a:lstStyle/>
          <a:p>
            <a:pPr marL="11430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it-IT" sz="2400" b="1" dirty="0" smtClean="0">
              <a:solidFill>
                <a:srgbClr val="FF0000"/>
              </a:solidFill>
            </a:endParaRPr>
          </a:p>
          <a:p>
            <a:pPr marL="11430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it-IT" sz="2400" b="1" dirty="0" smtClean="0">
                <a:solidFill>
                  <a:srgbClr val="FF0000"/>
                </a:solidFill>
              </a:rPr>
              <a:t>Gli </a:t>
            </a:r>
            <a:r>
              <a:rPr lang="it-IT" sz="2400" b="1" dirty="0">
                <a:solidFill>
                  <a:srgbClr val="FF0000"/>
                </a:solidFill>
              </a:rPr>
              <a:t>altri strumenti </a:t>
            </a:r>
            <a:endParaRPr lang="it-IT" sz="2400" b="1" dirty="0" smtClean="0">
              <a:solidFill>
                <a:srgbClr val="FF0000"/>
              </a:solidFill>
            </a:endParaRPr>
          </a:p>
          <a:p>
            <a:pPr marL="114300" indent="0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it-IT" b="1" dirty="0" smtClean="0"/>
          </a:p>
          <a:p>
            <a:pPr marL="11430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it-IT" b="1" dirty="0" smtClean="0"/>
              <a:t>SUA </a:t>
            </a:r>
            <a:r>
              <a:rPr lang="it-IT" b="1" dirty="0"/>
              <a:t>– Stazione Unica Appaltante </a:t>
            </a:r>
            <a:endParaRPr lang="it-IT" dirty="0"/>
          </a:p>
          <a:p>
            <a:pPr algn="just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it-IT" dirty="0"/>
              <a:t>Il </a:t>
            </a:r>
            <a:r>
              <a:rPr lang="it-IT" b="1" dirty="0"/>
              <a:t>D.P.C.M. 30/06/2011, </a:t>
            </a:r>
            <a:r>
              <a:rPr lang="it-IT" dirty="0"/>
              <a:t>concernente la definizione delle modalità per l'istituzione a livello regionale di Stazioni Uniche Appaltanti (SUA), in attuazione dell'art. 13, della </a:t>
            </a:r>
            <a:r>
              <a:rPr lang="it-IT" b="1" dirty="0">
                <a:hlinkClick r:id="rId2"/>
              </a:rPr>
              <a:t>L. 136/2010</a:t>
            </a:r>
            <a:r>
              <a:rPr lang="it-IT" dirty="0"/>
              <a:t> inerente il Piano straordinario contro le </a:t>
            </a:r>
            <a:r>
              <a:rPr lang="it-IT" dirty="0" smtClean="0"/>
              <a:t>mafie.</a:t>
            </a:r>
            <a:endParaRPr lang="it-IT" dirty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it-IT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777875"/>
          </a:xfrm>
        </p:spPr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it-IT" sz="1800" dirty="0"/>
              <a:t>Infiltrazioni della criminalità organizzata</a:t>
            </a:r>
            <a:r>
              <a:rPr lang="it-IT" sz="1800" dirty="0" smtClean="0"/>
              <a:t> </a:t>
            </a:r>
            <a:r>
              <a:rPr lang="it-IT" sz="1800" dirty="0"/>
              <a:t>negli appalti pubblici</a:t>
            </a:r>
            <a:br>
              <a:rPr lang="it-IT" sz="1800" dirty="0"/>
            </a:br>
            <a:r>
              <a:rPr lang="it-IT" sz="1800" dirty="0"/>
              <a:t>Le iniziative di contrasto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it-IT" sz="2400" dirty="0">
                <a:solidFill>
                  <a:srgbClr val="990000"/>
                </a:solidFill>
                <a:latin typeface="Arial Black" pitchFamily="34" charset="0"/>
              </a:rPr>
              <a:t>DECRETO LEGISLATIVO 20.08.02 NR.190</a:t>
            </a:r>
          </a:p>
          <a:p>
            <a:pPr marL="11430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it-IT" sz="2000" dirty="0" smtClean="0">
                <a:latin typeface="Impact" pitchFamily="34" charset="0"/>
              </a:rPr>
              <a:t>individuazione </a:t>
            </a:r>
            <a:r>
              <a:rPr lang="it-IT" sz="2000" dirty="0">
                <a:latin typeface="Impact" pitchFamily="34" charset="0"/>
              </a:rPr>
              <a:t>di 21 grandi opere di interesse strategico nazionale</a:t>
            </a:r>
            <a:r>
              <a:rPr lang="it-IT" sz="2000" dirty="0" smtClean="0">
                <a:latin typeface="Impact" pitchFamily="34" charset="0"/>
              </a:rPr>
              <a:t>;</a:t>
            </a:r>
          </a:p>
          <a:p>
            <a:pPr marL="114300" indent="0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it-IT" sz="2000" dirty="0">
              <a:latin typeface="Impact" pitchFamily="34" charset="0"/>
            </a:endParaRPr>
          </a:p>
          <a:p>
            <a:pPr algn="ctr" fontAlgn="auto">
              <a:spcAft>
                <a:spcPts val="0"/>
              </a:spcAft>
              <a:buFontTx/>
              <a:buChar char="•"/>
              <a:defRPr/>
            </a:pPr>
            <a:r>
              <a:rPr lang="it-IT" sz="1800" dirty="0" smtClean="0">
                <a:solidFill>
                  <a:srgbClr val="000066"/>
                </a:solidFill>
                <a:latin typeface="Impact" pitchFamily="34" charset="0"/>
              </a:rPr>
              <a:t>Valichi ferroviari</a:t>
            </a:r>
            <a:endParaRPr lang="it-IT" sz="1800" b="1" dirty="0" smtClean="0">
              <a:latin typeface="Arial" charset="0"/>
            </a:endParaRPr>
          </a:p>
          <a:p>
            <a:pPr algn="ctr" fontAlgn="auto">
              <a:spcAft>
                <a:spcPts val="0"/>
              </a:spcAft>
              <a:buFontTx/>
              <a:buChar char="•"/>
              <a:defRPr/>
            </a:pPr>
            <a:r>
              <a:rPr lang="it-IT" sz="1800" dirty="0">
                <a:solidFill>
                  <a:srgbClr val="000066"/>
                </a:solidFill>
                <a:latin typeface="Impact" pitchFamily="34" charset="0"/>
              </a:rPr>
              <a:t>Assi </a:t>
            </a:r>
            <a:r>
              <a:rPr lang="it-IT" sz="1800" dirty="0" smtClean="0">
                <a:solidFill>
                  <a:srgbClr val="000066"/>
                </a:solidFill>
                <a:latin typeface="Impact" pitchFamily="34" charset="0"/>
              </a:rPr>
              <a:t>ferroviari </a:t>
            </a:r>
          </a:p>
          <a:p>
            <a:pPr algn="ctr" fontAlgn="auto">
              <a:spcAft>
                <a:spcPts val="0"/>
              </a:spcAft>
              <a:buFontTx/>
              <a:buChar char="•"/>
              <a:defRPr/>
            </a:pPr>
            <a:r>
              <a:rPr lang="it-IT" sz="1800" dirty="0" smtClean="0">
                <a:solidFill>
                  <a:srgbClr val="000066"/>
                </a:solidFill>
                <a:latin typeface="Impact" pitchFamily="34" charset="0"/>
              </a:rPr>
              <a:t>Assi autostradali</a:t>
            </a:r>
          </a:p>
          <a:p>
            <a:pPr algn="ctr" fontAlgn="auto">
              <a:spcAft>
                <a:spcPts val="0"/>
              </a:spcAft>
              <a:buFontTx/>
              <a:buChar char="•"/>
              <a:defRPr/>
            </a:pPr>
            <a:r>
              <a:rPr lang="it-IT" sz="1800" dirty="0" smtClean="0">
                <a:solidFill>
                  <a:srgbClr val="000066"/>
                </a:solidFill>
                <a:latin typeface="Impact" pitchFamily="34" charset="0"/>
              </a:rPr>
              <a:t>Asse viario</a:t>
            </a:r>
          </a:p>
          <a:p>
            <a:pPr algn="ctr" fontAlgn="auto">
              <a:spcAft>
                <a:spcPts val="0"/>
              </a:spcAft>
              <a:buFontTx/>
              <a:buChar char="•"/>
              <a:defRPr/>
            </a:pPr>
            <a:r>
              <a:rPr lang="it-IT" sz="1800" dirty="0">
                <a:solidFill>
                  <a:srgbClr val="000066"/>
                </a:solidFill>
                <a:latin typeface="Impact" pitchFamily="34" charset="0"/>
              </a:rPr>
              <a:t>Sistema integrato </a:t>
            </a:r>
            <a:r>
              <a:rPr lang="it-IT" sz="1800" dirty="0" smtClean="0">
                <a:solidFill>
                  <a:srgbClr val="000066"/>
                </a:solidFill>
                <a:latin typeface="Impact" pitchFamily="34" charset="0"/>
              </a:rPr>
              <a:t>trasporto</a:t>
            </a:r>
          </a:p>
          <a:p>
            <a:pPr algn="ctr" fontAlgn="auto">
              <a:spcAft>
                <a:spcPts val="0"/>
              </a:spcAft>
              <a:buFontTx/>
              <a:buChar char="•"/>
              <a:defRPr/>
            </a:pPr>
            <a:r>
              <a:rPr lang="it-IT" sz="1800" dirty="0">
                <a:solidFill>
                  <a:srgbClr val="000066"/>
                </a:solidFill>
                <a:latin typeface="Impact" pitchFamily="34" charset="0"/>
              </a:rPr>
              <a:t>Sistema </a:t>
            </a:r>
            <a:r>
              <a:rPr lang="it-IT" sz="1800" dirty="0" err="1">
                <a:solidFill>
                  <a:srgbClr val="000066"/>
                </a:solidFill>
                <a:latin typeface="Impact" pitchFamily="34" charset="0"/>
              </a:rPr>
              <a:t>Mo.Se</a:t>
            </a:r>
            <a:r>
              <a:rPr lang="it-IT" sz="1800" dirty="0">
                <a:solidFill>
                  <a:srgbClr val="000066"/>
                </a:solidFill>
                <a:latin typeface="Impact" pitchFamily="34" charset="0"/>
              </a:rPr>
              <a:t>. </a:t>
            </a:r>
            <a:r>
              <a:rPr lang="it-IT" sz="1800" b="1" dirty="0">
                <a:solidFill>
                  <a:srgbClr val="000066"/>
                </a:solidFill>
                <a:latin typeface="Arial" charset="0"/>
              </a:rPr>
              <a:t>Laguna di Venezia</a:t>
            </a:r>
          </a:p>
          <a:p>
            <a:pPr algn="ctr" fontAlgn="auto">
              <a:spcAft>
                <a:spcPts val="0"/>
              </a:spcAft>
              <a:buFontTx/>
              <a:buChar char="•"/>
              <a:defRPr/>
            </a:pPr>
            <a:r>
              <a:rPr lang="it-IT" sz="1800" dirty="0">
                <a:solidFill>
                  <a:srgbClr val="000066"/>
                </a:solidFill>
                <a:latin typeface="Impact" pitchFamily="34" charset="0"/>
              </a:rPr>
              <a:t>Nuova Romea</a:t>
            </a:r>
            <a:endParaRPr lang="it-IT" sz="1800" b="1" dirty="0">
              <a:solidFill>
                <a:srgbClr val="000066"/>
              </a:solidFill>
              <a:latin typeface="Arial" charset="0"/>
            </a:endParaRPr>
          </a:p>
          <a:p>
            <a:pPr algn="ctr" fontAlgn="auto">
              <a:spcAft>
                <a:spcPts val="0"/>
              </a:spcAft>
              <a:buFontTx/>
              <a:buChar char="•"/>
              <a:defRPr/>
            </a:pPr>
            <a:r>
              <a:rPr lang="it-IT" sz="1800" dirty="0">
                <a:solidFill>
                  <a:srgbClr val="000066"/>
                </a:solidFill>
                <a:latin typeface="Impact" pitchFamily="34" charset="0"/>
              </a:rPr>
              <a:t>Ponte sullo Stretto di Messina</a:t>
            </a:r>
            <a:endParaRPr lang="it-IT" sz="1800" b="1" dirty="0">
              <a:solidFill>
                <a:srgbClr val="000066"/>
              </a:solidFill>
              <a:latin typeface="Arial" charset="0"/>
            </a:endParaRPr>
          </a:p>
          <a:p>
            <a:pPr algn="ctr" fontAlgn="auto">
              <a:spcAft>
                <a:spcPts val="0"/>
              </a:spcAft>
              <a:buFontTx/>
              <a:buChar char="•"/>
              <a:defRPr/>
            </a:pPr>
            <a:r>
              <a:rPr lang="it-IT" sz="1800" dirty="0">
                <a:solidFill>
                  <a:srgbClr val="000066"/>
                </a:solidFill>
                <a:latin typeface="Impact" pitchFamily="34" charset="0"/>
              </a:rPr>
              <a:t>Interventi per l’emergenza idrica nel Mezzogiorno</a:t>
            </a:r>
            <a:endParaRPr lang="it-IT" sz="1800" b="1" dirty="0">
              <a:solidFill>
                <a:srgbClr val="000066"/>
              </a:solidFill>
              <a:latin typeface="Arial" charset="0"/>
            </a:endParaRPr>
          </a:p>
          <a:p>
            <a:pPr marL="11430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it-IT" sz="2000" dirty="0">
                <a:solidFill>
                  <a:srgbClr val="FF0000"/>
                </a:solidFill>
                <a:latin typeface="Impact" pitchFamily="34" charset="0"/>
              </a:rPr>
              <a:t>misure normative atte a favorirne e accelerarne la realizzazione</a:t>
            </a:r>
          </a:p>
          <a:p>
            <a:pPr fontAlgn="auto">
              <a:spcAft>
                <a:spcPts val="0"/>
              </a:spcAft>
              <a:buFontTx/>
              <a:buChar char="•"/>
              <a:defRPr/>
            </a:pP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633412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it-IT" sz="1800" dirty="0"/>
              <a:t>Infiltrazioni della criminalità organizzata negli appalti pubblici </a:t>
            </a:r>
            <a:br>
              <a:rPr lang="it-IT" sz="1800" dirty="0"/>
            </a:br>
            <a:r>
              <a:rPr lang="it-IT" sz="1800" dirty="0"/>
              <a:t>Le iniziative di contrasto</a:t>
            </a:r>
          </a:p>
        </p:txBody>
      </p:sp>
      <p:sp>
        <p:nvSpPr>
          <p:cNvPr id="44034" name="Segnaposto contenuto 2"/>
          <p:cNvSpPr>
            <a:spLocks noGrp="1"/>
          </p:cNvSpPr>
          <p:nvPr>
            <p:ph idx="1"/>
          </p:nvPr>
        </p:nvSpPr>
        <p:spPr>
          <a:xfrm>
            <a:off x="457200" y="981075"/>
            <a:ext cx="7620000" cy="5419725"/>
          </a:xfrm>
        </p:spPr>
        <p:txBody>
          <a:bodyPr/>
          <a:lstStyle/>
          <a:p>
            <a:pPr marL="114300" indent="0">
              <a:buFont typeface="Arial" charset="0"/>
              <a:buNone/>
            </a:pPr>
            <a:endParaRPr lang="it-IT" smtClean="0"/>
          </a:p>
          <a:p>
            <a:pPr marL="114300" indent="0" algn="just">
              <a:buFont typeface="Arial" charset="0"/>
              <a:buNone/>
            </a:pPr>
            <a:r>
              <a:rPr lang="it-IT" sz="4000" b="1" i="1" smtClean="0">
                <a:latin typeface="Brush Script MT" pitchFamily="66" charset="0"/>
                <a:ea typeface="Adobe Arabic"/>
                <a:cs typeface="Adobe Arabic"/>
              </a:rPr>
              <a:t>Dove c’è criminalità, specie quella di tipo mafioso, non c’è sviluppo economico o sociale e il lavoro, quello legale, può rappresentare una prevenzione contro questo tipo di fenomeni e al loro espandersi,  specie tra i giovani.</a:t>
            </a:r>
          </a:p>
          <a:p>
            <a:pPr marL="114300" indent="0" algn="just">
              <a:buFont typeface="Arial" charset="0"/>
              <a:buNone/>
            </a:pPr>
            <a:r>
              <a:rPr lang="it-IT" sz="4000" b="1" i="1" smtClean="0">
                <a:latin typeface="Brush Script MT" pitchFamily="66" charset="0"/>
                <a:ea typeface="Adobe Arabic"/>
                <a:cs typeface="Adobe Arabic"/>
              </a:rPr>
              <a:t>Piero Luigi Vigna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96863" y="333375"/>
            <a:ext cx="8091487" cy="719138"/>
          </a:xfrm>
        </p:spPr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it-IT" sz="1800" dirty="0"/>
              <a:t>Infiltrazioni della criminalità organizzata</a:t>
            </a:r>
            <a:r>
              <a:rPr lang="it-IT" sz="1800" dirty="0" smtClean="0"/>
              <a:t> </a:t>
            </a:r>
            <a:r>
              <a:rPr lang="it-IT" sz="1800" dirty="0"/>
              <a:t>negli appalti pubblici</a:t>
            </a:r>
            <a:br>
              <a:rPr lang="it-IT" sz="1800" dirty="0"/>
            </a:br>
            <a:r>
              <a:rPr lang="it-IT" sz="1800" dirty="0"/>
              <a:t>Le iniziative di contrasto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marL="11430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it-IT" sz="2400" b="1" u="sng" dirty="0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OPERE PUBBLICHE</a:t>
            </a:r>
            <a:endParaRPr lang="it-IT" sz="2400" b="1" dirty="0">
              <a:effectLst>
                <a:outerShdw blurRad="38100" dist="38100" dir="2700000" algn="tl">
                  <a:srgbClr val="C0C0C0"/>
                </a:outerShdw>
              </a:effectLst>
              <a:latin typeface="Tahoma" pitchFamily="34" charset="0"/>
            </a:endParaRPr>
          </a:p>
          <a:p>
            <a:pPr algn="ctr" eaLnBrk="0" fontAlgn="auto" hangingPunct="0">
              <a:spcAft>
                <a:spcPts val="0"/>
              </a:spcAft>
              <a:buFont typeface="Arial" pitchFamily="34" charset="0"/>
              <a:buChar char="•"/>
              <a:defRPr/>
            </a:pPr>
            <a:endParaRPr lang="it-IT" b="1" dirty="0" smtClean="0">
              <a:solidFill>
                <a:srgbClr val="FF33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ahoma" pitchFamily="34" charset="0"/>
            </a:endParaRPr>
          </a:p>
          <a:p>
            <a:pPr marL="114300" indent="0" algn="ctr" eaLnBrk="0" fontAlgn="auto" hangingPunct="0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it-IT" b="1" dirty="0" smtClean="0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Momento </a:t>
            </a:r>
            <a:r>
              <a:rPr lang="it-IT" b="1" dirty="0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di attrazione per gli interessi</a:t>
            </a:r>
          </a:p>
          <a:p>
            <a:pPr marL="114300" indent="0" algn="ctr" eaLnBrk="0" fontAlgn="auto" hangingPunct="0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it-IT" b="1" dirty="0" smtClean="0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delle </a:t>
            </a:r>
            <a:r>
              <a:rPr lang="it-IT" b="1" dirty="0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organizzazioni criminali </a:t>
            </a:r>
            <a:endParaRPr lang="it-IT" dirty="0">
              <a:solidFill>
                <a:srgbClr val="FF33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ahoma" pitchFamily="34" charset="0"/>
            </a:endParaRP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it-IT" b="1" dirty="0" smtClean="0">
              <a:solidFill>
                <a:srgbClr val="FF33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ahoma" pitchFamily="34" charset="0"/>
            </a:endParaRP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it-IT" b="1" dirty="0" smtClean="0">
              <a:solidFill>
                <a:srgbClr val="FF33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ahoma" pitchFamily="34" charset="0"/>
            </a:endParaRPr>
          </a:p>
          <a:p>
            <a:pPr marL="11430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it-IT" b="1" dirty="0" smtClean="0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Sistema </a:t>
            </a:r>
            <a:r>
              <a:rPr lang="it-IT" b="1" dirty="0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di contrasto alle infiltrazioni </a:t>
            </a:r>
            <a:r>
              <a:rPr lang="it-IT" b="1" dirty="0" smtClean="0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della criminalità </a:t>
            </a:r>
            <a:r>
              <a:rPr lang="it-IT" b="1" dirty="0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organizzata nei pubblici appalti</a:t>
            </a:r>
            <a:endParaRPr lang="en-GB" b="1" i="1" dirty="0">
              <a:solidFill>
                <a:srgbClr val="FF33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ahoma" pitchFamily="34" charset="0"/>
            </a:endParaRP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it-IT" dirty="0"/>
          </a:p>
        </p:txBody>
      </p:sp>
      <p:sp>
        <p:nvSpPr>
          <p:cNvPr id="5" name="Freccia in giù 4"/>
          <p:cNvSpPr/>
          <p:nvPr/>
        </p:nvSpPr>
        <p:spPr>
          <a:xfrm>
            <a:off x="3708400" y="3429000"/>
            <a:ext cx="719138" cy="50482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it-IT"/>
          </a:p>
        </p:txBody>
      </p:sp>
      <p:grpSp>
        <p:nvGrpSpPr>
          <p:cNvPr id="7" name="Group 41"/>
          <p:cNvGrpSpPr>
            <a:grpSpLocks/>
          </p:cNvGrpSpPr>
          <p:nvPr/>
        </p:nvGrpSpPr>
        <p:grpSpPr bwMode="auto">
          <a:xfrm>
            <a:off x="2949575" y="5233988"/>
            <a:ext cx="2444750" cy="1028700"/>
            <a:chOff x="2247" y="2419"/>
            <a:chExt cx="1902" cy="762"/>
          </a:xfrm>
        </p:grpSpPr>
        <p:sp>
          <p:nvSpPr>
            <p:cNvPr id="16389" name="Rectangle 34"/>
            <p:cNvSpPr>
              <a:spLocks noChangeArrowheads="1"/>
            </p:cNvSpPr>
            <p:nvPr/>
          </p:nvSpPr>
          <p:spPr bwMode="auto">
            <a:xfrm>
              <a:off x="3067" y="2695"/>
              <a:ext cx="262" cy="483"/>
            </a:xfrm>
            <a:prstGeom prst="rect">
              <a:avLst/>
            </a:prstGeom>
            <a:solidFill>
              <a:srgbClr val="00279F"/>
            </a:solidFill>
            <a:ln w="25400">
              <a:solidFill>
                <a:srgbClr val="FAFD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it-IT">
                <a:latin typeface="Calibri" pitchFamily="34" charset="0"/>
              </a:endParaRPr>
            </a:p>
          </p:txBody>
        </p:sp>
        <p:sp>
          <p:nvSpPr>
            <p:cNvPr id="16390" name="Rectangle 35"/>
            <p:cNvSpPr>
              <a:spLocks noChangeArrowheads="1"/>
            </p:cNvSpPr>
            <p:nvPr/>
          </p:nvSpPr>
          <p:spPr bwMode="auto">
            <a:xfrm>
              <a:off x="3067" y="2423"/>
              <a:ext cx="262" cy="165"/>
            </a:xfrm>
            <a:prstGeom prst="rect">
              <a:avLst/>
            </a:prstGeom>
            <a:solidFill>
              <a:srgbClr val="00279F"/>
            </a:solidFill>
            <a:ln w="25400">
              <a:solidFill>
                <a:srgbClr val="FAFD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it-IT">
                <a:latin typeface="Calibri" pitchFamily="34" charset="0"/>
              </a:endParaRPr>
            </a:p>
          </p:txBody>
        </p:sp>
        <p:sp>
          <p:nvSpPr>
            <p:cNvPr id="16391" name="Rectangle 36"/>
            <p:cNvSpPr>
              <a:spLocks noChangeArrowheads="1"/>
            </p:cNvSpPr>
            <p:nvPr/>
          </p:nvSpPr>
          <p:spPr bwMode="auto">
            <a:xfrm>
              <a:off x="2247" y="2592"/>
              <a:ext cx="1902" cy="32"/>
            </a:xfrm>
            <a:prstGeom prst="rect">
              <a:avLst/>
            </a:prstGeom>
            <a:solidFill>
              <a:srgbClr val="0066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it-IT">
                <a:latin typeface="Calibri" pitchFamily="34" charset="0"/>
              </a:endParaRPr>
            </a:p>
          </p:txBody>
        </p:sp>
        <p:sp>
          <p:nvSpPr>
            <p:cNvPr id="16392" name="Rectangle 37"/>
            <p:cNvSpPr>
              <a:spLocks noChangeArrowheads="1"/>
            </p:cNvSpPr>
            <p:nvPr/>
          </p:nvSpPr>
          <p:spPr bwMode="auto">
            <a:xfrm>
              <a:off x="2247" y="2625"/>
              <a:ext cx="1902" cy="32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it-IT">
                <a:latin typeface="Calibri" pitchFamily="34" charset="0"/>
              </a:endParaRPr>
            </a:p>
          </p:txBody>
        </p:sp>
        <p:sp>
          <p:nvSpPr>
            <p:cNvPr id="16393" name="Rectangle 38"/>
            <p:cNvSpPr>
              <a:spLocks noChangeArrowheads="1"/>
            </p:cNvSpPr>
            <p:nvPr/>
          </p:nvSpPr>
          <p:spPr bwMode="auto">
            <a:xfrm>
              <a:off x="2247" y="2658"/>
              <a:ext cx="1902" cy="32"/>
            </a:xfrm>
            <a:prstGeom prst="rect">
              <a:avLst/>
            </a:prstGeom>
            <a:solidFill>
              <a:srgbClr val="FF33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it-IT">
                <a:latin typeface="Calibri" pitchFamily="34" charset="0"/>
              </a:endParaRPr>
            </a:p>
          </p:txBody>
        </p:sp>
        <p:sp>
          <p:nvSpPr>
            <p:cNvPr id="16394" name="Freeform 39"/>
            <p:cNvSpPr>
              <a:spLocks/>
            </p:cNvSpPr>
            <p:nvPr/>
          </p:nvSpPr>
          <p:spPr bwMode="auto">
            <a:xfrm>
              <a:off x="2302" y="2419"/>
              <a:ext cx="762" cy="762"/>
            </a:xfrm>
            <a:custGeom>
              <a:avLst/>
              <a:gdLst>
                <a:gd name="T0" fmla="*/ 280 w 2077"/>
                <a:gd name="T1" fmla="*/ 280 h 2077"/>
                <a:gd name="T2" fmla="*/ 0 w 2077"/>
                <a:gd name="T3" fmla="*/ 0 h 2077"/>
                <a:gd name="T4" fmla="*/ 0 w 2077"/>
                <a:gd name="T5" fmla="*/ 100 h 2077"/>
                <a:gd name="T6" fmla="*/ 29 w 2077"/>
                <a:gd name="T7" fmla="*/ 129 h 2077"/>
                <a:gd name="T8" fmla="*/ 29 w 2077"/>
                <a:gd name="T9" fmla="*/ 204 h 2077"/>
                <a:gd name="T10" fmla="*/ 40 w 2077"/>
                <a:gd name="T11" fmla="*/ 204 h 2077"/>
                <a:gd name="T12" fmla="*/ 40 w 2077"/>
                <a:gd name="T13" fmla="*/ 141 h 2077"/>
                <a:gd name="T14" fmla="*/ 112 w 2077"/>
                <a:gd name="T15" fmla="*/ 212 h 2077"/>
                <a:gd name="T16" fmla="*/ 0 w 2077"/>
                <a:gd name="T17" fmla="*/ 212 h 2077"/>
                <a:gd name="T18" fmla="*/ 0 w 2077"/>
                <a:gd name="T19" fmla="*/ 280 h 2077"/>
                <a:gd name="T20" fmla="*/ 280 w 2077"/>
                <a:gd name="T21" fmla="*/ 280 h 2077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2077"/>
                <a:gd name="T34" fmla="*/ 0 h 2077"/>
                <a:gd name="T35" fmla="*/ 2077 w 2077"/>
                <a:gd name="T36" fmla="*/ 2077 h 2077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2077" h="2077">
                  <a:moveTo>
                    <a:pt x="2076" y="2076"/>
                  </a:moveTo>
                  <a:lnTo>
                    <a:pt x="0" y="0"/>
                  </a:lnTo>
                  <a:lnTo>
                    <a:pt x="0" y="744"/>
                  </a:lnTo>
                  <a:lnTo>
                    <a:pt x="216" y="960"/>
                  </a:lnTo>
                  <a:lnTo>
                    <a:pt x="216" y="1512"/>
                  </a:lnTo>
                  <a:lnTo>
                    <a:pt x="300" y="1512"/>
                  </a:lnTo>
                  <a:lnTo>
                    <a:pt x="300" y="1044"/>
                  </a:lnTo>
                  <a:lnTo>
                    <a:pt x="828" y="1572"/>
                  </a:lnTo>
                  <a:lnTo>
                    <a:pt x="0" y="1572"/>
                  </a:lnTo>
                  <a:lnTo>
                    <a:pt x="0" y="2076"/>
                  </a:lnTo>
                  <a:lnTo>
                    <a:pt x="2076" y="2076"/>
                  </a:lnTo>
                </a:path>
              </a:pathLst>
            </a:custGeom>
            <a:solidFill>
              <a:srgbClr val="00279F"/>
            </a:solidFill>
            <a:ln w="25400" cap="rnd" cmpd="sng">
              <a:solidFill>
                <a:srgbClr val="FAFD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6395" name="Freeform 40"/>
            <p:cNvSpPr>
              <a:spLocks/>
            </p:cNvSpPr>
            <p:nvPr/>
          </p:nvSpPr>
          <p:spPr bwMode="auto">
            <a:xfrm>
              <a:off x="3332" y="2419"/>
              <a:ext cx="763" cy="762"/>
            </a:xfrm>
            <a:custGeom>
              <a:avLst/>
              <a:gdLst>
                <a:gd name="T0" fmla="*/ 280 w 2077"/>
                <a:gd name="T1" fmla="*/ 0 h 2077"/>
                <a:gd name="T2" fmla="*/ 0 w 2077"/>
                <a:gd name="T3" fmla="*/ 280 h 2077"/>
                <a:gd name="T4" fmla="*/ 100 w 2077"/>
                <a:gd name="T5" fmla="*/ 280 h 2077"/>
                <a:gd name="T6" fmla="*/ 130 w 2077"/>
                <a:gd name="T7" fmla="*/ 250 h 2077"/>
                <a:gd name="T8" fmla="*/ 204 w 2077"/>
                <a:gd name="T9" fmla="*/ 250 h 2077"/>
                <a:gd name="T10" fmla="*/ 204 w 2077"/>
                <a:gd name="T11" fmla="*/ 239 h 2077"/>
                <a:gd name="T12" fmla="*/ 141 w 2077"/>
                <a:gd name="T13" fmla="*/ 239 h 2077"/>
                <a:gd name="T14" fmla="*/ 212 w 2077"/>
                <a:gd name="T15" fmla="*/ 168 h 2077"/>
                <a:gd name="T16" fmla="*/ 212 w 2077"/>
                <a:gd name="T17" fmla="*/ 280 h 2077"/>
                <a:gd name="T18" fmla="*/ 280 w 2077"/>
                <a:gd name="T19" fmla="*/ 280 h 2077"/>
                <a:gd name="T20" fmla="*/ 280 w 2077"/>
                <a:gd name="T21" fmla="*/ 0 h 2077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2077"/>
                <a:gd name="T34" fmla="*/ 0 h 2077"/>
                <a:gd name="T35" fmla="*/ 2077 w 2077"/>
                <a:gd name="T36" fmla="*/ 2077 h 2077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2077" h="2077">
                  <a:moveTo>
                    <a:pt x="2076" y="0"/>
                  </a:moveTo>
                  <a:lnTo>
                    <a:pt x="0" y="2076"/>
                  </a:lnTo>
                  <a:lnTo>
                    <a:pt x="744" y="2076"/>
                  </a:lnTo>
                  <a:lnTo>
                    <a:pt x="960" y="1860"/>
                  </a:lnTo>
                  <a:lnTo>
                    <a:pt x="1512" y="1860"/>
                  </a:lnTo>
                  <a:lnTo>
                    <a:pt x="1512" y="1776"/>
                  </a:lnTo>
                  <a:lnTo>
                    <a:pt x="1044" y="1776"/>
                  </a:lnTo>
                  <a:lnTo>
                    <a:pt x="1572" y="1248"/>
                  </a:lnTo>
                  <a:lnTo>
                    <a:pt x="1572" y="2076"/>
                  </a:lnTo>
                  <a:lnTo>
                    <a:pt x="2076" y="2076"/>
                  </a:lnTo>
                  <a:lnTo>
                    <a:pt x="2076" y="0"/>
                  </a:lnTo>
                </a:path>
              </a:pathLst>
            </a:custGeom>
            <a:solidFill>
              <a:srgbClr val="00279F"/>
            </a:solidFill>
            <a:ln w="25400" cap="rnd" cmpd="sng">
              <a:solidFill>
                <a:srgbClr val="FAFD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it-IT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777875"/>
          </a:xfrm>
        </p:spPr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it-IT" sz="2000" dirty="0" smtClean="0"/>
              <a:t>Infiltrazioni </a:t>
            </a:r>
            <a:r>
              <a:rPr lang="it-IT" sz="1800" dirty="0"/>
              <a:t>della criminalità organizzata</a:t>
            </a:r>
            <a:r>
              <a:rPr lang="it-IT" sz="1800" dirty="0" smtClean="0"/>
              <a:t> </a:t>
            </a:r>
            <a:r>
              <a:rPr lang="it-IT" sz="2000" dirty="0"/>
              <a:t>negli appalti pubblici</a:t>
            </a:r>
            <a:br>
              <a:rPr lang="it-IT" sz="2000" dirty="0"/>
            </a:br>
            <a:r>
              <a:rPr lang="it-IT" sz="2000" dirty="0"/>
              <a:t>Le iniziative di contrasto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algn="ctr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it-IT" sz="2000" dirty="0">
                <a:solidFill>
                  <a:srgbClr val="990000"/>
                </a:solidFill>
                <a:latin typeface="Arial Black" pitchFamily="34" charset="0"/>
              </a:rPr>
              <a:t>DECRETO INTERMINISTERIALE del 14 marzo 2003</a:t>
            </a:r>
          </a:p>
          <a:p>
            <a:pPr marL="11430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it-IT" sz="1600" dirty="0" smtClean="0">
                <a:solidFill>
                  <a:srgbClr val="990000"/>
                </a:solidFill>
                <a:latin typeface="Arial Black" pitchFamily="34" charset="0"/>
              </a:rPr>
              <a:t>tra </a:t>
            </a:r>
            <a:r>
              <a:rPr lang="it-IT" sz="1600" dirty="0">
                <a:solidFill>
                  <a:srgbClr val="990000"/>
                </a:solidFill>
                <a:latin typeface="Arial Black" pitchFamily="34" charset="0"/>
              </a:rPr>
              <a:t>il Ministro dell’Interno di concerto con il Ministro della</a:t>
            </a:r>
          </a:p>
          <a:p>
            <a:pPr marL="11430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it-IT" sz="1600" dirty="0" smtClean="0">
                <a:solidFill>
                  <a:srgbClr val="990000"/>
                </a:solidFill>
                <a:latin typeface="Arial Black" pitchFamily="34" charset="0"/>
              </a:rPr>
              <a:t> Giustizia </a:t>
            </a:r>
            <a:r>
              <a:rPr lang="it-IT" sz="1600" dirty="0">
                <a:solidFill>
                  <a:srgbClr val="990000"/>
                </a:solidFill>
                <a:latin typeface="Arial Black" pitchFamily="34" charset="0"/>
              </a:rPr>
              <a:t>e con il Ministro delle Infrastrutture e dei Trasporti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it-IT" dirty="0"/>
          </a:p>
        </p:txBody>
      </p:sp>
      <p:grpSp>
        <p:nvGrpSpPr>
          <p:cNvPr id="4" name="Group 41"/>
          <p:cNvGrpSpPr>
            <a:grpSpLocks/>
          </p:cNvGrpSpPr>
          <p:nvPr/>
        </p:nvGrpSpPr>
        <p:grpSpPr bwMode="auto">
          <a:xfrm>
            <a:off x="4284663" y="3087688"/>
            <a:ext cx="3613150" cy="1365250"/>
            <a:chOff x="3252" y="1408"/>
            <a:chExt cx="2276" cy="860"/>
          </a:xfrm>
        </p:grpSpPr>
        <p:sp>
          <p:nvSpPr>
            <p:cNvPr id="17423" name="AutoShape 7"/>
            <p:cNvSpPr>
              <a:spLocks noChangeArrowheads="1"/>
            </p:cNvSpPr>
            <p:nvPr/>
          </p:nvSpPr>
          <p:spPr bwMode="auto">
            <a:xfrm>
              <a:off x="3567" y="1408"/>
              <a:ext cx="1961" cy="193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anchor="ctr">
              <a:spAutoFit/>
            </a:bodyPr>
            <a:lstStyle/>
            <a:p>
              <a:pPr algn="ctr"/>
              <a:r>
                <a:rPr lang="it-IT" sz="1200">
                  <a:solidFill>
                    <a:srgbClr val="003366"/>
                  </a:solidFill>
                  <a:latin typeface="Tahoma" pitchFamily="34" charset="0"/>
                </a:rPr>
                <a:t>Istituisce una </a:t>
              </a:r>
              <a:r>
                <a:rPr lang="it-IT" sz="1200" b="1">
                  <a:solidFill>
                    <a:srgbClr val="003366"/>
                  </a:solidFill>
                  <a:latin typeface="Tahoma" pitchFamily="34" charset="0"/>
                </a:rPr>
                <a:t>rete di monitoraggio</a:t>
              </a:r>
              <a:r>
                <a:rPr lang="it-IT" sz="1200">
                  <a:solidFill>
                    <a:srgbClr val="003366"/>
                  </a:solidFill>
                  <a:latin typeface="Tahoma" pitchFamily="34" charset="0"/>
                </a:rPr>
                <a:t>.</a:t>
              </a:r>
            </a:p>
          </p:txBody>
        </p:sp>
        <p:cxnSp>
          <p:nvCxnSpPr>
            <p:cNvPr id="17424" name="AutoShape 36"/>
            <p:cNvCxnSpPr>
              <a:cxnSpLocks noChangeShapeType="1"/>
              <a:endCxn id="17423" idx="1"/>
            </p:cNvCxnSpPr>
            <p:nvPr/>
          </p:nvCxnSpPr>
          <p:spPr bwMode="auto">
            <a:xfrm flipV="1">
              <a:off x="3252" y="1505"/>
              <a:ext cx="315" cy="763"/>
            </a:xfrm>
            <a:prstGeom prst="bentConnector3">
              <a:avLst>
                <a:gd name="adj1" fmla="val 47935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 type="triangle" w="med" len="med"/>
            </a:ln>
          </p:spPr>
        </p:cxnSp>
      </p:grpSp>
      <p:grpSp>
        <p:nvGrpSpPr>
          <p:cNvPr id="7" name="Group 43"/>
          <p:cNvGrpSpPr>
            <a:grpSpLocks/>
          </p:cNvGrpSpPr>
          <p:nvPr/>
        </p:nvGrpSpPr>
        <p:grpSpPr bwMode="auto">
          <a:xfrm>
            <a:off x="4284663" y="4452938"/>
            <a:ext cx="3689350" cy="1700212"/>
            <a:chOff x="3252" y="2268"/>
            <a:chExt cx="2324" cy="1071"/>
          </a:xfrm>
        </p:grpSpPr>
        <p:sp>
          <p:nvSpPr>
            <p:cNvPr id="17421" name="AutoShape 9"/>
            <p:cNvSpPr>
              <a:spLocks noChangeArrowheads="1"/>
            </p:cNvSpPr>
            <p:nvPr/>
          </p:nvSpPr>
          <p:spPr bwMode="auto">
            <a:xfrm>
              <a:off x="3566" y="2765"/>
              <a:ext cx="2010" cy="574"/>
            </a:xfrm>
            <a:prstGeom prst="roundRect">
              <a:avLst>
                <a:gd name="adj" fmla="val 16667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anchor="ctr">
              <a:spAutoFit/>
            </a:bodyPr>
            <a:lstStyle/>
            <a:p>
              <a:pPr algn="just"/>
              <a:r>
                <a:rPr lang="it-IT" sz="1200" b="1">
                  <a:solidFill>
                    <a:srgbClr val="003366"/>
                  </a:solidFill>
                  <a:latin typeface="Tahoma" pitchFamily="34" charset="0"/>
                </a:rPr>
                <a:t>Definisce</a:t>
              </a:r>
              <a:r>
                <a:rPr lang="it-IT" sz="1200">
                  <a:solidFill>
                    <a:srgbClr val="003366"/>
                  </a:solidFill>
                  <a:latin typeface="Tahoma" pitchFamily="34" charset="0"/>
                </a:rPr>
                <a:t> il ruolo della Direzione Investigativa Antimafia, dei Gruppi Interforze e del Servizio per l’Alta Sorveglianza delle Grandi Opere.</a:t>
              </a:r>
            </a:p>
          </p:txBody>
        </p:sp>
        <p:cxnSp>
          <p:nvCxnSpPr>
            <p:cNvPr id="17422" name="AutoShape 37"/>
            <p:cNvCxnSpPr>
              <a:cxnSpLocks noChangeShapeType="1"/>
              <a:endCxn id="17421" idx="1"/>
            </p:cNvCxnSpPr>
            <p:nvPr/>
          </p:nvCxnSpPr>
          <p:spPr bwMode="auto">
            <a:xfrm>
              <a:off x="3252" y="2268"/>
              <a:ext cx="314" cy="784"/>
            </a:xfrm>
            <a:prstGeom prst="bentConnector3">
              <a:avLst>
                <a:gd name="adj1" fmla="val 48088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 type="triangle" w="med" len="med"/>
            </a:ln>
          </p:spPr>
        </p:cxnSp>
      </p:grpSp>
      <p:grpSp>
        <p:nvGrpSpPr>
          <p:cNvPr id="10" name="Group 42"/>
          <p:cNvGrpSpPr>
            <a:grpSpLocks/>
          </p:cNvGrpSpPr>
          <p:nvPr/>
        </p:nvGrpSpPr>
        <p:grpSpPr bwMode="auto">
          <a:xfrm>
            <a:off x="4297363" y="4090988"/>
            <a:ext cx="3686175" cy="709612"/>
            <a:chOff x="3252" y="2040"/>
            <a:chExt cx="2322" cy="447"/>
          </a:xfrm>
        </p:grpSpPr>
        <p:sp>
          <p:nvSpPr>
            <p:cNvPr id="17419" name="AutoShape 8"/>
            <p:cNvSpPr>
              <a:spLocks noChangeArrowheads="1"/>
            </p:cNvSpPr>
            <p:nvPr/>
          </p:nvSpPr>
          <p:spPr bwMode="auto">
            <a:xfrm>
              <a:off x="3561" y="2040"/>
              <a:ext cx="2013" cy="447"/>
            </a:xfrm>
            <a:prstGeom prst="roundRect">
              <a:avLst>
                <a:gd name="adj" fmla="val 16667"/>
              </a:avLst>
            </a:prstGeom>
            <a:solidFill>
              <a:srgbClr val="FFFF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anchor="ctr">
              <a:spAutoFit/>
            </a:bodyPr>
            <a:lstStyle/>
            <a:p>
              <a:pPr algn="just"/>
              <a:r>
                <a:rPr lang="it-IT" sz="1200">
                  <a:solidFill>
                    <a:srgbClr val="003366"/>
                  </a:solidFill>
                  <a:latin typeface="Tahoma" pitchFamily="34" charset="0"/>
                </a:rPr>
                <a:t>Costituisce il Comitato di Coordinamento per l’</a:t>
              </a:r>
              <a:r>
                <a:rPr lang="it-IT" sz="1200" b="1">
                  <a:solidFill>
                    <a:srgbClr val="003366"/>
                  </a:solidFill>
                  <a:latin typeface="Tahoma" pitchFamily="34" charset="0"/>
                </a:rPr>
                <a:t>Alta Sorveglianza</a:t>
              </a:r>
              <a:r>
                <a:rPr lang="it-IT" sz="1200">
                  <a:solidFill>
                    <a:srgbClr val="003366"/>
                  </a:solidFill>
                  <a:latin typeface="Tahoma" pitchFamily="34" charset="0"/>
                </a:rPr>
                <a:t> delle </a:t>
              </a:r>
              <a:r>
                <a:rPr lang="it-IT" sz="1200" b="1">
                  <a:solidFill>
                    <a:srgbClr val="003366"/>
                  </a:solidFill>
                  <a:latin typeface="Tahoma" pitchFamily="34" charset="0"/>
                </a:rPr>
                <a:t>Grandi Opere</a:t>
              </a:r>
              <a:r>
                <a:rPr lang="it-IT" sz="1200">
                  <a:solidFill>
                    <a:srgbClr val="003366"/>
                  </a:solidFill>
                  <a:latin typeface="Tahoma" pitchFamily="34" charset="0"/>
                </a:rPr>
                <a:t>.</a:t>
              </a:r>
            </a:p>
          </p:txBody>
        </p:sp>
        <p:cxnSp>
          <p:nvCxnSpPr>
            <p:cNvPr id="17420" name="AutoShape 38"/>
            <p:cNvCxnSpPr>
              <a:cxnSpLocks noChangeShapeType="1"/>
              <a:endCxn id="17419" idx="1"/>
            </p:cNvCxnSpPr>
            <p:nvPr/>
          </p:nvCxnSpPr>
          <p:spPr bwMode="auto">
            <a:xfrm flipV="1">
              <a:off x="3252" y="2264"/>
              <a:ext cx="309" cy="4"/>
            </a:xfrm>
            <a:prstGeom prst="bentConnector3">
              <a:avLst>
                <a:gd name="adj1" fmla="val 47898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 type="triangle" w="med" len="med"/>
            </a:ln>
          </p:spPr>
        </p:cxnSp>
      </p:grpSp>
      <p:grpSp>
        <p:nvGrpSpPr>
          <p:cNvPr id="13" name="Group 40"/>
          <p:cNvGrpSpPr>
            <a:grpSpLocks/>
          </p:cNvGrpSpPr>
          <p:nvPr/>
        </p:nvGrpSpPr>
        <p:grpSpPr bwMode="auto">
          <a:xfrm>
            <a:off x="395288" y="4090988"/>
            <a:ext cx="3889375" cy="755650"/>
            <a:chOff x="115" y="2027"/>
            <a:chExt cx="2937" cy="476"/>
          </a:xfrm>
        </p:grpSpPr>
        <p:sp>
          <p:nvSpPr>
            <p:cNvPr id="17416" name="AutoShape 6"/>
            <p:cNvSpPr>
              <a:spLocks noChangeArrowheads="1"/>
            </p:cNvSpPr>
            <p:nvPr/>
          </p:nvSpPr>
          <p:spPr bwMode="auto">
            <a:xfrm>
              <a:off x="115" y="2027"/>
              <a:ext cx="1686" cy="476"/>
            </a:xfrm>
            <a:prstGeom prst="roundRect">
              <a:avLst>
                <a:gd name="adj" fmla="val 16667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anchor="ctr">
              <a:spAutoFit/>
            </a:bodyPr>
            <a:lstStyle/>
            <a:p>
              <a:pPr algn="ctr">
                <a:lnSpc>
                  <a:spcPct val="120000"/>
                </a:lnSpc>
              </a:pPr>
              <a:r>
                <a:rPr lang="it-IT" sz="1600" b="1">
                  <a:solidFill>
                    <a:srgbClr val="003366"/>
                  </a:solidFill>
                  <a:latin typeface="Tahoma" pitchFamily="34" charset="0"/>
                </a:rPr>
                <a:t>l’attività oggetto di monitoraggio</a:t>
              </a:r>
              <a:endParaRPr lang="it-IT" sz="1600">
                <a:solidFill>
                  <a:srgbClr val="003366"/>
                </a:solidFill>
                <a:latin typeface="Tahoma" pitchFamily="34" charset="0"/>
              </a:endParaRPr>
            </a:p>
          </p:txBody>
        </p:sp>
        <p:cxnSp>
          <p:nvCxnSpPr>
            <p:cNvPr id="17417" name="AutoShape 19"/>
            <p:cNvCxnSpPr>
              <a:cxnSpLocks noChangeShapeType="1"/>
              <a:stCxn id="17416" idx="3"/>
              <a:endCxn id="17418" idx="1"/>
            </p:cNvCxnSpPr>
            <p:nvPr/>
          </p:nvCxnSpPr>
          <p:spPr bwMode="auto">
            <a:xfrm>
              <a:off x="1801" y="2265"/>
              <a:ext cx="235" cy="3"/>
            </a:xfrm>
            <a:prstGeom prst="bentConnector3">
              <a:avLst>
                <a:gd name="adj1" fmla="val 50000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 type="triangle" w="med" len="med"/>
            </a:ln>
          </p:spPr>
        </p:cxnSp>
        <p:sp>
          <p:nvSpPr>
            <p:cNvPr id="17418" name="AutoShape 5"/>
            <p:cNvSpPr>
              <a:spLocks noChangeArrowheads="1"/>
            </p:cNvSpPr>
            <p:nvPr/>
          </p:nvSpPr>
          <p:spPr bwMode="auto">
            <a:xfrm>
              <a:off x="2036" y="2112"/>
              <a:ext cx="1016" cy="312"/>
            </a:xfrm>
            <a:prstGeom prst="roundRect">
              <a:avLst>
                <a:gd name="adj" fmla="val 16667"/>
              </a:avLst>
            </a:prstGeom>
            <a:solidFill>
              <a:srgbClr val="FFFF00"/>
            </a:solidFill>
            <a:ln w="38100" cmpd="dbl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it-IT" sz="1400" b="1">
                  <a:solidFill>
                    <a:srgbClr val="003366"/>
                  </a:solidFill>
                  <a:latin typeface="Tahoma" pitchFamily="34" charset="0"/>
                </a:rPr>
                <a:t>In particolare</a:t>
              </a:r>
            </a:p>
          </p:txBody>
        </p:sp>
      </p:grpSp>
      <p:cxnSp>
        <p:nvCxnSpPr>
          <p:cNvPr id="24" name="Connettore 2 23"/>
          <p:cNvCxnSpPr/>
          <p:nvPr/>
        </p:nvCxnSpPr>
        <p:spPr>
          <a:xfrm flipH="1">
            <a:off x="1403350" y="2708275"/>
            <a:ext cx="1728788" cy="138271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504825" y="188913"/>
            <a:ext cx="7620000" cy="706437"/>
          </a:xfrm>
        </p:spPr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it-IT" sz="1800" dirty="0"/>
              <a:t>Infiltrazioni della criminalità organizzata</a:t>
            </a:r>
            <a:r>
              <a:rPr lang="it-IT" sz="1800" dirty="0" smtClean="0"/>
              <a:t> </a:t>
            </a:r>
            <a:r>
              <a:rPr lang="it-IT" sz="1800" dirty="0"/>
              <a:t>negli appalti </a:t>
            </a:r>
            <a:r>
              <a:rPr lang="it-IT" sz="1800" dirty="0" smtClean="0"/>
              <a:t>pubblici </a:t>
            </a:r>
            <a:br>
              <a:rPr lang="it-IT" sz="1800" dirty="0" smtClean="0"/>
            </a:br>
            <a:r>
              <a:rPr lang="it-IT" sz="1800" dirty="0" smtClean="0"/>
              <a:t>Le </a:t>
            </a:r>
            <a:r>
              <a:rPr lang="it-IT" sz="1800" dirty="0"/>
              <a:t>iniziative di contrasto</a:t>
            </a:r>
          </a:p>
        </p:txBody>
      </p:sp>
      <p:sp>
        <p:nvSpPr>
          <p:cNvPr id="18434" name="Text Box 3"/>
          <p:cNvSpPr>
            <a:spLocks noGrp="1" noChangeArrowheads="1"/>
          </p:cNvSpPr>
          <p:nvPr>
            <p:ph idx="1"/>
          </p:nvPr>
        </p:nvSpPr>
        <p:spPr>
          <a:xfrm>
            <a:off x="584200" y="1268413"/>
            <a:ext cx="7620000" cy="769937"/>
          </a:xfrm>
        </p:spPr>
        <p:txBody>
          <a:bodyPr>
            <a:spAutoFit/>
          </a:bodyPr>
          <a:lstStyle/>
          <a:p>
            <a:pPr marL="114300" indent="0" algn="ctr">
              <a:buFont typeface="Arial" charset="0"/>
              <a:buNone/>
            </a:pPr>
            <a:r>
              <a:rPr lang="it-IT" sz="2000" smtClean="0">
                <a:solidFill>
                  <a:srgbClr val="990000"/>
                </a:solidFill>
                <a:latin typeface="Arial Black" pitchFamily="34" charset="0"/>
              </a:rPr>
              <a:t>CIRCOLARE ATTUATIVA DEL</a:t>
            </a:r>
          </a:p>
          <a:p>
            <a:pPr marL="114300" indent="0" algn="ctr">
              <a:buFont typeface="Arial" charset="0"/>
              <a:buNone/>
            </a:pPr>
            <a:r>
              <a:rPr lang="it-IT" sz="2000" smtClean="0">
                <a:solidFill>
                  <a:srgbClr val="990000"/>
                </a:solidFill>
                <a:latin typeface="Arial Black" pitchFamily="34" charset="0"/>
              </a:rPr>
              <a:t>18 NOVEMBRE 2003 DEL CAPO DELLA POLIZIA</a:t>
            </a:r>
          </a:p>
        </p:txBody>
      </p:sp>
      <p:sp>
        <p:nvSpPr>
          <p:cNvPr id="18435" name="Text Box 7"/>
          <p:cNvSpPr txBox="1">
            <a:spLocks noChangeArrowheads="1"/>
          </p:cNvSpPr>
          <p:nvPr/>
        </p:nvSpPr>
        <p:spPr bwMode="auto">
          <a:xfrm>
            <a:off x="3067050" y="2622550"/>
            <a:ext cx="2654300" cy="449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lnSpc>
                <a:spcPct val="130000"/>
              </a:lnSpc>
            </a:pPr>
            <a:r>
              <a:rPr lang="it-IT" sz="1600">
                <a:solidFill>
                  <a:srgbClr val="000099"/>
                </a:solidFill>
                <a:latin typeface="Tahoma" pitchFamily="34" charset="0"/>
              </a:rPr>
              <a:t>Istituisce presso la </a:t>
            </a:r>
            <a:r>
              <a:rPr lang="it-IT" b="1">
                <a:solidFill>
                  <a:srgbClr val="000099"/>
                </a:solidFill>
                <a:latin typeface="Tahoma" pitchFamily="34" charset="0"/>
              </a:rPr>
              <a:t>D.I.A.</a:t>
            </a:r>
            <a:endParaRPr lang="en-GB" b="1">
              <a:solidFill>
                <a:srgbClr val="000099"/>
              </a:solidFill>
              <a:latin typeface="Tahoma" pitchFamily="34" charset="0"/>
            </a:endParaRPr>
          </a:p>
        </p:txBody>
      </p:sp>
      <p:sp>
        <p:nvSpPr>
          <p:cNvPr id="18436" name="Rectangle 18"/>
          <p:cNvSpPr>
            <a:spLocks noChangeArrowheads="1"/>
          </p:cNvSpPr>
          <p:nvPr/>
        </p:nvSpPr>
        <p:spPr bwMode="auto">
          <a:xfrm>
            <a:off x="2287588" y="3103563"/>
            <a:ext cx="4211637" cy="409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lnSpc>
                <a:spcPct val="130000"/>
              </a:lnSpc>
            </a:pPr>
            <a:r>
              <a:rPr lang="it-IT" b="1">
                <a:solidFill>
                  <a:srgbClr val="FF0000"/>
                </a:solidFill>
                <a:latin typeface="Tahoma" pitchFamily="34" charset="0"/>
              </a:rPr>
              <a:t>Osservatorio Centrale sugli Appalti</a:t>
            </a:r>
            <a:endParaRPr lang="en-GB" b="1">
              <a:solidFill>
                <a:srgbClr val="FF0000"/>
              </a:solidFill>
              <a:latin typeface="Tahoma" pitchFamily="34" charset="0"/>
            </a:endParaRPr>
          </a:p>
        </p:txBody>
      </p:sp>
      <p:sp>
        <p:nvSpPr>
          <p:cNvPr id="18437" name="Rectangle 16"/>
          <p:cNvSpPr>
            <a:spLocks noChangeArrowheads="1"/>
          </p:cNvSpPr>
          <p:nvPr/>
        </p:nvSpPr>
        <p:spPr bwMode="auto">
          <a:xfrm>
            <a:off x="3529013" y="3668713"/>
            <a:ext cx="1728787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it-IT" sz="1600">
                <a:solidFill>
                  <a:srgbClr val="000099"/>
                </a:solidFill>
                <a:latin typeface="Tahoma" pitchFamily="34" charset="0"/>
              </a:rPr>
              <a:t>con il compito di:</a:t>
            </a:r>
          </a:p>
        </p:txBody>
      </p:sp>
      <p:sp>
        <p:nvSpPr>
          <p:cNvPr id="8" name="Text Box 6"/>
          <p:cNvSpPr txBox="1">
            <a:spLocks noChangeArrowheads="1"/>
          </p:cNvSpPr>
          <p:nvPr/>
        </p:nvSpPr>
        <p:spPr bwMode="auto">
          <a:xfrm>
            <a:off x="452438" y="4221163"/>
            <a:ext cx="7670800" cy="1924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>
            <a:spAutoFit/>
          </a:bodyPr>
          <a:lstStyle>
            <a:lvl1pPr marL="190500" indent="-19050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1409700" indent="-60960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2209800" indent="-60960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3009900" indent="-60960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3810000" indent="-60960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4267200" indent="-609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4724400" indent="-609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5181600" indent="-609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5638800" indent="-609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algn="just" fontAlgn="auto">
              <a:lnSpc>
                <a:spcPct val="130000"/>
              </a:lnSpc>
              <a:spcBef>
                <a:spcPct val="50000"/>
              </a:spcBef>
              <a:spcAft>
                <a:spcPts val="0"/>
              </a:spcAft>
              <a:buFontTx/>
              <a:buChar char="­"/>
              <a:defRPr/>
            </a:pPr>
            <a:r>
              <a:rPr lang="it-IT" sz="1600" b="1" dirty="0" smtClean="0">
                <a:solidFill>
                  <a:srgbClr val="99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+mn-cs"/>
              </a:rPr>
              <a:t>mantenere</a:t>
            </a:r>
            <a:r>
              <a:rPr lang="it-IT" sz="1600" dirty="0" smtClean="0">
                <a:solidFill>
                  <a:srgbClr val="99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+mn-cs"/>
              </a:rPr>
              <a:t> un costante collegamento con i Gruppi Interforze;</a:t>
            </a:r>
          </a:p>
          <a:p>
            <a:pPr algn="just" fontAlgn="auto">
              <a:lnSpc>
                <a:spcPct val="130000"/>
              </a:lnSpc>
              <a:spcBef>
                <a:spcPct val="50000"/>
              </a:spcBef>
              <a:spcAft>
                <a:spcPts val="0"/>
              </a:spcAft>
              <a:buFontTx/>
              <a:buChar char="­"/>
              <a:defRPr/>
            </a:pPr>
            <a:r>
              <a:rPr lang="it-IT" sz="1600" b="1" dirty="0" smtClean="0">
                <a:solidFill>
                  <a:srgbClr val="99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+mn-cs"/>
              </a:rPr>
              <a:t>acquisire</a:t>
            </a:r>
            <a:r>
              <a:rPr lang="it-IT" sz="1600" dirty="0" smtClean="0">
                <a:solidFill>
                  <a:srgbClr val="99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+mn-cs"/>
              </a:rPr>
              <a:t> informazioni suscettibili di generare specifiche attività informative ed investigative;</a:t>
            </a:r>
          </a:p>
          <a:p>
            <a:pPr algn="just" fontAlgn="auto">
              <a:lnSpc>
                <a:spcPct val="130000"/>
              </a:lnSpc>
              <a:spcBef>
                <a:spcPct val="50000"/>
              </a:spcBef>
              <a:spcAft>
                <a:spcPts val="0"/>
              </a:spcAft>
              <a:buFontTx/>
              <a:buChar char="­"/>
              <a:defRPr/>
            </a:pPr>
            <a:r>
              <a:rPr lang="it-IT" sz="1600" b="1" dirty="0" smtClean="0">
                <a:solidFill>
                  <a:srgbClr val="99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+mn-cs"/>
              </a:rPr>
              <a:t>inviare</a:t>
            </a:r>
            <a:r>
              <a:rPr lang="it-IT" sz="1600" dirty="0" smtClean="0">
                <a:solidFill>
                  <a:srgbClr val="99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+mn-cs"/>
              </a:rPr>
              <a:t> ai Prefetti le risultanze relative, ai fini dell’adozione dei provvedimenti di competenza.</a:t>
            </a:r>
          </a:p>
        </p:txBody>
      </p:sp>
      <p:cxnSp>
        <p:nvCxnSpPr>
          <p:cNvPr id="10" name="Connettore 2 9"/>
          <p:cNvCxnSpPr>
            <a:stCxn id="18434" idx="2"/>
          </p:cNvCxnSpPr>
          <p:nvPr/>
        </p:nvCxnSpPr>
        <p:spPr>
          <a:xfrm>
            <a:off x="4394200" y="2038350"/>
            <a:ext cx="0" cy="52705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 autoUpdateAnimBg="0" advAuto="200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850900"/>
          </a:xfrm>
        </p:spPr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it-IT" sz="1800" dirty="0"/>
              <a:t>Infiltrazioni della criminalità organizzata</a:t>
            </a:r>
            <a:r>
              <a:rPr lang="it-IT" sz="1800" dirty="0" smtClean="0"/>
              <a:t> </a:t>
            </a:r>
            <a:r>
              <a:rPr lang="it-IT" sz="1800" dirty="0"/>
              <a:t>negli appalti pubblici</a:t>
            </a:r>
            <a:br>
              <a:rPr lang="it-IT" sz="1800" dirty="0"/>
            </a:br>
            <a:r>
              <a:rPr lang="it-IT" sz="1800" dirty="0"/>
              <a:t>Le iniziative di contrasto</a:t>
            </a:r>
          </a:p>
        </p:txBody>
      </p:sp>
      <p:sp>
        <p:nvSpPr>
          <p:cNvPr id="19458" name="Text Box 3"/>
          <p:cNvSpPr>
            <a:spLocks noGrp="1" noChangeArrowheads="1"/>
          </p:cNvSpPr>
          <p:nvPr>
            <p:ph idx="1"/>
          </p:nvPr>
        </p:nvSpPr>
        <p:spPr>
          <a:xfrm>
            <a:off x="457200" y="1341438"/>
            <a:ext cx="7620000" cy="633412"/>
          </a:xfrm>
        </p:spPr>
        <p:txBody>
          <a:bodyPr>
            <a:spAutoFit/>
          </a:bodyPr>
          <a:lstStyle/>
          <a:p>
            <a:pPr marL="114300" indent="0" algn="ctr">
              <a:buFont typeface="Arial" charset="0"/>
              <a:buNone/>
            </a:pPr>
            <a:r>
              <a:rPr lang="it-IT" sz="1600" smtClean="0">
                <a:solidFill>
                  <a:srgbClr val="990000"/>
                </a:solidFill>
                <a:latin typeface="Arial Black" pitchFamily="34" charset="0"/>
              </a:rPr>
              <a:t>COMITATO DI COORDINAMENTO PER</a:t>
            </a:r>
          </a:p>
          <a:p>
            <a:pPr marL="114300" indent="0" algn="ctr">
              <a:buFont typeface="Arial" charset="0"/>
              <a:buNone/>
            </a:pPr>
            <a:r>
              <a:rPr lang="it-IT" sz="1600" smtClean="0">
                <a:solidFill>
                  <a:srgbClr val="990000"/>
                </a:solidFill>
                <a:latin typeface="Arial Black" pitchFamily="34" charset="0"/>
              </a:rPr>
              <a:t>L’ALTA SORVEGLIANZA DELLE GRANDI OPERE</a:t>
            </a:r>
          </a:p>
        </p:txBody>
      </p:sp>
      <p:sp>
        <p:nvSpPr>
          <p:cNvPr id="19459" name="Text Box 2"/>
          <p:cNvSpPr txBox="1">
            <a:spLocks noChangeArrowheads="1"/>
          </p:cNvSpPr>
          <p:nvPr/>
        </p:nvSpPr>
        <p:spPr bwMode="auto">
          <a:xfrm>
            <a:off x="430213" y="2028825"/>
            <a:ext cx="76962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it-IT" sz="1600" u="sng">
                <a:solidFill>
                  <a:srgbClr val="000099"/>
                </a:solidFill>
                <a:latin typeface="Tahoma" pitchFamily="34" charset="0"/>
              </a:rPr>
              <a:t>Così composto</a:t>
            </a:r>
            <a:r>
              <a:rPr lang="it-IT" sz="1600">
                <a:solidFill>
                  <a:srgbClr val="000099"/>
                </a:solidFill>
                <a:latin typeface="Tahoma" pitchFamily="34" charset="0"/>
              </a:rPr>
              <a:t>:</a:t>
            </a:r>
            <a:endParaRPr lang="en-GB" sz="1600">
              <a:solidFill>
                <a:srgbClr val="000099"/>
              </a:solidFill>
              <a:latin typeface="Tahoma" pitchFamily="34" charset="0"/>
            </a:endParaRPr>
          </a:p>
        </p:txBody>
      </p:sp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384175" y="2411413"/>
            <a:ext cx="7772400" cy="1997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190500" indent="-190500" algn="just">
              <a:lnSpc>
                <a:spcPct val="130000"/>
              </a:lnSpc>
              <a:buFontTx/>
              <a:buChar char="­"/>
            </a:pPr>
            <a:r>
              <a:rPr lang="it-IT" sz="1600" b="1">
                <a:solidFill>
                  <a:srgbClr val="000099"/>
                </a:solidFill>
                <a:latin typeface="Tahoma" pitchFamily="34" charset="0"/>
              </a:rPr>
              <a:t>3 rappresentanti del Ministero dell’Interno</a:t>
            </a:r>
            <a:r>
              <a:rPr lang="it-IT" sz="1600">
                <a:solidFill>
                  <a:srgbClr val="000099"/>
                </a:solidFill>
                <a:latin typeface="Tahoma" pitchFamily="34" charset="0"/>
              </a:rPr>
              <a:t>, di cui uno della Direzione Investigativa Antimafia ed uno con funzioni di coordinatore del Comitato;</a:t>
            </a:r>
          </a:p>
          <a:p>
            <a:pPr marL="190500" indent="-190500" algn="just">
              <a:lnSpc>
                <a:spcPct val="130000"/>
              </a:lnSpc>
              <a:buFontTx/>
              <a:buChar char="­"/>
            </a:pPr>
            <a:r>
              <a:rPr lang="it-IT" sz="1600" b="1">
                <a:solidFill>
                  <a:srgbClr val="000099"/>
                </a:solidFill>
                <a:latin typeface="Tahoma" pitchFamily="34" charset="0"/>
              </a:rPr>
              <a:t>3 rappresentanti del Ministero delle Infrastrutture e dei Trasporti</a:t>
            </a:r>
            <a:r>
              <a:rPr lang="it-IT" sz="1600">
                <a:solidFill>
                  <a:srgbClr val="000099"/>
                </a:solidFill>
                <a:latin typeface="Tahoma" pitchFamily="34" charset="0"/>
              </a:rPr>
              <a:t>, individuati nell’ambito del Servizio per l’Alta Sorveglianza delle Grandi Opere;</a:t>
            </a:r>
          </a:p>
          <a:p>
            <a:pPr marL="190500" indent="-190500" algn="just">
              <a:lnSpc>
                <a:spcPct val="130000"/>
              </a:lnSpc>
              <a:buFontTx/>
              <a:buChar char="­"/>
            </a:pPr>
            <a:r>
              <a:rPr lang="it-IT" sz="1600" b="1">
                <a:solidFill>
                  <a:srgbClr val="000099"/>
                </a:solidFill>
                <a:latin typeface="Tahoma" pitchFamily="34" charset="0"/>
              </a:rPr>
              <a:t>2 rappresentanti della Direzione Nazionale Antimafia</a:t>
            </a:r>
            <a:r>
              <a:rPr lang="it-IT" sz="1600">
                <a:solidFill>
                  <a:srgbClr val="000099"/>
                </a:solidFill>
                <a:latin typeface="Tahoma" pitchFamily="34" charset="0"/>
              </a:rPr>
              <a:t>;</a:t>
            </a:r>
          </a:p>
          <a:p>
            <a:pPr marL="190500" indent="-190500" algn="just">
              <a:lnSpc>
                <a:spcPct val="130000"/>
              </a:lnSpc>
              <a:buFontTx/>
              <a:buChar char="­"/>
            </a:pPr>
            <a:r>
              <a:rPr lang="it-IT" sz="1600" b="1">
                <a:solidFill>
                  <a:srgbClr val="000099"/>
                </a:solidFill>
                <a:latin typeface="Tahoma" pitchFamily="34" charset="0"/>
              </a:rPr>
              <a:t>2 rappresentanti dell’Autorità per la Vigilanza sui Lavori Pubblici</a:t>
            </a:r>
            <a:r>
              <a:rPr lang="it-IT" sz="1600">
                <a:solidFill>
                  <a:srgbClr val="000099"/>
                </a:solidFill>
                <a:latin typeface="Tahoma" pitchFamily="34" charset="0"/>
              </a:rPr>
              <a:t>.</a:t>
            </a:r>
          </a:p>
        </p:txBody>
      </p:sp>
      <p:sp>
        <p:nvSpPr>
          <p:cNvPr id="19461" name="Rettangolo 6"/>
          <p:cNvSpPr>
            <a:spLocks noChangeArrowheads="1"/>
          </p:cNvSpPr>
          <p:nvPr/>
        </p:nvSpPr>
        <p:spPr bwMode="auto">
          <a:xfrm>
            <a:off x="3024188" y="4427538"/>
            <a:ext cx="1938337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it-IT" u="sng">
                <a:solidFill>
                  <a:srgbClr val="000099"/>
                </a:solidFill>
                <a:latin typeface="Tahoma" pitchFamily="34" charset="0"/>
              </a:rPr>
              <a:t>con il compito di</a:t>
            </a:r>
            <a:r>
              <a:rPr lang="it-IT">
                <a:solidFill>
                  <a:srgbClr val="000099"/>
                </a:solidFill>
                <a:latin typeface="Tahoma" pitchFamily="34" charset="0"/>
              </a:rPr>
              <a:t>:</a:t>
            </a:r>
            <a:endParaRPr lang="en-GB">
              <a:solidFill>
                <a:srgbClr val="000099"/>
              </a:solidFill>
              <a:latin typeface="Tahoma" pitchFamily="34" charset="0"/>
            </a:endParaRPr>
          </a:p>
        </p:txBody>
      </p:sp>
      <p:sp>
        <p:nvSpPr>
          <p:cNvPr id="8" name="Text Box 6"/>
          <p:cNvSpPr txBox="1">
            <a:spLocks noChangeArrowheads="1"/>
          </p:cNvSpPr>
          <p:nvPr/>
        </p:nvSpPr>
        <p:spPr bwMode="auto">
          <a:xfrm>
            <a:off x="250825" y="4803775"/>
            <a:ext cx="7772400" cy="1997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190500" indent="-190500" algn="just">
              <a:lnSpc>
                <a:spcPct val="130000"/>
              </a:lnSpc>
              <a:buFontTx/>
              <a:buChar char="­"/>
            </a:pPr>
            <a:r>
              <a:rPr lang="it-IT" sz="1600" b="1">
                <a:solidFill>
                  <a:srgbClr val="000099"/>
                </a:solidFill>
                <a:latin typeface="Tahoma" pitchFamily="34" charset="0"/>
              </a:rPr>
              <a:t>svolgere</a:t>
            </a:r>
            <a:r>
              <a:rPr lang="it-IT" sz="1600">
                <a:solidFill>
                  <a:srgbClr val="000099"/>
                </a:solidFill>
                <a:latin typeface="Tahoma" pitchFamily="34" charset="0"/>
              </a:rPr>
              <a:t> attività d’impulso e di indirizzo delle attività di ciascuno dei soggetti che costituiscono la rete di monitoraggio;</a:t>
            </a:r>
          </a:p>
          <a:p>
            <a:pPr marL="190500" indent="-190500" algn="just">
              <a:lnSpc>
                <a:spcPct val="130000"/>
              </a:lnSpc>
              <a:buFontTx/>
              <a:buChar char="­"/>
            </a:pPr>
            <a:r>
              <a:rPr lang="it-IT" sz="1600" b="1">
                <a:solidFill>
                  <a:srgbClr val="000099"/>
                </a:solidFill>
                <a:latin typeface="Tahoma" pitchFamily="34" charset="0"/>
              </a:rPr>
              <a:t>promuovere</a:t>
            </a:r>
            <a:r>
              <a:rPr lang="it-IT" sz="1600">
                <a:solidFill>
                  <a:srgbClr val="000099"/>
                </a:solidFill>
                <a:latin typeface="Tahoma" pitchFamily="34" charset="0"/>
              </a:rPr>
              <a:t> l’analisi dei dati e delle informazioni;</a:t>
            </a:r>
          </a:p>
          <a:p>
            <a:pPr marL="190500" indent="-190500" algn="just">
              <a:lnSpc>
                <a:spcPct val="130000"/>
              </a:lnSpc>
              <a:buFontTx/>
              <a:buChar char="­"/>
            </a:pPr>
            <a:r>
              <a:rPr lang="it-IT" sz="1600" b="1">
                <a:solidFill>
                  <a:srgbClr val="000099"/>
                </a:solidFill>
                <a:latin typeface="Tahoma" pitchFamily="34" charset="0"/>
              </a:rPr>
              <a:t>provvedere </a:t>
            </a:r>
            <a:r>
              <a:rPr lang="it-IT" sz="1600">
                <a:solidFill>
                  <a:srgbClr val="000099"/>
                </a:solidFill>
                <a:latin typeface="Tahoma" pitchFamily="34" charset="0"/>
              </a:rPr>
              <a:t>al supporto dell’attività dei Prefetti;</a:t>
            </a:r>
          </a:p>
          <a:p>
            <a:pPr marL="190500" indent="-190500" algn="just">
              <a:lnSpc>
                <a:spcPct val="130000"/>
              </a:lnSpc>
              <a:buFontTx/>
              <a:buChar char="­"/>
            </a:pPr>
            <a:r>
              <a:rPr lang="it-IT" sz="1600" b="1">
                <a:solidFill>
                  <a:srgbClr val="000099"/>
                </a:solidFill>
                <a:latin typeface="Tahoma" pitchFamily="34" charset="0"/>
              </a:rPr>
              <a:t>procedere</a:t>
            </a:r>
            <a:r>
              <a:rPr lang="it-IT" sz="1600">
                <a:solidFill>
                  <a:srgbClr val="000099"/>
                </a:solidFill>
                <a:latin typeface="Tahoma" pitchFamily="34" charset="0"/>
              </a:rPr>
              <a:t> all’esame congiunto delle segnalazioni relative ad anomalie riscontrate.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75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0"/>
                            </p:stCondLst>
                            <p:childTnLst>
                              <p:par>
                                <p:cTn id="21" presetID="22" presetClass="entr" presetSubtype="8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2500"/>
                            </p:stCondLst>
                            <p:childTnLst>
                              <p:par>
                                <p:cTn id="25" presetID="22" presetClass="entr" presetSubtype="8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5000"/>
                            </p:stCondLst>
                            <p:childTnLst>
                              <p:par>
                                <p:cTn id="29" presetID="22" presetClass="entr" presetSubtype="8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7500"/>
                            </p:stCondLst>
                            <p:childTnLst>
                              <p:par>
                                <p:cTn id="33" presetID="22" presetClass="entr" presetSubtype="8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 autoUpdateAnimBg="0" advAuto="2000"/>
      <p:bldP spid="8" grpId="0" build="p" autoUpdateAnimBg="0" advAuto="200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777875"/>
          </a:xfrm>
        </p:spPr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it-IT" sz="1800" dirty="0"/>
              <a:t>Infiltrazioni della criminalità organizzata</a:t>
            </a:r>
            <a:r>
              <a:rPr lang="it-IT" sz="1800" dirty="0" smtClean="0"/>
              <a:t> </a:t>
            </a:r>
            <a:r>
              <a:rPr lang="it-IT" sz="1800" dirty="0"/>
              <a:t>negli appalti pubblici</a:t>
            </a:r>
            <a:br>
              <a:rPr lang="it-IT" sz="1800" dirty="0"/>
            </a:br>
            <a:r>
              <a:rPr lang="it-IT" sz="1800" dirty="0"/>
              <a:t>Le iniziative di contrasto</a:t>
            </a:r>
          </a:p>
        </p:txBody>
      </p:sp>
      <p:sp>
        <p:nvSpPr>
          <p:cNvPr id="20482" name="Segnaposto contenuto 2"/>
          <p:cNvSpPr>
            <a:spLocks noGrp="1"/>
          </p:cNvSpPr>
          <p:nvPr>
            <p:ph idx="1"/>
          </p:nvPr>
        </p:nvSpPr>
        <p:spPr>
          <a:xfrm>
            <a:off x="457200" y="1412875"/>
            <a:ext cx="7620000" cy="4987925"/>
          </a:xfrm>
        </p:spPr>
        <p:txBody>
          <a:bodyPr/>
          <a:lstStyle/>
          <a:p>
            <a:pPr marL="114300" indent="0" algn="ctr">
              <a:buFont typeface="Arial" charset="0"/>
              <a:buNone/>
            </a:pPr>
            <a:r>
              <a:rPr lang="it-IT" sz="2000" smtClean="0">
                <a:solidFill>
                  <a:srgbClr val="990000"/>
                </a:solidFill>
                <a:latin typeface="Arial Black" pitchFamily="34" charset="0"/>
              </a:rPr>
              <a:t>RETE DI MONITORAGGIO</a:t>
            </a:r>
          </a:p>
          <a:p>
            <a:pPr marL="114300" indent="0" algn="ctr">
              <a:buFont typeface="Arial" charset="0"/>
              <a:buNone/>
            </a:pPr>
            <a:r>
              <a:rPr lang="it-IT" sz="1600" b="1" smtClean="0">
                <a:solidFill>
                  <a:srgbClr val="000099"/>
                </a:solidFill>
                <a:latin typeface="Tahoma" pitchFamily="34" charset="0"/>
              </a:rPr>
              <a:t>Coinvolge e coordina organismi istituzionalmente interessati, quali:</a:t>
            </a:r>
          </a:p>
        </p:txBody>
      </p:sp>
      <p:sp>
        <p:nvSpPr>
          <p:cNvPr id="4" name="Text Box 1037"/>
          <p:cNvSpPr txBox="1">
            <a:spLocks noChangeArrowheads="1"/>
          </p:cNvSpPr>
          <p:nvPr/>
        </p:nvSpPr>
        <p:spPr bwMode="auto">
          <a:xfrm>
            <a:off x="615950" y="2349500"/>
            <a:ext cx="7556500" cy="3902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 algn="just">
              <a:lnSpc>
                <a:spcPct val="130000"/>
              </a:lnSpc>
              <a:buFontTx/>
              <a:buAutoNum type="alphaLcParenR"/>
            </a:pPr>
            <a:r>
              <a:rPr lang="it-IT" sz="1600">
                <a:solidFill>
                  <a:srgbClr val="000099"/>
                </a:solidFill>
                <a:latin typeface="Tahoma" pitchFamily="34" charset="0"/>
              </a:rPr>
              <a:t>Ministero dell’Interno;</a:t>
            </a:r>
          </a:p>
          <a:p>
            <a:pPr marL="457200" indent="-457200" algn="just">
              <a:lnSpc>
                <a:spcPct val="130000"/>
              </a:lnSpc>
              <a:buFontTx/>
              <a:buAutoNum type="alphaLcParenR"/>
            </a:pPr>
            <a:r>
              <a:rPr lang="it-IT" sz="1600">
                <a:solidFill>
                  <a:srgbClr val="000099"/>
                </a:solidFill>
                <a:latin typeface="Tahoma" pitchFamily="34" charset="0"/>
              </a:rPr>
              <a:t>Ministero delle Infrastrutture e dei Trasporti;</a:t>
            </a:r>
          </a:p>
          <a:p>
            <a:pPr marL="457200" indent="-457200" algn="just">
              <a:lnSpc>
                <a:spcPct val="130000"/>
              </a:lnSpc>
              <a:buFontTx/>
              <a:buAutoNum type="alphaLcParenR"/>
            </a:pPr>
            <a:r>
              <a:rPr lang="it-IT" sz="1600">
                <a:solidFill>
                  <a:srgbClr val="000099"/>
                </a:solidFill>
                <a:latin typeface="Tahoma" pitchFamily="34" charset="0"/>
              </a:rPr>
              <a:t>Ministero dell’Economia e delle Finanze;</a:t>
            </a:r>
          </a:p>
          <a:p>
            <a:pPr marL="457200" indent="-457200" algn="just">
              <a:lnSpc>
                <a:spcPct val="130000"/>
              </a:lnSpc>
              <a:buFontTx/>
              <a:buAutoNum type="alphaLcParenR"/>
            </a:pPr>
            <a:r>
              <a:rPr lang="it-IT" sz="1600">
                <a:solidFill>
                  <a:srgbClr val="000099"/>
                </a:solidFill>
                <a:latin typeface="Tahoma" pitchFamily="34" charset="0"/>
              </a:rPr>
              <a:t>Autorità per la Vigilanza sui Lavori Pubblici;</a:t>
            </a:r>
          </a:p>
          <a:p>
            <a:pPr marL="457200" indent="-457200" algn="just">
              <a:lnSpc>
                <a:spcPct val="130000"/>
              </a:lnSpc>
              <a:buFontTx/>
              <a:buAutoNum type="alphaLcParenR"/>
            </a:pPr>
            <a:r>
              <a:rPr lang="it-IT" sz="1600">
                <a:solidFill>
                  <a:srgbClr val="000099"/>
                </a:solidFill>
                <a:latin typeface="Tahoma" pitchFamily="34" charset="0"/>
              </a:rPr>
              <a:t>Direzione Nazionale Antimafia, per l’esercizio delle funzioni di impulso e coordinamento di cui all’art. 371 c.p.p.;</a:t>
            </a:r>
          </a:p>
          <a:p>
            <a:pPr marL="457200" indent="-457200" algn="just">
              <a:lnSpc>
                <a:spcPct val="130000"/>
              </a:lnSpc>
              <a:buFontTx/>
              <a:buAutoNum type="alphaLcParenR"/>
            </a:pPr>
            <a:r>
              <a:rPr lang="it-IT" sz="1600">
                <a:solidFill>
                  <a:srgbClr val="000099"/>
                </a:solidFill>
                <a:latin typeface="Tahoma" pitchFamily="34" charset="0"/>
              </a:rPr>
              <a:t>Forze di Polizia;</a:t>
            </a:r>
          </a:p>
          <a:p>
            <a:pPr marL="457200" indent="-457200" algn="just">
              <a:lnSpc>
                <a:spcPct val="130000"/>
              </a:lnSpc>
              <a:buFontTx/>
              <a:buAutoNum type="alphaLcParenR"/>
            </a:pPr>
            <a:r>
              <a:rPr lang="it-IT" sz="1600">
                <a:solidFill>
                  <a:srgbClr val="000099"/>
                </a:solidFill>
                <a:latin typeface="Tahoma" pitchFamily="34" charset="0"/>
              </a:rPr>
              <a:t>Regioni, Province e Comuni;</a:t>
            </a:r>
          </a:p>
          <a:p>
            <a:pPr marL="457200" indent="-457200" algn="just">
              <a:lnSpc>
                <a:spcPct val="130000"/>
              </a:lnSpc>
              <a:buFontTx/>
              <a:buAutoNum type="alphaLcParenR"/>
            </a:pPr>
            <a:r>
              <a:rPr lang="it-IT" sz="1600">
                <a:solidFill>
                  <a:srgbClr val="000099"/>
                </a:solidFill>
                <a:latin typeface="Tahoma" pitchFamily="34" charset="0"/>
              </a:rPr>
              <a:t>Soggetto aggiudicatore se diverso da quelli indicati alle lettere b) e g);</a:t>
            </a:r>
          </a:p>
          <a:p>
            <a:pPr marL="457200" indent="-457200" algn="just">
              <a:lnSpc>
                <a:spcPct val="130000"/>
              </a:lnSpc>
              <a:buFontTx/>
              <a:buAutoNum type="alphaLcParenR"/>
            </a:pPr>
            <a:r>
              <a:rPr lang="it-IT" sz="1600">
                <a:solidFill>
                  <a:srgbClr val="000099"/>
                </a:solidFill>
                <a:latin typeface="Tahoma" pitchFamily="34" charset="0"/>
              </a:rPr>
              <a:t>Concessionario e/o Contraente Generale;</a:t>
            </a:r>
          </a:p>
          <a:p>
            <a:pPr marL="457200" indent="-457200" algn="just">
              <a:lnSpc>
                <a:spcPct val="130000"/>
              </a:lnSpc>
              <a:buFontTx/>
              <a:buAutoNum type="alphaLcParenR"/>
            </a:pPr>
            <a:r>
              <a:rPr lang="it-IT" sz="1600">
                <a:solidFill>
                  <a:srgbClr val="000099"/>
                </a:solidFill>
                <a:latin typeface="Tahoma" pitchFamily="34" charset="0"/>
              </a:rPr>
              <a:t>Prefetture – Uffici Territoriali del Governo;</a:t>
            </a:r>
          </a:p>
          <a:p>
            <a:pPr marL="457200" indent="-457200" algn="just">
              <a:lnSpc>
                <a:spcPct val="130000"/>
              </a:lnSpc>
              <a:buFontTx/>
              <a:buAutoNum type="alphaLcParenR"/>
            </a:pPr>
            <a:r>
              <a:rPr lang="it-IT" sz="1600">
                <a:solidFill>
                  <a:srgbClr val="000099"/>
                </a:solidFill>
                <a:latin typeface="Tahoma" pitchFamily="34" charset="0"/>
              </a:rPr>
              <a:t>Provveditorati alle Opere Pubbliche.</a:t>
            </a:r>
            <a:endParaRPr lang="en-GB" sz="1600">
              <a:solidFill>
                <a:srgbClr val="000099"/>
              </a:solidFill>
              <a:latin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528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500"/>
                            </p:stCondLst>
                            <p:childTnLst>
                              <p:par>
                                <p:cTn id="12" presetID="23" presetClass="entr" presetSubtype="528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0"/>
                            </p:stCondLst>
                            <p:childTnLst>
                              <p:par>
                                <p:cTn id="19" presetID="23" presetClass="entr" presetSubtype="528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7500"/>
                            </p:stCondLst>
                            <p:childTnLst>
                              <p:par>
                                <p:cTn id="26" presetID="23" presetClass="entr" presetSubtype="528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0000"/>
                            </p:stCondLst>
                            <p:childTnLst>
                              <p:par>
                                <p:cTn id="33" presetID="23" presetClass="entr" presetSubtype="528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12500"/>
                            </p:stCondLst>
                            <p:childTnLst>
                              <p:par>
                                <p:cTn id="40" presetID="23" presetClass="entr" presetSubtype="528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15000"/>
                            </p:stCondLst>
                            <p:childTnLst>
                              <p:par>
                                <p:cTn id="47" presetID="23" presetClass="entr" presetSubtype="528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17500"/>
                            </p:stCondLst>
                            <p:childTnLst>
                              <p:par>
                                <p:cTn id="54" presetID="23" presetClass="entr" presetSubtype="528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20000"/>
                            </p:stCondLst>
                            <p:childTnLst>
                              <p:par>
                                <p:cTn id="61" presetID="23" presetClass="entr" presetSubtype="528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22500"/>
                            </p:stCondLst>
                            <p:childTnLst>
                              <p:par>
                                <p:cTn id="68" presetID="23" presetClass="entr" presetSubtype="528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25000"/>
                            </p:stCondLst>
                            <p:childTnLst>
                              <p:par>
                                <p:cTn id="75" presetID="23" presetClass="entr" presetSubtype="528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 autoUpdateAnimBg="0" advAuto="200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777875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it-IT" sz="1800" dirty="0"/>
              <a:t>Infiltrazioni della criminalità organizzata negli appalti pubblici </a:t>
            </a:r>
            <a:br>
              <a:rPr lang="it-IT" sz="1800" dirty="0"/>
            </a:br>
            <a:r>
              <a:rPr lang="it-IT" sz="1800" dirty="0"/>
              <a:t>Le iniziative di contrasto</a:t>
            </a:r>
          </a:p>
        </p:txBody>
      </p:sp>
      <p:sp>
        <p:nvSpPr>
          <p:cNvPr id="21506" name="Segnaposto contenuto 2"/>
          <p:cNvSpPr>
            <a:spLocks noGrp="1"/>
          </p:cNvSpPr>
          <p:nvPr>
            <p:ph idx="1"/>
          </p:nvPr>
        </p:nvSpPr>
        <p:spPr>
          <a:xfrm>
            <a:off x="682625" y="1341438"/>
            <a:ext cx="7620000" cy="4960937"/>
          </a:xfrm>
        </p:spPr>
        <p:txBody>
          <a:bodyPr/>
          <a:lstStyle/>
          <a:p>
            <a:endParaRPr lang="it-IT" smtClean="0"/>
          </a:p>
        </p:txBody>
      </p:sp>
      <p:sp>
        <p:nvSpPr>
          <p:cNvPr id="21507" name="AutoShape 1034"/>
          <p:cNvSpPr>
            <a:spLocks noChangeArrowheads="1"/>
          </p:cNvSpPr>
          <p:nvPr/>
        </p:nvSpPr>
        <p:spPr bwMode="auto">
          <a:xfrm>
            <a:off x="987425" y="1509713"/>
            <a:ext cx="7035800" cy="622300"/>
          </a:xfrm>
          <a:prstGeom prst="roundRect">
            <a:avLst>
              <a:gd name="adj" fmla="val 16667"/>
            </a:avLst>
          </a:prstGeom>
          <a:solidFill>
            <a:srgbClr val="FF9900"/>
          </a:solidFill>
          <a:ln w="9525">
            <a:solidFill>
              <a:srgbClr val="003366"/>
            </a:solidFill>
            <a:round/>
            <a:headEnd/>
            <a:tailEnd/>
          </a:ln>
        </p:spPr>
        <p:txBody>
          <a:bodyPr wrap="none" anchor="ctr"/>
          <a:lstStyle/>
          <a:p>
            <a:endParaRPr lang="it-IT">
              <a:latin typeface="Calibri" pitchFamily="34" charset="0"/>
            </a:endParaRPr>
          </a:p>
        </p:txBody>
      </p:sp>
      <p:sp>
        <p:nvSpPr>
          <p:cNvPr id="21508" name="Text Box 1026"/>
          <p:cNvSpPr txBox="1">
            <a:spLocks noChangeArrowheads="1"/>
          </p:cNvSpPr>
          <p:nvPr/>
        </p:nvSpPr>
        <p:spPr bwMode="auto">
          <a:xfrm>
            <a:off x="3730625" y="2433638"/>
            <a:ext cx="1524000" cy="409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>
              <a:lnSpc>
                <a:spcPct val="130000"/>
              </a:lnSpc>
            </a:pPr>
            <a:r>
              <a:rPr lang="it-IT" sz="1600" b="1" u="sng">
                <a:solidFill>
                  <a:srgbClr val="000099"/>
                </a:solidFill>
                <a:latin typeface="Tahoma" pitchFamily="34" charset="0"/>
              </a:rPr>
              <a:t>procede a:</a:t>
            </a:r>
          </a:p>
        </p:txBody>
      </p:sp>
      <p:sp>
        <p:nvSpPr>
          <p:cNvPr id="6" name="Text Box 1030"/>
          <p:cNvSpPr txBox="1">
            <a:spLocks noChangeArrowheads="1"/>
          </p:cNvSpPr>
          <p:nvPr/>
        </p:nvSpPr>
        <p:spPr bwMode="auto">
          <a:xfrm>
            <a:off x="444500" y="3005138"/>
            <a:ext cx="8096250" cy="458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190500" indent="-190500">
              <a:lnSpc>
                <a:spcPct val="150000"/>
              </a:lnSpc>
              <a:buFontTx/>
              <a:buChar char="•"/>
            </a:pPr>
            <a:r>
              <a:rPr lang="it-IT" sz="1600" b="1" u="sng">
                <a:solidFill>
                  <a:srgbClr val="000099"/>
                </a:solidFill>
                <a:latin typeface="Tahoma" pitchFamily="34" charset="0"/>
              </a:rPr>
              <a:t>MANTENERE</a:t>
            </a:r>
            <a:r>
              <a:rPr lang="it-IT" sz="1600">
                <a:solidFill>
                  <a:srgbClr val="000099"/>
                </a:solidFill>
                <a:latin typeface="Tahoma" pitchFamily="34" charset="0"/>
              </a:rPr>
              <a:t> un costante collegamento con i Gruppi Interforze presso gli U.T.G.;</a:t>
            </a:r>
          </a:p>
        </p:txBody>
      </p:sp>
      <p:sp>
        <p:nvSpPr>
          <p:cNvPr id="7" name="Text Box 1032"/>
          <p:cNvSpPr txBox="1">
            <a:spLocks noChangeArrowheads="1"/>
          </p:cNvSpPr>
          <p:nvPr/>
        </p:nvSpPr>
        <p:spPr bwMode="auto">
          <a:xfrm>
            <a:off x="444500" y="5067300"/>
            <a:ext cx="7799388" cy="1192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190500" indent="-190500">
              <a:lnSpc>
                <a:spcPct val="150000"/>
              </a:lnSpc>
              <a:buFontTx/>
              <a:buChar char="•"/>
            </a:pPr>
            <a:r>
              <a:rPr lang="it-IT" sz="1600" b="1" u="sng">
                <a:solidFill>
                  <a:srgbClr val="000099"/>
                </a:solidFill>
                <a:latin typeface="Tahoma" pitchFamily="34" charset="0"/>
              </a:rPr>
              <a:t>INVIARE</a:t>
            </a:r>
            <a:r>
              <a:rPr lang="it-IT" sz="1600">
                <a:solidFill>
                  <a:srgbClr val="000099"/>
                </a:solidFill>
                <a:latin typeface="Tahoma" pitchFamily="34" charset="0"/>
              </a:rPr>
              <a:t> ai Prefetti le risultanze delle analisi operate, qualora meritevoli di ulteriori approfondimenti in sede locale o comunque suscettibili di valutazioni ai fini dell’adozione di eventuali provvedimenti di competenza.</a:t>
            </a:r>
          </a:p>
        </p:txBody>
      </p:sp>
      <p:sp>
        <p:nvSpPr>
          <p:cNvPr id="21511" name="Rectangle 1033"/>
          <p:cNvSpPr>
            <a:spLocks noChangeArrowheads="1"/>
          </p:cNvSpPr>
          <p:nvPr/>
        </p:nvSpPr>
        <p:spPr bwMode="auto">
          <a:xfrm>
            <a:off x="1031875" y="1573213"/>
            <a:ext cx="6921500" cy="515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algn="ctr" eaLnBrk="0" hangingPunct="0"/>
            <a:r>
              <a:rPr lang="it-IT">
                <a:solidFill>
                  <a:srgbClr val="990000"/>
                </a:solidFill>
                <a:latin typeface="Arial Black" pitchFamily="34" charset="0"/>
              </a:rPr>
              <a:t>L’O</a:t>
            </a:r>
            <a:r>
              <a:rPr lang="it-IT" sz="2400">
                <a:solidFill>
                  <a:srgbClr val="990000"/>
                </a:solidFill>
                <a:latin typeface="Arial Black" pitchFamily="34" charset="0"/>
              </a:rPr>
              <a:t>sservatorio </a:t>
            </a:r>
            <a:r>
              <a:rPr lang="it-IT">
                <a:solidFill>
                  <a:srgbClr val="990000"/>
                </a:solidFill>
                <a:latin typeface="Arial Black" pitchFamily="34" charset="0"/>
              </a:rPr>
              <a:t>C</a:t>
            </a:r>
            <a:r>
              <a:rPr lang="it-IT" sz="2400">
                <a:solidFill>
                  <a:srgbClr val="990000"/>
                </a:solidFill>
                <a:latin typeface="Arial Black" pitchFamily="34" charset="0"/>
              </a:rPr>
              <a:t>entrale sugli </a:t>
            </a:r>
            <a:r>
              <a:rPr lang="it-IT">
                <a:solidFill>
                  <a:srgbClr val="990000"/>
                </a:solidFill>
                <a:latin typeface="Arial Black" pitchFamily="34" charset="0"/>
              </a:rPr>
              <a:t>A</a:t>
            </a:r>
            <a:r>
              <a:rPr lang="it-IT" sz="2400">
                <a:solidFill>
                  <a:srgbClr val="990000"/>
                </a:solidFill>
                <a:latin typeface="Arial Black" pitchFamily="34" charset="0"/>
              </a:rPr>
              <a:t>ppalti</a:t>
            </a:r>
          </a:p>
        </p:txBody>
      </p:sp>
      <p:sp>
        <p:nvSpPr>
          <p:cNvPr id="21512" name="Rectangle 1035"/>
          <p:cNvSpPr>
            <a:spLocks noChangeArrowheads="1"/>
          </p:cNvSpPr>
          <p:nvPr/>
        </p:nvSpPr>
        <p:spPr bwMode="auto">
          <a:xfrm>
            <a:off x="441325" y="3700463"/>
            <a:ext cx="7581900" cy="132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190500" indent="-190500" algn="just">
              <a:lnSpc>
                <a:spcPct val="150000"/>
              </a:lnSpc>
              <a:buFontTx/>
              <a:buChar char="•"/>
            </a:pPr>
            <a:r>
              <a:rPr lang="it-IT" sz="1600" b="1" u="sng">
                <a:solidFill>
                  <a:srgbClr val="000099"/>
                </a:solidFill>
                <a:latin typeface="Tahoma" pitchFamily="34" charset="0"/>
              </a:rPr>
              <a:t>ACQUISIRE</a:t>
            </a:r>
            <a:r>
              <a:rPr lang="it-IT" sz="1600" b="1">
                <a:solidFill>
                  <a:srgbClr val="000099"/>
                </a:solidFill>
                <a:latin typeface="Tahoma" pitchFamily="34" charset="0"/>
              </a:rPr>
              <a:t> </a:t>
            </a:r>
            <a:r>
              <a:rPr lang="it-IT" sz="1600">
                <a:solidFill>
                  <a:srgbClr val="000099"/>
                </a:solidFill>
                <a:latin typeface="Tahoma" pitchFamily="34" charset="0"/>
              </a:rPr>
              <a:t>dati ed elementi informativi rilevati direttamente sui cantieri che, debitamente “incrociati” ed analizzati, siano suscettibili di generare specifiche attività informative ed investigative.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 autoUpdateAnimBg="0" advAuto="0"/>
      <p:bldP spid="7" grpId="0" autoUpdateAnimBg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iacente">
  <a:themeElements>
    <a:clrScheme name="Adiacente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iacente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1253</TotalTime>
  <Words>2511</Words>
  <Application>Microsoft Office PowerPoint</Application>
  <PresentationFormat>Presentazione su schermo (4:3)</PresentationFormat>
  <Paragraphs>297</Paragraphs>
  <Slides>30</Slides>
  <Notes>0</Notes>
  <HiddenSlides>0</HiddenSlides>
  <MMClips>0</MMClips>
  <ScaleCrop>false</ScaleCrop>
  <HeadingPairs>
    <vt:vector size="8" baseType="variant">
      <vt:variant>
        <vt:lpstr>Caratteri utilizzati</vt:lpstr>
      </vt:variant>
      <vt:variant>
        <vt:i4>9</vt:i4>
      </vt:variant>
      <vt:variant>
        <vt:lpstr>Modello struttura</vt:lpstr>
      </vt:variant>
      <vt:variant>
        <vt:i4>1</vt:i4>
      </vt:variant>
      <vt:variant>
        <vt:lpstr>Server OLE incorporati</vt:lpstr>
      </vt:variant>
      <vt:variant>
        <vt:i4>1</vt:i4>
      </vt:variant>
      <vt:variant>
        <vt:lpstr>Titoli diapositive</vt:lpstr>
      </vt:variant>
      <vt:variant>
        <vt:i4>30</vt:i4>
      </vt:variant>
    </vt:vector>
  </HeadingPairs>
  <TitlesOfParts>
    <vt:vector size="41" baseType="lpstr">
      <vt:lpstr>Calibri</vt:lpstr>
      <vt:lpstr>Arial</vt:lpstr>
      <vt:lpstr>Cambria</vt:lpstr>
      <vt:lpstr>Arial Black</vt:lpstr>
      <vt:lpstr>Impact</vt:lpstr>
      <vt:lpstr>Tahoma</vt:lpstr>
      <vt:lpstr>Wingdings</vt:lpstr>
      <vt:lpstr>Brush Script MT</vt:lpstr>
      <vt:lpstr>Adobe Arabic</vt:lpstr>
      <vt:lpstr>Adiacente</vt:lpstr>
      <vt:lpstr>ClipArt</vt:lpstr>
      <vt:lpstr>Infiltrazioni della criminalità organizzata  negli appalti pubblici</vt:lpstr>
      <vt:lpstr>Infiltrazioni  della criminalità organizzata negli appalti pubblici Le iniziative di contrasto</vt:lpstr>
      <vt:lpstr>Infiltrazioni della criminalità organizzata negli appalti pubblici Le iniziative di contrasto</vt:lpstr>
      <vt:lpstr>Infiltrazioni della criminalità organizzata negli appalti pubblici Le iniziative di contrasto</vt:lpstr>
      <vt:lpstr>Infiltrazioni della criminalità organizzata negli appalti pubblici Le iniziative di contrasto</vt:lpstr>
      <vt:lpstr>Infiltrazioni della criminalità organizzata negli appalti pubblici  Le iniziative di contrasto</vt:lpstr>
      <vt:lpstr>Infiltrazioni della criminalità organizzata negli appalti pubblici Le iniziative di contrasto</vt:lpstr>
      <vt:lpstr>Infiltrazioni della criminalità organizzata negli appalti pubblici Le iniziative di contrasto</vt:lpstr>
      <vt:lpstr>Infiltrazioni della criminalità organizzata negli appalti pubblici  Le iniziative di contrasto</vt:lpstr>
      <vt:lpstr>Infiltrazioni della criminalità organizzata negli appalti pubblici Le iniziative di contrasto</vt:lpstr>
      <vt:lpstr>Infiltrazioni della criminalità organizzata negli appalti pubblici  Le iniziative di contrasto</vt:lpstr>
      <vt:lpstr>Infiltrazioni della criminalità organizzata negli appalti pubblici  Le iniziative di contrasto</vt:lpstr>
      <vt:lpstr>Infiltrazioni della criminalità organizzata negli appalti pubblici  Le iniziative di contrasto</vt:lpstr>
      <vt:lpstr>Infiltrazioni della criminalità organizzata negli appalti pubblici  Le iniziative di contrasto</vt:lpstr>
      <vt:lpstr>Infiltrazioni della criminalità organizzata negli appalti pubblici  Le iniziative di contrasto</vt:lpstr>
      <vt:lpstr>Infiltrazioni della criminalità organizzata negli appalti pubblici   Le iniziative di contrasto</vt:lpstr>
      <vt:lpstr>Infiltrazioni della criminalità organizzata negli appalti pubblici  Le iniziative di contrasto</vt:lpstr>
      <vt:lpstr>Infiltrazioni della criminalità organizzata negli appalti pubblici  Le iniziative di contrasto</vt:lpstr>
      <vt:lpstr>Infiltrazioni della criminalità organizzata negli appalti pubblici  Le iniziative di contrasto</vt:lpstr>
      <vt:lpstr>Infiltrazioni della criminalità organizzata negli appalti pubblici  Le iniziative di contrasto</vt:lpstr>
      <vt:lpstr>Infiltrazioni della criminalità organizzata negli appalti pubblici  Le iniziative di contrasto</vt:lpstr>
      <vt:lpstr>Infiltrazioni della criminalità organizzata negli appalti pubblici  Le iniziative di contrasto</vt:lpstr>
      <vt:lpstr>Infiltrazioni della criminalità organizzata negli appalti pubblici  Le iniziative di contrasto</vt:lpstr>
      <vt:lpstr>Infiltrazioni della criminalità organizzata negli appalti pubblici  Le iniziative di contrasto</vt:lpstr>
      <vt:lpstr>Infiltrazioni della criminalità organizzata negli appalti pubblici  Le iniziative di contrasto</vt:lpstr>
      <vt:lpstr>Infiltrazioni della criminalità organizzata negli appalti pubblici  Le iniziative di contrasto</vt:lpstr>
      <vt:lpstr>Infiltrazioni della criminalità organizzata negli appalti pubblici  Le iniziative di contrasto</vt:lpstr>
      <vt:lpstr>Infiltrazioni della criminalità organizzata negli appalti pubblici  Le iniziative di contrasto</vt:lpstr>
      <vt:lpstr>Infiltrazioni della criminalità organizzata negli appalti pubblici  Le iniziative di contrasto</vt:lpstr>
      <vt:lpstr>Infiltrazioni della criminalità organizzata negli appalti pubblici  Le iniziative di contrasto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 infiltrazioni mafiose negli appalti pubblici</dc:title>
  <dc:creator>renato</dc:creator>
  <cp:lastModifiedBy>Diana_C</cp:lastModifiedBy>
  <cp:revision>68</cp:revision>
  <dcterms:created xsi:type="dcterms:W3CDTF">2012-06-03T15:42:37Z</dcterms:created>
  <dcterms:modified xsi:type="dcterms:W3CDTF">2012-11-26T13:03:30Z</dcterms:modified>
</cp:coreProperties>
</file>