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6" r:id="rId17"/>
    <p:sldId id="277" r:id="rId18"/>
    <p:sldId id="271" r:id="rId19"/>
    <p:sldId id="272" r:id="rId20"/>
    <p:sldId id="273" r:id="rId21"/>
    <p:sldId id="274" r:id="rId22"/>
    <p:sldId id="275" r:id="rId23"/>
    <p:sldId id="278" r:id="rId24"/>
    <p:sldId id="279" r:id="rId25"/>
    <p:sldId id="280" r:id="rId26"/>
    <p:sldId id="281" r:id="rId27"/>
    <p:sldId id="282" r:id="rId28"/>
    <p:sldId id="283" r:id="rId29"/>
    <p:sldId id="284" r:id="rId3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46" autoAdjust="0"/>
    <p:restoredTop sz="94660" autoAdjust="0"/>
  </p:normalViewPr>
  <p:slideViewPr>
    <p:cSldViewPr snapToGrid="0">
      <p:cViewPr>
        <p:scale>
          <a:sx n="89" d="100"/>
          <a:sy n="89" d="100"/>
        </p:scale>
        <p:origin x="-78" y="-78"/>
      </p:cViewPr>
      <p:guideLst>
        <p:guide orient="horz" pos="2160"/>
        <p:guide pos="3840"/>
      </p:guideLst>
    </p:cSldViewPr>
  </p:slideViewPr>
  <p:outlineViewPr>
    <p:cViewPr>
      <p:scale>
        <a:sx n="33" d="100"/>
        <a:sy n="33" d="100"/>
      </p:scale>
      <p:origin x="0" y="4986"/>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52e8ae70b9515e79" providerId="Windows Live" clId="Web-{820E3FE0-8ADE-4888-9553-524EA028C228}"/>
    <pc:docChg chg="addSld modSld">
      <pc:chgData name="Guest User" userId="52e8ae70b9515e79" providerId="Windows Live" clId="Web-{820E3FE0-8ADE-4888-9553-524EA028C228}" dt="2018-05-17T14:30:19.240" v="117" actId="20577"/>
      <pc:docMkLst>
        <pc:docMk/>
      </pc:docMkLst>
      <pc:sldChg chg="delSp modSp new">
        <pc:chgData name="Guest User" userId="52e8ae70b9515e79" providerId="Windows Live" clId="Web-{820E3FE0-8ADE-4888-9553-524EA028C228}" dt="2018-05-17T14:28:05.365" v="67" actId="20577"/>
        <pc:sldMkLst>
          <pc:docMk/>
          <pc:sldMk cId="115559078" sldId="281"/>
        </pc:sldMkLst>
        <pc:spChg chg="del mod">
          <ac:chgData name="Guest User" userId="52e8ae70b9515e79" providerId="Windows Live" clId="Web-{820E3FE0-8ADE-4888-9553-524EA028C228}" dt="2018-05-17T14:12:50.458" v="7" actId="20577"/>
          <ac:spMkLst>
            <pc:docMk/>
            <pc:sldMk cId="115559078" sldId="281"/>
            <ac:spMk id="2" creationId="{AAC50DB8-0ED3-41B2-988B-DEAAFF09B3C6}"/>
          </ac:spMkLst>
        </pc:spChg>
        <pc:spChg chg="mod">
          <ac:chgData name="Guest User" userId="52e8ae70b9515e79" providerId="Windows Live" clId="Web-{820E3FE0-8ADE-4888-9553-524EA028C228}" dt="2018-05-17T14:21:05.098" v="62" actId="20577"/>
          <ac:spMkLst>
            <pc:docMk/>
            <pc:sldMk cId="115559078" sldId="281"/>
            <ac:spMk id="3" creationId="{D3E9A01C-C0A6-47B2-99E2-DFC26CB2D263}"/>
          </ac:spMkLst>
        </pc:spChg>
        <pc:spChg chg="mod">
          <ac:chgData name="Guest User" userId="52e8ae70b9515e79" providerId="Windows Live" clId="Web-{820E3FE0-8ADE-4888-9553-524EA028C228}" dt="2018-05-17T14:28:05.365" v="67" actId="20577"/>
          <ac:spMkLst>
            <pc:docMk/>
            <pc:sldMk cId="115559078" sldId="281"/>
            <ac:spMk id="4" creationId="{FE69B874-5837-4327-B1E1-1DB005145BC3}"/>
          </ac:spMkLst>
        </pc:spChg>
      </pc:sldChg>
      <pc:sldChg chg="delSp modSp new">
        <pc:chgData name="Guest User" userId="52e8ae70b9515e79" providerId="Windows Live" clId="Web-{820E3FE0-8ADE-4888-9553-524EA028C228}" dt="2018-05-17T14:30:18.162" v="116" actId="20577"/>
        <pc:sldMkLst>
          <pc:docMk/>
          <pc:sldMk cId="3960171686" sldId="282"/>
        </pc:sldMkLst>
        <pc:spChg chg="del">
          <ac:chgData name="Guest User" userId="52e8ae70b9515e79" providerId="Windows Live" clId="Web-{820E3FE0-8ADE-4888-9553-524EA028C228}" dt="2018-05-17T14:29:25.709" v="70" actId="20577"/>
          <ac:spMkLst>
            <pc:docMk/>
            <pc:sldMk cId="3960171686" sldId="282"/>
            <ac:spMk id="2" creationId="{6507329C-2494-4E46-BB99-7D29682CAC82}"/>
          </ac:spMkLst>
        </pc:spChg>
        <pc:spChg chg="mod">
          <ac:chgData name="Guest User" userId="52e8ae70b9515e79" providerId="Windows Live" clId="Web-{820E3FE0-8ADE-4888-9553-524EA028C228}" dt="2018-05-17T14:30:18.162" v="116" actId="20577"/>
          <ac:spMkLst>
            <pc:docMk/>
            <pc:sldMk cId="3960171686" sldId="282"/>
            <ac:spMk id="3" creationId="{2DC71E3D-B198-4733-9332-08AF807B8936}"/>
          </ac:spMkLst>
        </pc:spChg>
      </pc:sldChg>
    </pc:docChg>
  </pc:docChgLst>
  <pc:docChgLst>
    <pc:chgData name="Guest User" userId="52e8ae70b9515e79" providerId="Windows Live" clId="Web-{7657C625-8AEE-42B2-8F6F-16E077B0EC2D}"/>
    <pc:docChg chg="addSld modSld">
      <pc:chgData name="Guest User" userId="52e8ae70b9515e79" providerId="Windows Live" clId="Web-{7657C625-8AEE-42B2-8F6F-16E077B0EC2D}" dt="2018-05-17T15:02:51.440" v="96" actId="20577"/>
      <pc:docMkLst>
        <pc:docMk/>
      </pc:docMkLst>
      <pc:sldChg chg="delSp modSp new">
        <pc:chgData name="Guest User" userId="52e8ae70b9515e79" providerId="Windows Live" clId="Web-{7657C625-8AEE-42B2-8F6F-16E077B0EC2D}" dt="2018-05-17T14:59:06.518" v="71" actId="20577"/>
        <pc:sldMkLst>
          <pc:docMk/>
          <pc:sldMk cId="203934466" sldId="283"/>
        </pc:sldMkLst>
        <pc:spChg chg="del">
          <ac:chgData name="Guest User" userId="52e8ae70b9515e79" providerId="Windows Live" clId="Web-{7657C625-8AEE-42B2-8F6F-16E077B0EC2D}" dt="2018-05-17T14:46:59.287" v="1"/>
          <ac:spMkLst>
            <pc:docMk/>
            <pc:sldMk cId="203934466" sldId="283"/>
            <ac:spMk id="2" creationId="{3296CCA2-3552-40BD-AFAD-002CC708F4B2}"/>
          </ac:spMkLst>
        </pc:spChg>
        <pc:spChg chg="mod">
          <ac:chgData name="Guest User" userId="52e8ae70b9515e79" providerId="Windows Live" clId="Web-{7657C625-8AEE-42B2-8F6F-16E077B0EC2D}" dt="2018-05-17T14:58:39.112" v="50" actId="20577"/>
          <ac:spMkLst>
            <pc:docMk/>
            <pc:sldMk cId="203934466" sldId="283"/>
            <ac:spMk id="3" creationId="{B74C8486-2BF0-479D-99DD-94795216A5EB}"/>
          </ac:spMkLst>
        </pc:spChg>
        <pc:spChg chg="mod">
          <ac:chgData name="Guest User" userId="52e8ae70b9515e79" providerId="Windows Live" clId="Web-{7657C625-8AEE-42B2-8F6F-16E077B0EC2D}" dt="2018-05-17T14:59:06.518" v="71" actId="20577"/>
          <ac:spMkLst>
            <pc:docMk/>
            <pc:sldMk cId="203934466" sldId="283"/>
            <ac:spMk id="4" creationId="{2B856BB0-E973-4D14-ADB7-EAF62CFBF20F}"/>
          </ac:spMkLst>
        </pc:spChg>
      </pc:sldChg>
      <pc:sldChg chg="addSp delSp modSp new">
        <pc:chgData name="Guest User" userId="52e8ae70b9515e79" providerId="Windows Live" clId="Web-{7657C625-8AEE-42B2-8F6F-16E077B0EC2D}" dt="2018-05-17T15:02:04.549" v="94" actId="20577"/>
        <pc:sldMkLst>
          <pc:docMk/>
          <pc:sldMk cId="1755120310" sldId="284"/>
        </pc:sldMkLst>
        <pc:spChg chg="del mod">
          <ac:chgData name="Guest User" userId="52e8ae70b9515e79" providerId="Windows Live" clId="Web-{7657C625-8AEE-42B2-8F6F-16E077B0EC2D}" dt="2018-05-17T14:59:21.909" v="86"/>
          <ac:spMkLst>
            <pc:docMk/>
            <pc:sldMk cId="1755120310" sldId="284"/>
            <ac:spMk id="2" creationId="{56241705-154E-4964-8503-D331B5A3B63B}"/>
          </ac:spMkLst>
        </pc:spChg>
        <pc:spChg chg="mod">
          <ac:chgData name="Guest User" userId="52e8ae70b9515e79" providerId="Windows Live" clId="Web-{7657C625-8AEE-42B2-8F6F-16E077B0EC2D}" dt="2018-05-17T15:02:04.549" v="94" actId="20577"/>
          <ac:spMkLst>
            <pc:docMk/>
            <pc:sldMk cId="1755120310" sldId="284"/>
            <ac:spMk id="3" creationId="{6459779A-EECE-4F75-B0D6-36CB8D3ACCDB}"/>
          </ac:spMkLst>
        </pc:spChg>
        <pc:spChg chg="add del mod">
          <ac:chgData name="Guest User" userId="52e8ae70b9515e79" providerId="Windows Live" clId="Web-{7657C625-8AEE-42B2-8F6F-16E077B0EC2D}" dt="2018-05-17T14:59:26.784" v="87"/>
          <ac:spMkLst>
            <pc:docMk/>
            <pc:sldMk cId="1755120310" sldId="284"/>
            <ac:spMk id="5" creationId="{65DBB877-D869-4014-A29B-4CF0E599A7F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de-DE"/>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pPr/>
              <a:t>21.05.2018</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pPr/>
              <a:t>‹N›</a:t>
            </a:fld>
            <a:endParaRPr lang="de-DE"/>
          </a:p>
        </p:txBody>
      </p:sp>
    </p:spTree>
    <p:extLst>
      <p:ext uri="{BB962C8B-B14F-4D97-AF65-F5344CB8AC3E}">
        <p14:creationId xmlns:p14="http://schemas.microsoft.com/office/powerpoint/2010/main" xmlns="" val="3186192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pPr/>
              <a:t>21.05.2018</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pPr/>
              <a:t>‹N›</a:t>
            </a:fld>
            <a:endParaRPr lang="de-DE"/>
          </a:p>
        </p:txBody>
      </p:sp>
    </p:spTree>
    <p:extLst>
      <p:ext uri="{BB962C8B-B14F-4D97-AF65-F5344CB8AC3E}">
        <p14:creationId xmlns:p14="http://schemas.microsoft.com/office/powerpoint/2010/main" xmlns="" val="3424469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de-DE"/>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pPr/>
              <a:t>21.05.2018</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pPr/>
              <a:t>‹N›</a:t>
            </a:fld>
            <a:endParaRPr lang="de-DE"/>
          </a:p>
        </p:txBody>
      </p:sp>
    </p:spTree>
    <p:extLst>
      <p:ext uri="{BB962C8B-B14F-4D97-AF65-F5344CB8AC3E}">
        <p14:creationId xmlns:p14="http://schemas.microsoft.com/office/powerpoint/2010/main" xmlns="" val="1026842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pPr/>
              <a:t>21.05.2018</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pPr/>
              <a:t>‹N›</a:t>
            </a:fld>
            <a:endParaRPr lang="de-DE"/>
          </a:p>
        </p:txBody>
      </p:sp>
    </p:spTree>
    <p:extLst>
      <p:ext uri="{BB962C8B-B14F-4D97-AF65-F5344CB8AC3E}">
        <p14:creationId xmlns:p14="http://schemas.microsoft.com/office/powerpoint/2010/main" xmlns="" val="126318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de-DE"/>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F64A8E5F-40E5-4553-9F3C-699F1A5B8145}" type="datetimeFigureOut">
              <a:rPr lang="de-DE" smtClean="0"/>
              <a:pPr/>
              <a:t>21.05.2018</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pPr/>
              <a:t>‹N›</a:t>
            </a:fld>
            <a:endParaRPr lang="de-DE"/>
          </a:p>
        </p:txBody>
      </p:sp>
    </p:spTree>
    <p:extLst>
      <p:ext uri="{BB962C8B-B14F-4D97-AF65-F5344CB8AC3E}">
        <p14:creationId xmlns:p14="http://schemas.microsoft.com/office/powerpoint/2010/main" xmlns="" val="3577393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5" name="Segnaposto data 4"/>
          <p:cNvSpPr>
            <a:spLocks noGrp="1"/>
          </p:cNvSpPr>
          <p:nvPr>
            <p:ph type="dt" sz="half" idx="10"/>
          </p:nvPr>
        </p:nvSpPr>
        <p:spPr/>
        <p:txBody>
          <a:bodyPr/>
          <a:lstStyle/>
          <a:p>
            <a:fld id="{F64A8E5F-40E5-4553-9F3C-699F1A5B8145}" type="datetimeFigureOut">
              <a:rPr lang="de-DE" smtClean="0"/>
              <a:pPr/>
              <a:t>21.05.2018</a:t>
            </a:fld>
            <a:endParaRPr lang="de-DE"/>
          </a:p>
        </p:txBody>
      </p:sp>
      <p:sp>
        <p:nvSpPr>
          <p:cNvPr id="6" name="Segnaposto piè di pagina 5"/>
          <p:cNvSpPr>
            <a:spLocks noGrp="1"/>
          </p:cNvSpPr>
          <p:nvPr>
            <p:ph type="ftr" sz="quarter" idx="11"/>
          </p:nvPr>
        </p:nvSpPr>
        <p:spPr/>
        <p:txBody>
          <a:bodyPr/>
          <a:lstStyle/>
          <a:p>
            <a:endParaRPr lang="de-DE"/>
          </a:p>
        </p:txBody>
      </p:sp>
      <p:sp>
        <p:nvSpPr>
          <p:cNvPr id="7" name="Segnaposto numero diapositiva 6"/>
          <p:cNvSpPr>
            <a:spLocks noGrp="1"/>
          </p:cNvSpPr>
          <p:nvPr>
            <p:ph type="sldNum" sz="quarter" idx="12"/>
          </p:nvPr>
        </p:nvSpPr>
        <p:spPr/>
        <p:txBody>
          <a:bodyPr/>
          <a:lstStyle/>
          <a:p>
            <a:fld id="{66CD45B7-DFE2-4393-8D37-380FC36BF3AA}" type="slidenum">
              <a:rPr lang="de-DE" smtClean="0"/>
              <a:pPr/>
              <a:t>‹N›</a:t>
            </a:fld>
            <a:endParaRPr lang="de-DE"/>
          </a:p>
        </p:txBody>
      </p:sp>
    </p:spTree>
    <p:extLst>
      <p:ext uri="{BB962C8B-B14F-4D97-AF65-F5344CB8AC3E}">
        <p14:creationId xmlns:p14="http://schemas.microsoft.com/office/powerpoint/2010/main" xmlns="" val="1284089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de-DE"/>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7" name="Segnaposto data 6"/>
          <p:cNvSpPr>
            <a:spLocks noGrp="1"/>
          </p:cNvSpPr>
          <p:nvPr>
            <p:ph type="dt" sz="half" idx="10"/>
          </p:nvPr>
        </p:nvSpPr>
        <p:spPr/>
        <p:txBody>
          <a:bodyPr/>
          <a:lstStyle/>
          <a:p>
            <a:fld id="{F64A8E5F-40E5-4553-9F3C-699F1A5B8145}" type="datetimeFigureOut">
              <a:rPr lang="de-DE" smtClean="0"/>
              <a:pPr/>
              <a:t>21.05.2018</a:t>
            </a:fld>
            <a:endParaRPr lang="de-DE"/>
          </a:p>
        </p:txBody>
      </p:sp>
      <p:sp>
        <p:nvSpPr>
          <p:cNvPr id="8" name="Segnaposto piè di pagina 7"/>
          <p:cNvSpPr>
            <a:spLocks noGrp="1"/>
          </p:cNvSpPr>
          <p:nvPr>
            <p:ph type="ftr" sz="quarter" idx="11"/>
          </p:nvPr>
        </p:nvSpPr>
        <p:spPr/>
        <p:txBody>
          <a:bodyPr/>
          <a:lstStyle/>
          <a:p>
            <a:endParaRPr lang="de-DE"/>
          </a:p>
        </p:txBody>
      </p:sp>
      <p:sp>
        <p:nvSpPr>
          <p:cNvPr id="9" name="Segnaposto numero diapositiva 8"/>
          <p:cNvSpPr>
            <a:spLocks noGrp="1"/>
          </p:cNvSpPr>
          <p:nvPr>
            <p:ph type="sldNum" sz="quarter" idx="12"/>
          </p:nvPr>
        </p:nvSpPr>
        <p:spPr/>
        <p:txBody>
          <a:bodyPr/>
          <a:lstStyle/>
          <a:p>
            <a:fld id="{66CD45B7-DFE2-4393-8D37-380FC36BF3AA}" type="slidenum">
              <a:rPr lang="de-DE" smtClean="0"/>
              <a:pPr/>
              <a:t>‹N›</a:t>
            </a:fld>
            <a:endParaRPr lang="de-DE"/>
          </a:p>
        </p:txBody>
      </p:sp>
    </p:spTree>
    <p:extLst>
      <p:ext uri="{BB962C8B-B14F-4D97-AF65-F5344CB8AC3E}">
        <p14:creationId xmlns:p14="http://schemas.microsoft.com/office/powerpoint/2010/main" xmlns="" val="2747982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data 2"/>
          <p:cNvSpPr>
            <a:spLocks noGrp="1"/>
          </p:cNvSpPr>
          <p:nvPr>
            <p:ph type="dt" sz="half" idx="10"/>
          </p:nvPr>
        </p:nvSpPr>
        <p:spPr/>
        <p:txBody>
          <a:bodyPr/>
          <a:lstStyle/>
          <a:p>
            <a:fld id="{F64A8E5F-40E5-4553-9F3C-699F1A5B8145}" type="datetimeFigureOut">
              <a:rPr lang="de-DE" smtClean="0"/>
              <a:pPr/>
              <a:t>21.05.2018</a:t>
            </a:fld>
            <a:endParaRPr lang="de-DE"/>
          </a:p>
        </p:txBody>
      </p:sp>
      <p:sp>
        <p:nvSpPr>
          <p:cNvPr id="4" name="Segnaposto piè di pagina 3"/>
          <p:cNvSpPr>
            <a:spLocks noGrp="1"/>
          </p:cNvSpPr>
          <p:nvPr>
            <p:ph type="ftr" sz="quarter" idx="11"/>
          </p:nvPr>
        </p:nvSpPr>
        <p:spPr/>
        <p:txBody>
          <a:bodyPr/>
          <a:lstStyle/>
          <a:p>
            <a:endParaRPr lang="de-DE"/>
          </a:p>
        </p:txBody>
      </p:sp>
      <p:sp>
        <p:nvSpPr>
          <p:cNvPr id="5" name="Segnaposto numero diapositiva 4"/>
          <p:cNvSpPr>
            <a:spLocks noGrp="1"/>
          </p:cNvSpPr>
          <p:nvPr>
            <p:ph type="sldNum" sz="quarter" idx="12"/>
          </p:nvPr>
        </p:nvSpPr>
        <p:spPr/>
        <p:txBody>
          <a:bodyPr/>
          <a:lstStyle/>
          <a:p>
            <a:fld id="{66CD45B7-DFE2-4393-8D37-380FC36BF3AA}" type="slidenum">
              <a:rPr lang="de-DE" smtClean="0"/>
              <a:pPr/>
              <a:t>‹N›</a:t>
            </a:fld>
            <a:endParaRPr lang="de-DE"/>
          </a:p>
        </p:txBody>
      </p:sp>
    </p:spTree>
    <p:extLst>
      <p:ext uri="{BB962C8B-B14F-4D97-AF65-F5344CB8AC3E}">
        <p14:creationId xmlns:p14="http://schemas.microsoft.com/office/powerpoint/2010/main" xmlns="" val="331782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64A8E5F-40E5-4553-9F3C-699F1A5B8145}" type="datetimeFigureOut">
              <a:rPr lang="de-DE" smtClean="0"/>
              <a:pPr/>
              <a:t>21.05.2018</a:t>
            </a:fld>
            <a:endParaRPr lang="de-DE"/>
          </a:p>
        </p:txBody>
      </p:sp>
      <p:sp>
        <p:nvSpPr>
          <p:cNvPr id="3" name="Segnaposto piè di pagina 2"/>
          <p:cNvSpPr>
            <a:spLocks noGrp="1"/>
          </p:cNvSpPr>
          <p:nvPr>
            <p:ph type="ftr" sz="quarter" idx="11"/>
          </p:nvPr>
        </p:nvSpPr>
        <p:spPr/>
        <p:txBody>
          <a:bodyPr/>
          <a:lstStyle/>
          <a:p>
            <a:endParaRPr lang="de-DE"/>
          </a:p>
        </p:txBody>
      </p:sp>
      <p:sp>
        <p:nvSpPr>
          <p:cNvPr id="4" name="Segnaposto numero diapositiva 3"/>
          <p:cNvSpPr>
            <a:spLocks noGrp="1"/>
          </p:cNvSpPr>
          <p:nvPr>
            <p:ph type="sldNum" sz="quarter" idx="12"/>
          </p:nvPr>
        </p:nvSpPr>
        <p:spPr/>
        <p:txBody>
          <a:bodyPr/>
          <a:lstStyle/>
          <a:p>
            <a:fld id="{66CD45B7-DFE2-4393-8D37-380FC36BF3AA}" type="slidenum">
              <a:rPr lang="de-DE" smtClean="0"/>
              <a:pPr/>
              <a:t>‹N›</a:t>
            </a:fld>
            <a:endParaRPr lang="de-DE"/>
          </a:p>
        </p:txBody>
      </p:sp>
    </p:spTree>
    <p:extLst>
      <p:ext uri="{BB962C8B-B14F-4D97-AF65-F5344CB8AC3E}">
        <p14:creationId xmlns:p14="http://schemas.microsoft.com/office/powerpoint/2010/main" xmlns="" val="1894095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de-DE"/>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64A8E5F-40E5-4553-9F3C-699F1A5B8145}" type="datetimeFigureOut">
              <a:rPr lang="de-DE" smtClean="0"/>
              <a:pPr/>
              <a:t>21.05.2018</a:t>
            </a:fld>
            <a:endParaRPr lang="de-DE"/>
          </a:p>
        </p:txBody>
      </p:sp>
      <p:sp>
        <p:nvSpPr>
          <p:cNvPr id="6" name="Segnaposto piè di pagina 5"/>
          <p:cNvSpPr>
            <a:spLocks noGrp="1"/>
          </p:cNvSpPr>
          <p:nvPr>
            <p:ph type="ftr" sz="quarter" idx="11"/>
          </p:nvPr>
        </p:nvSpPr>
        <p:spPr/>
        <p:txBody>
          <a:bodyPr/>
          <a:lstStyle/>
          <a:p>
            <a:endParaRPr lang="de-DE"/>
          </a:p>
        </p:txBody>
      </p:sp>
      <p:sp>
        <p:nvSpPr>
          <p:cNvPr id="7" name="Segnaposto numero diapositiva 6"/>
          <p:cNvSpPr>
            <a:spLocks noGrp="1"/>
          </p:cNvSpPr>
          <p:nvPr>
            <p:ph type="sldNum" sz="quarter" idx="12"/>
          </p:nvPr>
        </p:nvSpPr>
        <p:spPr/>
        <p:txBody>
          <a:bodyPr/>
          <a:lstStyle/>
          <a:p>
            <a:fld id="{66CD45B7-DFE2-4393-8D37-380FC36BF3AA}" type="slidenum">
              <a:rPr lang="de-DE" smtClean="0"/>
              <a:pPr/>
              <a:t>‹N›</a:t>
            </a:fld>
            <a:endParaRPr lang="de-DE"/>
          </a:p>
        </p:txBody>
      </p:sp>
    </p:spTree>
    <p:extLst>
      <p:ext uri="{BB962C8B-B14F-4D97-AF65-F5344CB8AC3E}">
        <p14:creationId xmlns:p14="http://schemas.microsoft.com/office/powerpoint/2010/main" xmlns="" val="2365816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de-DE"/>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64A8E5F-40E5-4553-9F3C-699F1A5B8145}" type="datetimeFigureOut">
              <a:rPr lang="de-DE" smtClean="0"/>
              <a:pPr/>
              <a:t>21.05.2018</a:t>
            </a:fld>
            <a:endParaRPr lang="de-DE"/>
          </a:p>
        </p:txBody>
      </p:sp>
      <p:sp>
        <p:nvSpPr>
          <p:cNvPr id="6" name="Segnaposto piè di pagina 5"/>
          <p:cNvSpPr>
            <a:spLocks noGrp="1"/>
          </p:cNvSpPr>
          <p:nvPr>
            <p:ph type="ftr" sz="quarter" idx="11"/>
          </p:nvPr>
        </p:nvSpPr>
        <p:spPr/>
        <p:txBody>
          <a:bodyPr/>
          <a:lstStyle/>
          <a:p>
            <a:endParaRPr lang="de-DE"/>
          </a:p>
        </p:txBody>
      </p:sp>
      <p:sp>
        <p:nvSpPr>
          <p:cNvPr id="7" name="Segnaposto numero diapositiva 6"/>
          <p:cNvSpPr>
            <a:spLocks noGrp="1"/>
          </p:cNvSpPr>
          <p:nvPr>
            <p:ph type="sldNum" sz="quarter" idx="12"/>
          </p:nvPr>
        </p:nvSpPr>
        <p:spPr/>
        <p:txBody>
          <a:bodyPr/>
          <a:lstStyle/>
          <a:p>
            <a:fld id="{66CD45B7-DFE2-4393-8D37-380FC36BF3AA}" type="slidenum">
              <a:rPr lang="de-DE" smtClean="0"/>
              <a:pPr/>
              <a:t>‹N›</a:t>
            </a:fld>
            <a:endParaRPr lang="de-DE"/>
          </a:p>
        </p:txBody>
      </p:sp>
    </p:spTree>
    <p:extLst>
      <p:ext uri="{BB962C8B-B14F-4D97-AF65-F5344CB8AC3E}">
        <p14:creationId xmlns:p14="http://schemas.microsoft.com/office/powerpoint/2010/main" xmlns="" val="1688576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de-DE"/>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A8E5F-40E5-4553-9F3C-699F1A5B8145}" type="datetimeFigureOut">
              <a:rPr lang="de-DE" smtClean="0"/>
              <a:pPr/>
              <a:t>21.05.2018</a:t>
            </a:fld>
            <a:endParaRPr lang="de-DE"/>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CD45B7-DFE2-4393-8D37-380FC36BF3AA}" type="slidenum">
              <a:rPr lang="de-DE" smtClean="0"/>
              <a:pPr/>
              <a:t>‹N›</a:t>
            </a:fld>
            <a:endParaRPr lang="de-DE"/>
          </a:p>
        </p:txBody>
      </p:sp>
    </p:spTree>
    <p:extLst>
      <p:ext uri="{BB962C8B-B14F-4D97-AF65-F5344CB8AC3E}">
        <p14:creationId xmlns:p14="http://schemas.microsoft.com/office/powerpoint/2010/main" xmlns="" val="1801931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skuola.net/" TargetMode="External"/><Relationship Id="rId2" Type="http://schemas.openxmlformats.org/officeDocument/2006/relationships/hyperlink" Target="http://www.risorseumanehr.com/"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hyperlink" Target="http://www.angolotesti.it/traduzioni/S/traduzione_testo_canzone_tradotto_hall_of_fame_script_the_22406.html"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silviatoti.it/autostima_realizzazione_personal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de-DE" sz="7200" b="1" dirty="0">
                <a:cs typeface="Calibri Light"/>
              </a:rPr>
              <a:t>Realizzazione personale</a:t>
            </a:r>
            <a:endParaRPr lang="de-DE" sz="7200" b="1" dirty="0"/>
          </a:p>
        </p:txBody>
      </p:sp>
      <p:sp>
        <p:nvSpPr>
          <p:cNvPr id="3" name="Sottotitolo 2"/>
          <p:cNvSpPr>
            <a:spLocks noGrp="1"/>
          </p:cNvSpPr>
          <p:nvPr>
            <p:ph type="subTitle" idx="1"/>
          </p:nvPr>
        </p:nvSpPr>
        <p:spPr/>
        <p:txBody>
          <a:bodyPr vert="horz" lIns="91440" tIns="45720" rIns="91440" bIns="45720" rtlCol="0" anchor="t">
            <a:normAutofit/>
          </a:bodyPr>
          <a:lstStyle/>
          <a:p>
            <a:r>
              <a:rPr lang="de-DE" b="1" dirty="0">
                <a:cs typeface="Calibri"/>
              </a:rPr>
              <a:t>Che ruolo svolge la realizzazione personale nella psicologia, come si articola e come si raggiunge.</a:t>
            </a:r>
          </a:p>
        </p:txBody>
      </p:sp>
    </p:spTree>
    <p:extLst>
      <p:ext uri="{BB962C8B-B14F-4D97-AF65-F5344CB8AC3E}">
        <p14:creationId xmlns:p14="http://schemas.microsoft.com/office/powerpoint/2010/main" xmlns="" val="3962583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B5FBD838-B430-4FB1-A732-33742A66CF5F}"/>
              </a:ext>
            </a:extLst>
          </p:cNvPr>
          <p:cNvSpPr/>
          <p:nvPr/>
        </p:nvSpPr>
        <p:spPr>
          <a:xfrm>
            <a:off x="3048000" y="2251755"/>
            <a:ext cx="6096000" cy="2354491"/>
          </a:xfrm>
          <a:prstGeom prst="rect">
            <a:avLst/>
          </a:prstGeom>
        </p:spPr>
        <p:txBody>
          <a:bodyPr>
            <a:spAutoFit/>
          </a:bodyPr>
          <a:lstStyle/>
          <a:p>
            <a:r>
              <a:rPr lang="it-IT" sz="2220" dirty="0">
                <a:solidFill>
                  <a:srgbClr val="7F7F7F"/>
                </a:solidFill>
                <a:latin typeface="Century Gothic" panose="020B0502020202020204" pitchFamily="34" charset="0"/>
              </a:rPr>
              <a:t>L’ambizione aiuta a far divenire il sogno realtà. È l’arrivare all’obiettivo che ci si prefigge con tutta la propria forza di volontà superando difficoltà, contraddizioni, ostacoli e impedimenti.</a:t>
            </a:r>
            <a:endParaRPr lang="it-IT" dirty="0"/>
          </a:p>
          <a:p>
            <a:r>
              <a:rPr lang="it-IT" dirty="0"/>
              <a:t/>
            </a:r>
            <a:br>
              <a:rPr lang="it-IT" dirty="0"/>
            </a:br>
            <a:endParaRPr lang="it-IT" dirty="0"/>
          </a:p>
        </p:txBody>
      </p:sp>
      <p:sp>
        <p:nvSpPr>
          <p:cNvPr id="7" name="Rectangle 6">
            <a:extLst>
              <a:ext uri="{FF2B5EF4-FFF2-40B4-BE49-F238E27FC236}">
                <a16:creationId xmlns:a16="http://schemas.microsoft.com/office/drawing/2014/main" xmlns="" id="{7BC704E9-BFBD-4E7E-9346-6145A0B3F033}"/>
              </a:ext>
            </a:extLst>
          </p:cNvPr>
          <p:cNvSpPr/>
          <p:nvPr/>
        </p:nvSpPr>
        <p:spPr>
          <a:xfrm>
            <a:off x="3048000" y="543484"/>
            <a:ext cx="6096000" cy="1477328"/>
          </a:xfrm>
          <a:prstGeom prst="rect">
            <a:avLst/>
          </a:prstGeom>
        </p:spPr>
        <p:txBody>
          <a:bodyPr>
            <a:spAutoFit/>
          </a:bodyPr>
          <a:lstStyle/>
          <a:p>
            <a:pPr algn="ctr"/>
            <a:r>
              <a:rPr lang="it-IT" sz="5400" dirty="0">
                <a:solidFill>
                  <a:srgbClr val="2F5897"/>
                </a:solidFill>
                <a:latin typeface="Palatino Linotype" panose="02040502050505030304" pitchFamily="18" charset="0"/>
              </a:rPr>
              <a:t>AMBIZIONE</a:t>
            </a:r>
            <a:endParaRPr lang="it-IT" dirty="0"/>
          </a:p>
          <a:p>
            <a:r>
              <a:rPr lang="it-IT" dirty="0"/>
              <a:t/>
            </a:r>
            <a:br>
              <a:rPr lang="it-IT" dirty="0"/>
            </a:br>
            <a:endParaRPr lang="it-IT" dirty="0"/>
          </a:p>
        </p:txBody>
      </p:sp>
    </p:spTree>
    <p:extLst>
      <p:ext uri="{BB962C8B-B14F-4D97-AF65-F5344CB8AC3E}">
        <p14:creationId xmlns:p14="http://schemas.microsoft.com/office/powerpoint/2010/main" xmlns="" val="1812475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DC2E1954-D64D-4B2A-A258-4B2502BF303B}"/>
              </a:ext>
            </a:extLst>
          </p:cNvPr>
          <p:cNvSpPr/>
          <p:nvPr/>
        </p:nvSpPr>
        <p:spPr>
          <a:xfrm>
            <a:off x="3048000" y="237387"/>
            <a:ext cx="6096000" cy="369332"/>
          </a:xfrm>
          <a:prstGeom prst="rect">
            <a:avLst/>
          </a:prstGeom>
        </p:spPr>
        <p:txBody>
          <a:bodyPr>
            <a:spAutoFit/>
          </a:bodyPr>
          <a:lstStyle/>
          <a:p>
            <a:pPr algn="ctr"/>
            <a:r>
              <a:rPr lang="it-IT" dirty="0">
                <a:solidFill>
                  <a:srgbClr val="2F5897"/>
                </a:solidFill>
                <a:latin typeface="Palatino Linotype" panose="02040502050505030304" pitchFamily="18" charset="0"/>
              </a:rPr>
              <a:t>SPERANZA</a:t>
            </a:r>
            <a:endParaRPr lang="it-IT" dirty="0"/>
          </a:p>
        </p:txBody>
      </p:sp>
      <p:sp>
        <p:nvSpPr>
          <p:cNvPr id="8" name="Rectangle 7">
            <a:extLst>
              <a:ext uri="{FF2B5EF4-FFF2-40B4-BE49-F238E27FC236}">
                <a16:creationId xmlns:a16="http://schemas.microsoft.com/office/drawing/2014/main" xmlns="" id="{55D939A9-54C9-4293-B558-29D9EE90245D}"/>
              </a:ext>
            </a:extLst>
          </p:cNvPr>
          <p:cNvSpPr/>
          <p:nvPr/>
        </p:nvSpPr>
        <p:spPr>
          <a:xfrm>
            <a:off x="3048000" y="843171"/>
            <a:ext cx="6096000" cy="2123658"/>
          </a:xfrm>
          <a:prstGeom prst="rect">
            <a:avLst/>
          </a:prstGeom>
        </p:spPr>
        <p:txBody>
          <a:bodyPr>
            <a:spAutoFit/>
          </a:bodyPr>
          <a:lstStyle/>
          <a:p>
            <a:r>
              <a:rPr lang="it-IT" sz="2400" dirty="0">
                <a:solidFill>
                  <a:srgbClr val="7F7F7F"/>
                </a:solidFill>
                <a:latin typeface="Century Gothic" panose="020B0502020202020204" pitchFamily="34" charset="0"/>
              </a:rPr>
              <a:t>È la fiducia nella realizzazione del proprio sogno. È ciò che fa continuare a vivere, credere in un futuro migliore, è la nostra sopravvivenza.</a:t>
            </a:r>
            <a:endParaRPr lang="it-IT" dirty="0"/>
          </a:p>
          <a:p>
            <a:r>
              <a:rPr lang="it-IT" dirty="0"/>
              <a:t/>
            </a:r>
            <a:br>
              <a:rPr lang="it-IT" dirty="0"/>
            </a:br>
            <a:endParaRPr lang="it-IT" dirty="0"/>
          </a:p>
        </p:txBody>
      </p:sp>
      <p:pic>
        <p:nvPicPr>
          <p:cNvPr id="1030" name="Picture 6" descr="https://lh3.googleusercontent.com/BZwlU8hWJxX8vyftyPxCnUMXO8jLgcyKSorpCyCw_iI61KrflLjRTpauKSWQnVqDKSb4u4H-krf1yK44XnXEvCw7I5Us-4zlW7TieCFZgqQGJMbeH_HyZwswuyVPfKhI9VBvJ7LjjP46IxSHpA">
            <a:extLst>
              <a:ext uri="{FF2B5EF4-FFF2-40B4-BE49-F238E27FC236}">
                <a16:creationId xmlns:a16="http://schemas.microsoft.com/office/drawing/2014/main" xmlns="" id="{41CF5198-C316-41EE-BE5D-CF45516B7D6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0743135">
            <a:off x="4333875" y="2966829"/>
            <a:ext cx="3524250" cy="2857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53958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88D828C-BE48-451E-A55E-0C8B0211931C}"/>
              </a:ext>
            </a:extLst>
          </p:cNvPr>
          <p:cNvSpPr/>
          <p:nvPr/>
        </p:nvSpPr>
        <p:spPr>
          <a:xfrm>
            <a:off x="3048000" y="291692"/>
            <a:ext cx="6096000" cy="923330"/>
          </a:xfrm>
          <a:prstGeom prst="rect">
            <a:avLst/>
          </a:prstGeom>
        </p:spPr>
        <p:txBody>
          <a:bodyPr>
            <a:spAutoFit/>
          </a:bodyPr>
          <a:lstStyle/>
          <a:p>
            <a:pPr algn="ctr"/>
            <a:r>
              <a:rPr lang="it-IT" sz="5400" dirty="0">
                <a:solidFill>
                  <a:srgbClr val="2F5897"/>
                </a:solidFill>
                <a:latin typeface="Palatino Linotype" panose="02040502050505030304" pitchFamily="18" charset="0"/>
              </a:rPr>
              <a:t>VITA</a:t>
            </a:r>
            <a:endParaRPr lang="it-IT" dirty="0"/>
          </a:p>
        </p:txBody>
      </p:sp>
      <p:sp>
        <p:nvSpPr>
          <p:cNvPr id="5" name="Rectangle 4">
            <a:extLst>
              <a:ext uri="{FF2B5EF4-FFF2-40B4-BE49-F238E27FC236}">
                <a16:creationId xmlns:a16="http://schemas.microsoft.com/office/drawing/2014/main" xmlns="" id="{757F6E67-994E-45A9-8556-777020FDADE8}"/>
              </a:ext>
            </a:extLst>
          </p:cNvPr>
          <p:cNvSpPr/>
          <p:nvPr/>
        </p:nvSpPr>
        <p:spPr>
          <a:xfrm>
            <a:off x="2206487" y="1215022"/>
            <a:ext cx="7779026" cy="5095536"/>
          </a:xfrm>
          <a:prstGeom prst="rect">
            <a:avLst/>
          </a:prstGeom>
        </p:spPr>
        <p:txBody>
          <a:bodyPr wrap="square">
            <a:spAutoFit/>
          </a:bodyPr>
          <a:lstStyle/>
          <a:p>
            <a:r>
              <a:rPr lang="it-IT" sz="2400" dirty="0">
                <a:solidFill>
                  <a:srgbClr val="7F7F7F"/>
                </a:solidFill>
                <a:latin typeface="Century Gothic" panose="020B0502020202020204" pitchFamily="34" charset="0"/>
              </a:rPr>
              <a:t>Sognare è irrinunciabile, è la linfa della vita, la nostra energia, è il nostro futuro e averli fa vivere meglio. Dilata il tempo, non ha scadenza. I sogni sono un obiettivo da raggiungere. </a:t>
            </a:r>
            <a:endParaRPr lang="it-IT" dirty="0"/>
          </a:p>
          <a:p>
            <a:pPr>
              <a:spcBef>
                <a:spcPts val="480"/>
              </a:spcBef>
            </a:pPr>
            <a:r>
              <a:rPr lang="it-IT" sz="2400" dirty="0">
                <a:solidFill>
                  <a:srgbClr val="7F7F7F"/>
                </a:solidFill>
                <a:latin typeface="Century Gothic" panose="020B0502020202020204" pitchFamily="34" charset="0"/>
              </a:rPr>
              <a:t>L’importante è MAI SMETTERE DI SOGNARE, anche l’irrealizzabile. Non bisogna soffermarsi su ciò che è concretizzabile.</a:t>
            </a:r>
            <a:endParaRPr lang="it-IT" dirty="0"/>
          </a:p>
          <a:p>
            <a:pPr>
              <a:spcBef>
                <a:spcPts val="1040"/>
              </a:spcBef>
            </a:pPr>
            <a:r>
              <a:rPr lang="it-IT" sz="5200" i="1" dirty="0">
                <a:solidFill>
                  <a:srgbClr val="00B0F0"/>
                </a:solidFill>
                <a:latin typeface="Century Gothic" panose="020B0502020202020204" pitchFamily="34" charset="0"/>
              </a:rPr>
              <a:t>SOGNARE NON HA LIMITI</a:t>
            </a:r>
            <a:endParaRPr lang="it-IT" dirty="0"/>
          </a:p>
          <a:p>
            <a:r>
              <a:rPr lang="it-IT" dirty="0"/>
              <a:t/>
            </a:r>
            <a:br>
              <a:rPr lang="it-IT" dirty="0"/>
            </a:br>
            <a:endParaRPr lang="it-IT" dirty="0"/>
          </a:p>
        </p:txBody>
      </p:sp>
    </p:spTree>
    <p:extLst>
      <p:ext uri="{BB962C8B-B14F-4D97-AF65-F5344CB8AC3E}">
        <p14:creationId xmlns:p14="http://schemas.microsoft.com/office/powerpoint/2010/main" xmlns="" val="44083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F760DB1-37A6-4EA4-9F7B-56DDF6A3D5C3}"/>
              </a:ext>
            </a:extLst>
          </p:cNvPr>
          <p:cNvSpPr/>
          <p:nvPr/>
        </p:nvSpPr>
        <p:spPr>
          <a:xfrm>
            <a:off x="2186609" y="556591"/>
            <a:ext cx="6997148" cy="1938992"/>
          </a:xfrm>
          <a:prstGeom prst="rect">
            <a:avLst/>
          </a:prstGeom>
        </p:spPr>
        <p:txBody>
          <a:bodyPr wrap="square">
            <a:spAutoFit/>
          </a:bodyPr>
          <a:lstStyle/>
          <a:p>
            <a:r>
              <a:rPr lang="it-IT" sz="2400" dirty="0">
                <a:solidFill>
                  <a:srgbClr val="7F7F7F"/>
                </a:solidFill>
                <a:latin typeface="Century Gothic" panose="020B0502020202020204" pitchFamily="34" charset="0"/>
              </a:rPr>
              <a:t>Bisogna anche avere l’umiltà di accettare il fallimento del proprio sogno perché non è detto che si possa realizzare. Il sogno e l’utopia sono due facce della stessa medaglia. </a:t>
            </a:r>
            <a:endParaRPr lang="it-IT" dirty="0"/>
          </a:p>
        </p:txBody>
      </p:sp>
      <p:pic>
        <p:nvPicPr>
          <p:cNvPr id="2050" name="Picture 2" descr="https://lh4.googleusercontent.com/2TBzdLrH-FqMQoqCCnl76NrJmgkLPLNzsZeoVdAXtS3RgNmenCXQcrsJ7KthuyyrL1OQJjJSGo6YJqCzL6hkfXXOM4Z0Xj7IhT5BwM4gJP2AEXFvM9QuSn60Tns35V98fugjqdu2DO3-PkSPmQ">
            <a:extLst>
              <a:ext uri="{FF2B5EF4-FFF2-40B4-BE49-F238E27FC236}">
                <a16:creationId xmlns:a16="http://schemas.microsoft.com/office/drawing/2014/main" xmlns="" id="{BE97B00E-94A9-4340-A4FD-BD6568B7F384}"/>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0824488">
            <a:off x="4572000" y="2911751"/>
            <a:ext cx="3048000" cy="2571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72608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A8BC41D-8CEE-476D-98B9-02F5C5863795}"/>
              </a:ext>
            </a:extLst>
          </p:cNvPr>
          <p:cNvSpPr/>
          <p:nvPr/>
        </p:nvSpPr>
        <p:spPr>
          <a:xfrm>
            <a:off x="1496865" y="996692"/>
            <a:ext cx="7753152" cy="4290918"/>
          </a:xfrm>
          <a:prstGeom prst="rect">
            <a:avLst/>
          </a:prstGeom>
        </p:spPr>
        <p:txBody>
          <a:bodyPr wrap="square">
            <a:spAutoFit/>
          </a:bodyPr>
          <a:lstStyle/>
          <a:p>
            <a:r>
              <a:rPr lang="it-IT" b="1" dirty="0">
                <a:solidFill>
                  <a:srgbClr val="7F7F7F"/>
                </a:solidFill>
                <a:latin typeface="Century Gothic" panose="020B0502020202020204" pitchFamily="34" charset="0"/>
              </a:rPr>
              <a:t>Ciò che si sogna è legato alla propria quotidianità, al proprio modo di vivere. </a:t>
            </a:r>
            <a:endParaRPr lang="it-IT" b="1" dirty="0"/>
          </a:p>
          <a:p>
            <a:pPr>
              <a:spcBef>
                <a:spcPts val="480"/>
              </a:spcBef>
            </a:pPr>
            <a:r>
              <a:rPr lang="it-IT" b="1" dirty="0">
                <a:solidFill>
                  <a:srgbClr val="7F7F7F"/>
                </a:solidFill>
                <a:latin typeface="Century Gothic" panose="020B0502020202020204" pitchFamily="34" charset="0"/>
              </a:rPr>
              <a:t>È legato alla collettività, alla propria sensibilità, ai propri ideali. </a:t>
            </a:r>
            <a:endParaRPr lang="it-IT" b="1" dirty="0"/>
          </a:p>
          <a:p>
            <a:pPr>
              <a:spcBef>
                <a:spcPts val="480"/>
              </a:spcBef>
            </a:pPr>
            <a:r>
              <a:rPr lang="it-IT" b="1" dirty="0"/>
              <a:t/>
            </a:r>
            <a:br>
              <a:rPr lang="it-IT" b="1" dirty="0"/>
            </a:br>
            <a:r>
              <a:rPr lang="it-IT" b="1" dirty="0"/>
              <a:t/>
            </a:r>
            <a:br>
              <a:rPr lang="it-IT" b="1" dirty="0"/>
            </a:br>
            <a:r>
              <a:rPr lang="it-IT" b="1" dirty="0"/>
              <a:t/>
            </a:r>
            <a:br>
              <a:rPr lang="it-IT" b="1" dirty="0"/>
            </a:br>
            <a:endParaRPr lang="it-IT" b="1" dirty="0"/>
          </a:p>
          <a:p>
            <a:pPr>
              <a:spcBef>
                <a:spcPts val="480"/>
              </a:spcBef>
            </a:pPr>
            <a:endParaRPr lang="it-IT" b="1" dirty="0"/>
          </a:p>
          <a:p>
            <a:pPr>
              <a:spcBef>
                <a:spcPts val="480"/>
              </a:spcBef>
            </a:pPr>
            <a:endParaRPr lang="it-IT" b="1" dirty="0"/>
          </a:p>
          <a:p>
            <a:pPr>
              <a:spcBef>
                <a:spcPts val="480"/>
              </a:spcBef>
            </a:pPr>
            <a:r>
              <a:rPr lang="it-IT" b="1" dirty="0"/>
              <a:t/>
            </a:r>
            <a:br>
              <a:rPr lang="it-IT" b="1" dirty="0"/>
            </a:br>
            <a:r>
              <a:rPr lang="it-IT" b="1" dirty="0">
                <a:solidFill>
                  <a:srgbClr val="7F7F7F"/>
                </a:solidFill>
                <a:latin typeface="Century Gothic" panose="020B0502020202020204" pitchFamily="34" charset="0"/>
              </a:rPr>
              <a:t>Può riguardare una società giusta ed è influenzato dall’ambiente in cui si cresce.</a:t>
            </a:r>
            <a:endParaRPr lang="it-IT" b="1" dirty="0"/>
          </a:p>
          <a:p>
            <a:r>
              <a:rPr lang="it-IT" b="1" dirty="0"/>
              <a:t/>
            </a:r>
            <a:br>
              <a:rPr lang="it-IT" b="1" dirty="0"/>
            </a:br>
            <a:endParaRPr lang="it-IT" b="1" dirty="0"/>
          </a:p>
        </p:txBody>
      </p:sp>
      <p:pic>
        <p:nvPicPr>
          <p:cNvPr id="3074" name="Picture 2" descr="https://lh3.googleusercontent.com/DrUAR37HzHQT0NyyWDCdYJIqbCaV13ywDhXhVuShbA4F_Q-xctOPY7AOBBlWEQqULgU75Lfa8mIwscj95iSRmTIgkUzJTQTdRKopjbn6E45B0i60_WWjxqpXHKrYf9vLf2BhS7Y1AG7WHVOAdA">
            <a:extLst>
              <a:ext uri="{FF2B5EF4-FFF2-40B4-BE49-F238E27FC236}">
                <a16:creationId xmlns:a16="http://schemas.microsoft.com/office/drawing/2014/main" xmlns="" id="{59DFBAEE-4840-428D-B44D-36B60055874C}"/>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627407">
            <a:off x="3485322" y="2100671"/>
            <a:ext cx="2000250" cy="168116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a:extLst>
              <a:ext uri="{FF2B5EF4-FFF2-40B4-BE49-F238E27FC236}">
                <a16:creationId xmlns:a16="http://schemas.microsoft.com/office/drawing/2014/main" xmlns="" id="{FD56AA91-3415-4CAE-B58F-2955B27993FC}"/>
              </a:ext>
            </a:extLst>
          </p:cNvPr>
          <p:cNvSpPr/>
          <p:nvPr/>
        </p:nvSpPr>
        <p:spPr>
          <a:xfrm>
            <a:off x="5621523" y="2525753"/>
            <a:ext cx="5009322" cy="830997"/>
          </a:xfrm>
          <a:prstGeom prst="rect">
            <a:avLst/>
          </a:prstGeom>
        </p:spPr>
        <p:txBody>
          <a:bodyPr wrap="square">
            <a:spAutoFit/>
          </a:bodyPr>
          <a:lstStyle/>
          <a:p>
            <a:r>
              <a:rPr lang="en-US" sz="1600" dirty="0">
                <a:solidFill>
                  <a:srgbClr val="00B050"/>
                </a:solidFill>
                <a:latin typeface="Palatino Linotype" panose="02040502050505030304" pitchFamily="18" charset="0"/>
              </a:rPr>
              <a:t>«When people are determined they </a:t>
            </a:r>
            <a:endParaRPr lang="en-US" sz="1600" dirty="0"/>
          </a:p>
          <a:p>
            <a:r>
              <a:rPr lang="en-US" sz="1600" dirty="0">
                <a:solidFill>
                  <a:srgbClr val="00B050"/>
                </a:solidFill>
                <a:latin typeface="Palatino Linotype" panose="02040502050505030304" pitchFamily="18" charset="0"/>
              </a:rPr>
              <a:t>can overcome anything»</a:t>
            </a:r>
            <a:endParaRPr lang="en-US" sz="1600" dirty="0"/>
          </a:p>
          <a:p>
            <a:r>
              <a:rPr lang="en-US" sz="1600" dirty="0">
                <a:solidFill>
                  <a:srgbClr val="000000"/>
                </a:solidFill>
                <a:latin typeface="Palatino Linotype" panose="02040502050505030304" pitchFamily="18" charset="0"/>
              </a:rPr>
              <a:t>                                               Nelson Mandela</a:t>
            </a:r>
            <a:endParaRPr lang="en-US" sz="1600" dirty="0"/>
          </a:p>
        </p:txBody>
      </p:sp>
      <p:pic>
        <p:nvPicPr>
          <p:cNvPr id="3076" name="Picture 4" descr="https://lh5.googleusercontent.com/0jdyTeAfiEWzOqnXb-LXrR0T_cFhpzZHwRGa-v9mvuKss4D8HbagZ3wPwc3CxR0feaIdiCGuRnYfCdnBlOjIYUBhBEd8TLzUBh81MlukLtIWQDzbGzLWmQvawGh_4QeRDZBqtsR4Ay6fWbB3EQ">
            <a:extLst>
              <a:ext uri="{FF2B5EF4-FFF2-40B4-BE49-F238E27FC236}">
                <a16:creationId xmlns:a16="http://schemas.microsoft.com/office/drawing/2014/main" xmlns="" id="{89DF7125-5F30-4576-816B-714A4BEC931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0953685">
            <a:off x="4913660" y="4615585"/>
            <a:ext cx="2364680" cy="14532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26647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5BACE47E-AE93-4200-8D74-60822FA75A36}"/>
              </a:ext>
            </a:extLst>
          </p:cNvPr>
          <p:cNvSpPr/>
          <p:nvPr/>
        </p:nvSpPr>
        <p:spPr>
          <a:xfrm>
            <a:off x="1099930" y="1285461"/>
            <a:ext cx="8044070" cy="1877437"/>
          </a:xfrm>
          <a:prstGeom prst="rect">
            <a:avLst/>
          </a:prstGeom>
        </p:spPr>
        <p:txBody>
          <a:bodyPr wrap="square">
            <a:spAutoFit/>
          </a:bodyPr>
          <a:lstStyle/>
          <a:p>
            <a:pPr algn="ctr"/>
            <a:r>
              <a:rPr lang="it-IT" sz="2000" dirty="0">
                <a:solidFill>
                  <a:srgbClr val="7F7F7F"/>
                </a:solidFill>
                <a:latin typeface="Century Gothic" panose="020B0502020202020204" pitchFamily="34" charset="0"/>
              </a:rPr>
              <a:t>Ognuno persegue un determinato sogno, ideale o pensiero e ciò non deve portare a discriminare e condannare chi è diverso da noi. Bisogna imparare ad accettare, rispettare e capire gli altri. </a:t>
            </a:r>
            <a:endParaRPr lang="it-IT" sz="2000" dirty="0"/>
          </a:p>
          <a:p>
            <a:r>
              <a:rPr lang="it-IT" dirty="0"/>
              <a:t/>
            </a:r>
            <a:br>
              <a:rPr lang="it-IT" dirty="0"/>
            </a:br>
            <a:endParaRPr lang="it-IT" dirty="0"/>
          </a:p>
        </p:txBody>
      </p:sp>
      <p:pic>
        <p:nvPicPr>
          <p:cNvPr id="4100" name="Picture 4" descr="https://lh5.googleusercontent.com/JvZM6N63mXScwA-ClsghnBbWn0t3SWp_mhtvGDJEYvsvpwnjK5WqFHJEBtZChL-Ss5ULG2dk0MO049WgDDb2Scne6WAndLB5-LvND64fZBFbDiR5fLBNKFy-sWziwFtaMDGpFMcJnHxjuWy0Ag">
            <a:extLst>
              <a:ext uri="{FF2B5EF4-FFF2-40B4-BE49-F238E27FC236}">
                <a16:creationId xmlns:a16="http://schemas.microsoft.com/office/drawing/2014/main" xmlns="" id="{E3A9373B-4152-4433-BB14-0E4D43E4052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38375">
            <a:off x="965480" y="2314838"/>
            <a:ext cx="2676609" cy="1718665"/>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https://lh4.googleusercontent.com/4FTwqtCCqv5HykMAfA49WFqO0nsUs0bfx_zYdLuxl8BXXKzSYqLnanlRma2qd1R38Vjs6IRSzu0-gjyS8c386x_rVnL07KV1M6S0PpVpHB-gpZRACIZ5H6EGK5c_6gASRfFS1nBLcHCfbFeAWg">
            <a:extLst>
              <a:ext uri="{FF2B5EF4-FFF2-40B4-BE49-F238E27FC236}">
                <a16:creationId xmlns:a16="http://schemas.microsoft.com/office/drawing/2014/main" xmlns="" id="{EFDBE64D-CFAD-4969-9FC4-C0BE1C0AFD91}"/>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1140757">
            <a:off x="8107401" y="2188577"/>
            <a:ext cx="2938436" cy="1645524"/>
          </a:xfrm>
          <a:prstGeom prst="rect">
            <a:avLst/>
          </a:prstGeom>
          <a:noFill/>
          <a:extLst>
            <a:ext uri="{909E8E84-426E-40DD-AFC4-6F175D3DCCD1}">
              <a14:hiddenFill xmlns:a14="http://schemas.microsoft.com/office/drawing/2010/main" xmlns="">
                <a:solidFill>
                  <a:srgbClr val="FFFFFF"/>
                </a:solidFill>
              </a14:hiddenFill>
            </a:ext>
          </a:extLst>
        </p:spPr>
      </p:pic>
      <p:pic>
        <p:nvPicPr>
          <p:cNvPr id="4104" name="Picture 8" descr="https://lh3.googleusercontent.com/K7l_LJg_3tkUt5Snv4O4fKBAaJMWLO-tQ4W27OpmDh9-pVDhtrfzypuLonQ7pTRQowD9M_Fhh8DfLxtCaffD02I5gpgo-otV1nEA3LOabRqV5FLhPnOZ_FgBMTAo14c9_RQaUr3YBQX5vRG1gw">
            <a:extLst>
              <a:ext uri="{FF2B5EF4-FFF2-40B4-BE49-F238E27FC236}">
                <a16:creationId xmlns:a16="http://schemas.microsoft.com/office/drawing/2014/main" xmlns="" id="{9E264C9E-4282-4679-89E6-CA1D6B96B1FE}"/>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10181" y="3369856"/>
            <a:ext cx="2735109" cy="20568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49426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03195" y="619433"/>
            <a:ext cx="2898058" cy="1051591"/>
          </a:xfrm>
        </p:spPr>
        <p:txBody>
          <a:bodyPr/>
          <a:lstStyle/>
          <a:p>
            <a:r>
              <a:rPr lang="it-IT" dirty="0"/>
              <a:t>Gli ostacoli</a:t>
            </a:r>
          </a:p>
        </p:txBody>
      </p:sp>
      <p:sp>
        <p:nvSpPr>
          <p:cNvPr id="3" name="Segnaposto contenuto 2"/>
          <p:cNvSpPr>
            <a:spLocks noGrp="1"/>
          </p:cNvSpPr>
          <p:nvPr>
            <p:ph idx="1"/>
          </p:nvPr>
        </p:nvSpPr>
        <p:spPr/>
        <p:txBody>
          <a:bodyPr/>
          <a:lstStyle/>
          <a:p>
            <a:pPr marL="0" indent="0">
              <a:buNone/>
            </a:pPr>
            <a:r>
              <a:rPr lang="it-IT" dirty="0"/>
              <a:t>Per alcuni è possibile arrivare al compimento dei propri sogni, per altri invece è molto più arduo. Per motivi di ordine economico, sociale, culturale e di genere se si pensa alla discriminazione nei confronti delle donne. </a:t>
            </a:r>
          </a:p>
          <a:p>
            <a:pPr marL="0" indent="0">
              <a:buNone/>
            </a:pPr>
            <a:endParaRPr lang="it-IT"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1305833">
            <a:off x="3595027" y="3391965"/>
            <a:ext cx="4914394" cy="27182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57867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27207" y="629265"/>
            <a:ext cx="4372897" cy="913940"/>
          </a:xfrm>
        </p:spPr>
        <p:txBody>
          <a:bodyPr/>
          <a:lstStyle/>
          <a:p>
            <a:r>
              <a:rPr lang="it-IT" dirty="0"/>
              <a:t>I sogni e la realtà</a:t>
            </a:r>
          </a:p>
        </p:txBody>
      </p:sp>
      <p:sp>
        <p:nvSpPr>
          <p:cNvPr id="3" name="Segnaposto contenuto 2"/>
          <p:cNvSpPr>
            <a:spLocks noGrp="1"/>
          </p:cNvSpPr>
          <p:nvPr>
            <p:ph idx="1"/>
          </p:nvPr>
        </p:nvSpPr>
        <p:spPr/>
        <p:txBody>
          <a:bodyPr/>
          <a:lstStyle/>
          <a:p>
            <a:pPr marL="0" indent="0">
              <a:buNone/>
            </a:pPr>
            <a:r>
              <a:rPr lang="it-IT" dirty="0"/>
              <a:t>Sognare non ha limiti, il SOGNO ha dei limiti nella sua REALIZZAZIONE, quando questo infrange i sogni altrui e la libertà. Basti pensare alle leggi razziali (1933-1944) che hanno privato milioni di persone ebree dei sogni, dell’anima e della vita.</a:t>
            </a:r>
          </a:p>
          <a:p>
            <a:pPr marL="0" indent="0">
              <a:buNone/>
            </a:pPr>
            <a:endParaRPr lang="it-IT"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1261321">
            <a:off x="3566171" y="3512786"/>
            <a:ext cx="3606470" cy="20494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CasellaDiTesto 4"/>
          <p:cNvSpPr txBox="1"/>
          <p:nvPr/>
        </p:nvSpPr>
        <p:spPr>
          <a:xfrm>
            <a:off x="1816018" y="6083429"/>
            <a:ext cx="10375982" cy="774571"/>
          </a:xfrm>
          <a:prstGeom prst="rect">
            <a:avLst/>
          </a:prstGeom>
          <a:noFill/>
        </p:spPr>
        <p:txBody>
          <a:bodyPr wrap="none" rtlCol="0">
            <a:spAutoFit/>
          </a:bodyPr>
          <a:lstStyle/>
          <a:p>
            <a:pPr lvl="0">
              <a:lnSpc>
                <a:spcPct val="90000"/>
              </a:lnSpc>
              <a:spcBef>
                <a:spcPts val="1000"/>
              </a:spcBef>
            </a:pPr>
            <a:r>
              <a:rPr lang="it-IT" sz="2000" i="1" dirty="0">
                <a:solidFill>
                  <a:prstClr val="black"/>
                </a:solidFill>
                <a:effectLst>
                  <a:outerShdw blurRad="38100" dist="38100" dir="2700000" algn="tl">
                    <a:srgbClr val="000000">
                      <a:alpha val="43137"/>
                    </a:srgbClr>
                  </a:outerShdw>
                </a:effectLst>
              </a:rPr>
              <a:t>Ispirato alle mie esperienze di vita, alla rivista «internazionale»(articolo di Juan </a:t>
            </a:r>
            <a:r>
              <a:rPr lang="it-IT" sz="2000" i="1" dirty="0" err="1">
                <a:solidFill>
                  <a:prstClr val="black"/>
                </a:solidFill>
                <a:effectLst>
                  <a:outerShdw blurRad="38100" dist="38100" dir="2700000" algn="tl">
                    <a:srgbClr val="000000">
                      <a:alpha val="43137"/>
                    </a:srgbClr>
                  </a:outerShdw>
                </a:effectLst>
              </a:rPr>
              <a:t>Villoro</a:t>
            </a:r>
            <a:r>
              <a:rPr lang="it-IT" sz="2000" i="1" dirty="0">
                <a:solidFill>
                  <a:prstClr val="black"/>
                </a:solidFill>
                <a:effectLst>
                  <a:outerShdw blurRad="38100" dist="38100" dir="2700000" algn="tl">
                    <a:srgbClr val="000000">
                      <a:alpha val="43137"/>
                    </a:srgbClr>
                  </a:outerShdw>
                </a:effectLst>
              </a:rPr>
              <a:t>: «Il Messico </a:t>
            </a:r>
          </a:p>
          <a:p>
            <a:pPr lvl="0">
              <a:lnSpc>
                <a:spcPct val="90000"/>
              </a:lnSpc>
              <a:spcBef>
                <a:spcPts val="1000"/>
              </a:spcBef>
            </a:pPr>
            <a:r>
              <a:rPr lang="it-IT" sz="2000" i="1" dirty="0">
                <a:solidFill>
                  <a:prstClr val="black"/>
                </a:solidFill>
                <a:effectLst>
                  <a:outerShdw blurRad="38100" dist="38100" dir="2700000" algn="tl">
                    <a:srgbClr val="000000">
                      <a:alpha val="43137"/>
                    </a:srgbClr>
                  </a:outerShdw>
                </a:effectLst>
              </a:rPr>
              <a:t>esclude la candidata indigena») e alle esperienze di una persona adulta. </a:t>
            </a:r>
          </a:p>
        </p:txBody>
      </p:sp>
    </p:spTree>
    <p:extLst>
      <p:ext uri="{BB962C8B-B14F-4D97-AF65-F5344CB8AC3E}">
        <p14:creationId xmlns:p14="http://schemas.microsoft.com/office/powerpoint/2010/main" xmlns="" val="260823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60DC5A-EA53-4D9F-9595-A766E0855F2F}"/>
              </a:ext>
            </a:extLst>
          </p:cNvPr>
          <p:cNvSpPr>
            <a:spLocks noGrp="1"/>
          </p:cNvSpPr>
          <p:nvPr>
            <p:ph type="title"/>
          </p:nvPr>
        </p:nvSpPr>
        <p:spPr/>
        <p:txBody>
          <a:bodyPr>
            <a:normAutofit/>
          </a:bodyPr>
          <a:lstStyle/>
          <a:p>
            <a:pPr algn="ctr"/>
            <a:r>
              <a:rPr lang="it-IT" sz="7200" b="1" dirty="0">
                <a:latin typeface="+mn-lt"/>
              </a:rPr>
              <a:t>ASPETTO ECONOMICO</a:t>
            </a:r>
          </a:p>
        </p:txBody>
      </p:sp>
      <p:sp>
        <p:nvSpPr>
          <p:cNvPr id="4" name="Rectangle 3">
            <a:extLst>
              <a:ext uri="{FF2B5EF4-FFF2-40B4-BE49-F238E27FC236}">
                <a16:creationId xmlns:a16="http://schemas.microsoft.com/office/drawing/2014/main" xmlns="" id="{9EF803D1-EC45-47B3-8C6E-94CA0BDCB2CF}"/>
              </a:ext>
            </a:extLst>
          </p:cNvPr>
          <p:cNvSpPr/>
          <p:nvPr/>
        </p:nvSpPr>
        <p:spPr>
          <a:xfrm>
            <a:off x="3048000" y="1854152"/>
            <a:ext cx="6096000" cy="369332"/>
          </a:xfrm>
          <a:prstGeom prst="rect">
            <a:avLst/>
          </a:prstGeom>
        </p:spPr>
        <p:txBody>
          <a:bodyPr>
            <a:spAutoFit/>
          </a:bodyPr>
          <a:lstStyle/>
          <a:p>
            <a:pPr algn="ctr"/>
            <a:r>
              <a:rPr lang="it-IT" dirty="0"/>
              <a:t>BISOGNI FISIOLOGICI</a:t>
            </a:r>
          </a:p>
        </p:txBody>
      </p:sp>
      <p:sp>
        <p:nvSpPr>
          <p:cNvPr id="5" name="Rectangle 4">
            <a:extLst>
              <a:ext uri="{FF2B5EF4-FFF2-40B4-BE49-F238E27FC236}">
                <a16:creationId xmlns:a16="http://schemas.microsoft.com/office/drawing/2014/main" xmlns="" id="{0B86311D-6C85-4F18-A25C-AD6DF56B61A5}"/>
              </a:ext>
            </a:extLst>
          </p:cNvPr>
          <p:cNvSpPr/>
          <p:nvPr/>
        </p:nvSpPr>
        <p:spPr>
          <a:xfrm>
            <a:off x="3048000" y="2633869"/>
            <a:ext cx="6096000" cy="2585323"/>
          </a:xfrm>
          <a:prstGeom prst="rect">
            <a:avLst/>
          </a:prstGeom>
        </p:spPr>
        <p:txBody>
          <a:bodyPr>
            <a:spAutoFit/>
          </a:bodyPr>
          <a:lstStyle/>
          <a:p>
            <a:r>
              <a:rPr lang="it-IT" dirty="0">
                <a:solidFill>
                  <a:srgbClr val="FFFFFF"/>
                </a:solidFill>
                <a:latin typeface="Verdana" panose="020B0604030504040204" pitchFamily="34" charset="0"/>
              </a:rPr>
              <a:t>Partendo dalla base della piramide dei Bisogni di </a:t>
            </a:r>
            <a:r>
              <a:rPr lang="it-IT" dirty="0"/>
              <a:t>Maslow</a:t>
            </a:r>
            <a:r>
              <a:rPr lang="it-IT" b="1" dirty="0"/>
              <a:t> </a:t>
            </a:r>
            <a:r>
              <a:rPr lang="it-IT" dirty="0"/>
              <a:t> ci sono i bisogni </a:t>
            </a:r>
            <a:r>
              <a:rPr lang="it-IT" b="1" dirty="0">
                <a:solidFill>
                  <a:srgbClr val="FFFF00"/>
                </a:solidFill>
              </a:rPr>
              <a:t>FISIOLOGICI</a:t>
            </a:r>
            <a:r>
              <a:rPr lang="it-IT" dirty="0"/>
              <a:t>: fame, sete, sonno, termoregolazione, ecc. Sono i bisogni connessi alla sopravvivenza fisica dell'individuo. Sono i primi a dover essere soddisfatti a causa dell'istinto di autoconservazione. </a:t>
            </a:r>
            <a:r>
              <a:rPr lang="it-IT" dirty="0">
                <a:solidFill>
                  <a:srgbClr val="FFFF00"/>
                </a:solidFill>
              </a:rPr>
              <a:t>La povertà </a:t>
            </a:r>
            <a:r>
              <a:rPr lang="it-IT" dirty="0"/>
              <a:t>e la </a:t>
            </a:r>
            <a:r>
              <a:rPr lang="it-IT" dirty="0">
                <a:solidFill>
                  <a:srgbClr val="FFFF00"/>
                </a:solidFill>
              </a:rPr>
              <a:t>fame nel mondo </a:t>
            </a:r>
            <a:r>
              <a:rPr lang="it-IT" dirty="0"/>
              <a:t>creano situazioni che rendono </a:t>
            </a:r>
            <a:r>
              <a:rPr lang="it-IT" dirty="0">
                <a:solidFill>
                  <a:srgbClr val="FFFF00"/>
                </a:solidFill>
              </a:rPr>
              <a:t>non possibile la propria realizzazione personale</a:t>
            </a:r>
            <a:r>
              <a:rPr lang="it-IT" dirty="0">
                <a:solidFill>
                  <a:srgbClr val="FFFFFF"/>
                </a:solidFill>
              </a:rPr>
              <a:t>.</a:t>
            </a:r>
            <a:endParaRPr lang="it-IT" dirty="0"/>
          </a:p>
          <a:p>
            <a:r>
              <a:rPr lang="it-IT" dirty="0"/>
              <a:t/>
            </a:r>
            <a:br>
              <a:rPr lang="it-IT" dirty="0"/>
            </a:br>
            <a:endParaRPr lang="it-IT" dirty="0"/>
          </a:p>
        </p:txBody>
      </p:sp>
    </p:spTree>
    <p:extLst>
      <p:ext uri="{BB962C8B-B14F-4D97-AF65-F5344CB8AC3E}">
        <p14:creationId xmlns:p14="http://schemas.microsoft.com/office/powerpoint/2010/main" xmlns="" val="4070602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4F936B8-4E0E-4D92-ADF6-2898EE2CF0A2}"/>
              </a:ext>
            </a:extLst>
          </p:cNvPr>
          <p:cNvSpPr/>
          <p:nvPr/>
        </p:nvSpPr>
        <p:spPr>
          <a:xfrm>
            <a:off x="3048000" y="489178"/>
            <a:ext cx="6096000" cy="369332"/>
          </a:xfrm>
          <a:prstGeom prst="rect">
            <a:avLst/>
          </a:prstGeom>
        </p:spPr>
        <p:txBody>
          <a:bodyPr>
            <a:spAutoFit/>
          </a:bodyPr>
          <a:lstStyle/>
          <a:p>
            <a:pPr algn="ctr"/>
            <a:r>
              <a:rPr lang="it-IT" dirty="0"/>
              <a:t>LA FAME NEL MONDO</a:t>
            </a:r>
          </a:p>
        </p:txBody>
      </p:sp>
      <p:sp>
        <p:nvSpPr>
          <p:cNvPr id="8" name="Rectangle 7">
            <a:extLst>
              <a:ext uri="{FF2B5EF4-FFF2-40B4-BE49-F238E27FC236}">
                <a16:creationId xmlns:a16="http://schemas.microsoft.com/office/drawing/2014/main" xmlns="" id="{3C1F028B-0E06-498D-A051-403FEF8FEC0A}"/>
              </a:ext>
            </a:extLst>
          </p:cNvPr>
          <p:cNvSpPr/>
          <p:nvPr/>
        </p:nvSpPr>
        <p:spPr>
          <a:xfrm>
            <a:off x="3048000" y="1166842"/>
            <a:ext cx="6096000" cy="3693319"/>
          </a:xfrm>
          <a:prstGeom prst="rect">
            <a:avLst/>
          </a:prstGeom>
        </p:spPr>
        <p:txBody>
          <a:bodyPr>
            <a:spAutoFit/>
          </a:bodyPr>
          <a:lstStyle/>
          <a:p>
            <a:r>
              <a:rPr lang="it-IT" dirty="0"/>
              <a:t>Quello della fame nel mondo è un problema attuale che negli ultimi anni sta diventando molto grave, anche a causa della </a:t>
            </a:r>
            <a:r>
              <a:rPr lang="it-IT" dirty="0">
                <a:solidFill>
                  <a:srgbClr val="FFFF00"/>
                </a:solidFill>
              </a:rPr>
              <a:t>crisi </a:t>
            </a:r>
            <a:r>
              <a:rPr lang="it-IT" dirty="0"/>
              <a:t>economica che si sta verificando nei vari paesi del mondo.</a:t>
            </a:r>
            <a:br>
              <a:rPr lang="it-IT" dirty="0"/>
            </a:br>
            <a:r>
              <a:rPr lang="it-IT" dirty="0"/>
              <a:t>Principalmente con la frase “soffrire la fame” si </a:t>
            </a:r>
            <a:r>
              <a:rPr lang="it-IT" dirty="0">
                <a:solidFill>
                  <a:srgbClr val="FFFF00"/>
                </a:solidFill>
              </a:rPr>
              <a:t>intende non disporre della quantità sufficiente o dei generi appropriati di alimenti per soddisfare i nostri bisogni nutrizionali</a:t>
            </a:r>
            <a:r>
              <a:rPr lang="it-IT" dirty="0"/>
              <a:t>. </a:t>
            </a:r>
            <a:br>
              <a:rPr lang="it-IT" dirty="0"/>
            </a:br>
            <a:r>
              <a:rPr lang="it-IT" dirty="0"/>
              <a:t>Il cibo è essenziale per la vita. Per essere sani e ben nutriti, dobbiamo disporre di alimenti vari, in appropriate quantità, di origine sicura e di buona qualità. Senza un’alimentazione appropriata </a:t>
            </a:r>
            <a:r>
              <a:rPr lang="it-IT" dirty="0">
                <a:solidFill>
                  <a:srgbClr val="FFFF00"/>
                </a:solidFill>
              </a:rPr>
              <a:t>i bambini e i giovani non possono sviluppare al massimo il proprio potenziale</a:t>
            </a:r>
            <a:r>
              <a:rPr lang="it-IT" dirty="0"/>
              <a:t>. Gli alimenti ci forniscono l’energia per fare attività, per crescere e solo nel cibo troviamo questa energia.</a:t>
            </a:r>
          </a:p>
        </p:txBody>
      </p:sp>
    </p:spTree>
    <p:extLst>
      <p:ext uri="{BB962C8B-B14F-4D97-AF65-F5344CB8AC3E}">
        <p14:creationId xmlns:p14="http://schemas.microsoft.com/office/powerpoint/2010/main" xmlns="" val="3903151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9A400CE-CA2B-4DAD-BB1B-711BF7F116F8}"/>
              </a:ext>
            </a:extLst>
          </p:cNvPr>
          <p:cNvSpPr>
            <a:spLocks noGrp="1"/>
          </p:cNvSpPr>
          <p:nvPr>
            <p:ph type="title"/>
          </p:nvPr>
        </p:nvSpPr>
        <p:spPr/>
        <p:txBody>
          <a:bodyPr>
            <a:normAutofit/>
          </a:bodyPr>
          <a:lstStyle/>
          <a:p>
            <a:pPr algn="ctr"/>
            <a:r>
              <a:rPr lang="it-IT" sz="5400" b="1" dirty="0">
                <a:cs typeface="Calibri Light"/>
              </a:rPr>
              <a:t>Autostima</a:t>
            </a:r>
          </a:p>
        </p:txBody>
      </p:sp>
      <p:sp>
        <p:nvSpPr>
          <p:cNvPr id="3" name="Segnaposto contenuto 2">
            <a:extLst>
              <a:ext uri="{FF2B5EF4-FFF2-40B4-BE49-F238E27FC236}">
                <a16:creationId xmlns:a16="http://schemas.microsoft.com/office/drawing/2014/main" xmlns="" id="{47F76930-B9A6-4B42-A701-A4907B7D6753}"/>
              </a:ext>
            </a:extLst>
          </p:cNvPr>
          <p:cNvSpPr>
            <a:spLocks noGrp="1"/>
          </p:cNvSpPr>
          <p:nvPr>
            <p:ph idx="1"/>
          </p:nvPr>
        </p:nvSpPr>
        <p:spPr/>
        <p:txBody>
          <a:bodyPr vert="horz" lIns="91440" tIns="45720" rIns="91440" bIns="45720" rtlCol="0" anchor="t">
            <a:normAutofit fontScale="85000" lnSpcReduction="20000"/>
          </a:bodyPr>
          <a:lstStyle/>
          <a:p>
            <a:pPr marL="0" indent="0" algn="ctr">
              <a:buNone/>
            </a:pPr>
            <a:r>
              <a:rPr lang="it-IT" b="1" dirty="0">
                <a:cs typeface="Calibri"/>
              </a:rPr>
              <a:t>L’autostima</a:t>
            </a:r>
            <a:r>
              <a:rPr lang="it-IT" dirty="0">
                <a:cs typeface="Calibri"/>
              </a:rPr>
              <a:t> è un</a:t>
            </a:r>
            <a:r>
              <a:rPr lang="it-IT" b="1" dirty="0">
                <a:cs typeface="Calibri"/>
              </a:rPr>
              <a:t> atteggiamento.</a:t>
            </a:r>
            <a:endParaRPr lang="it-IT" dirty="0"/>
          </a:p>
          <a:p>
            <a:pPr marL="0" indent="0" algn="ctr">
              <a:buNone/>
            </a:pPr>
            <a:r>
              <a:rPr lang="it-IT" dirty="0">
                <a:cs typeface="Calibri"/>
              </a:rPr>
              <a:t> Il </a:t>
            </a:r>
            <a:r>
              <a:rPr lang="it-IT" b="1" dirty="0">
                <a:cs typeface="Calibri"/>
              </a:rPr>
              <a:t>risultato </a:t>
            </a:r>
            <a:r>
              <a:rPr lang="it-IT" dirty="0">
                <a:cs typeface="Calibri"/>
              </a:rPr>
              <a:t>di una </a:t>
            </a:r>
            <a:r>
              <a:rPr lang="it-IT" b="1" dirty="0">
                <a:cs typeface="Calibri"/>
              </a:rPr>
              <a:t>valutazione </a:t>
            </a:r>
            <a:r>
              <a:rPr lang="it-IT" dirty="0">
                <a:cs typeface="Calibri"/>
              </a:rPr>
              <a:t>tra </a:t>
            </a:r>
            <a:r>
              <a:rPr lang="it-IT" b="1" dirty="0">
                <a:cs typeface="Calibri"/>
              </a:rPr>
              <a:t>l’immagine di sé</a:t>
            </a:r>
            <a:r>
              <a:rPr lang="it-IT" dirty="0">
                <a:cs typeface="Calibri"/>
              </a:rPr>
              <a:t> e l’immagine</a:t>
            </a:r>
            <a:endParaRPr lang="it-IT"/>
          </a:p>
          <a:p>
            <a:pPr algn="ctr">
              <a:buNone/>
            </a:pPr>
            <a:r>
              <a:rPr lang="it-IT" dirty="0">
                <a:cs typeface="Calibri"/>
              </a:rPr>
              <a:t>di ciò che si </a:t>
            </a:r>
            <a:r>
              <a:rPr lang="it-IT" b="1" dirty="0">
                <a:cs typeface="Calibri"/>
              </a:rPr>
              <a:t>vorrebbe essere</a:t>
            </a:r>
            <a:r>
              <a:rPr lang="it-IT" dirty="0">
                <a:cs typeface="Calibri"/>
              </a:rPr>
              <a:t> è questo atteggiamento che la persona ha</a:t>
            </a:r>
          </a:p>
          <a:p>
            <a:pPr algn="ctr">
              <a:buNone/>
            </a:pPr>
            <a:r>
              <a:rPr lang="it-IT" dirty="0">
                <a:cs typeface="Calibri"/>
              </a:rPr>
              <a:t>verso se stessa.</a:t>
            </a:r>
          </a:p>
          <a:p>
            <a:pPr>
              <a:buNone/>
            </a:pPr>
            <a:r>
              <a:rPr lang="it-IT" b="1" dirty="0">
                <a:cs typeface="Calibri"/>
              </a:rPr>
              <a:t>Maggiore </a:t>
            </a:r>
            <a:r>
              <a:rPr lang="it-IT" dirty="0">
                <a:cs typeface="Calibri"/>
              </a:rPr>
              <a:t>è la </a:t>
            </a:r>
            <a:r>
              <a:rPr lang="it-IT" b="1" dirty="0">
                <a:cs typeface="Calibri"/>
              </a:rPr>
              <a:t>distanza </a:t>
            </a:r>
            <a:r>
              <a:rPr lang="it-IT" dirty="0">
                <a:cs typeface="Calibri"/>
              </a:rPr>
              <a:t>tra quello che pensiamo di essere e quello che vorremmo essere, maggiore sarà </a:t>
            </a:r>
            <a:r>
              <a:rPr lang="it-IT" b="1" dirty="0">
                <a:cs typeface="Calibri"/>
              </a:rPr>
              <a:t>l’insoddisfazione </a:t>
            </a:r>
            <a:r>
              <a:rPr lang="it-IT" dirty="0">
                <a:cs typeface="Calibri"/>
              </a:rPr>
              <a:t>e il </a:t>
            </a:r>
            <a:r>
              <a:rPr lang="it-IT" b="1" dirty="0">
                <a:cs typeface="Calibri"/>
              </a:rPr>
              <a:t>disagio </a:t>
            </a:r>
            <a:r>
              <a:rPr lang="it-IT" dirty="0">
                <a:cs typeface="Calibri"/>
              </a:rPr>
              <a:t>che sperimentiamo. </a:t>
            </a:r>
            <a:endParaRPr lang="it-IT"/>
          </a:p>
          <a:p>
            <a:pPr algn="ctr">
              <a:buNone/>
            </a:pPr>
            <a:endParaRPr lang="it-IT">
              <a:cs typeface="Calibri"/>
            </a:endParaRPr>
          </a:p>
          <a:p>
            <a:pPr algn="ctr">
              <a:buNone/>
            </a:pPr>
            <a:r>
              <a:rPr lang="it-IT" dirty="0">
                <a:cs typeface="Calibri"/>
              </a:rPr>
              <a:t>L’autostima funziona dunque come una </a:t>
            </a:r>
            <a:r>
              <a:rPr lang="it-IT" b="1" dirty="0">
                <a:cs typeface="Calibri"/>
              </a:rPr>
              <a:t>lente deformante </a:t>
            </a:r>
            <a:r>
              <a:rPr lang="it-IT" dirty="0">
                <a:cs typeface="Calibri"/>
              </a:rPr>
              <a:t>che indica il </a:t>
            </a:r>
            <a:r>
              <a:rPr lang="it-IT" b="1" dirty="0">
                <a:cs typeface="Calibri"/>
              </a:rPr>
              <a:t>modo </a:t>
            </a:r>
            <a:r>
              <a:rPr lang="it-IT" dirty="0">
                <a:cs typeface="Calibri"/>
              </a:rPr>
              <a:t>con cui</a:t>
            </a:r>
          </a:p>
          <a:p>
            <a:pPr algn="ctr">
              <a:buNone/>
            </a:pPr>
            <a:r>
              <a:rPr lang="it-IT" dirty="0">
                <a:cs typeface="Calibri"/>
              </a:rPr>
              <a:t>la persona guarda se stessa e le proprie risorse personali, che verranno rimpicciolite</a:t>
            </a:r>
          </a:p>
          <a:p>
            <a:pPr algn="ctr">
              <a:buNone/>
            </a:pPr>
            <a:r>
              <a:rPr lang="it-IT" dirty="0">
                <a:cs typeface="Calibri"/>
              </a:rPr>
              <a:t>o ingigantite. </a:t>
            </a:r>
          </a:p>
          <a:p>
            <a:pPr>
              <a:buNone/>
            </a:pPr>
            <a:endParaRPr lang="it-IT" dirty="0">
              <a:cs typeface="Calibri"/>
            </a:endParaRPr>
          </a:p>
        </p:txBody>
      </p:sp>
    </p:spTree>
    <p:extLst>
      <p:ext uri="{BB962C8B-B14F-4D97-AF65-F5344CB8AC3E}">
        <p14:creationId xmlns:p14="http://schemas.microsoft.com/office/powerpoint/2010/main" xmlns="" val="3278538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2A6B3035-3AB0-4B31-B546-500028F54AE1}"/>
              </a:ext>
            </a:extLst>
          </p:cNvPr>
          <p:cNvSpPr/>
          <p:nvPr/>
        </p:nvSpPr>
        <p:spPr>
          <a:xfrm>
            <a:off x="2160104" y="387027"/>
            <a:ext cx="7871791" cy="861774"/>
          </a:xfrm>
          <a:prstGeom prst="rect">
            <a:avLst/>
          </a:prstGeom>
        </p:spPr>
        <p:txBody>
          <a:bodyPr wrap="square">
            <a:spAutoFit/>
          </a:bodyPr>
          <a:lstStyle/>
          <a:p>
            <a:pPr algn="ctr"/>
            <a:r>
              <a:rPr lang="it-IT" sz="3200" dirty="0"/>
              <a:t>CAUSE DELLA FAME NEL MONDO</a:t>
            </a:r>
            <a:r>
              <a:rPr lang="it-IT" dirty="0"/>
              <a:t/>
            </a:r>
            <a:br>
              <a:rPr lang="it-IT" dirty="0"/>
            </a:br>
            <a:endParaRPr lang="it-IT" dirty="0"/>
          </a:p>
        </p:txBody>
      </p:sp>
      <p:sp>
        <p:nvSpPr>
          <p:cNvPr id="4" name="Rectangle 3">
            <a:extLst>
              <a:ext uri="{FF2B5EF4-FFF2-40B4-BE49-F238E27FC236}">
                <a16:creationId xmlns:a16="http://schemas.microsoft.com/office/drawing/2014/main" xmlns="" id="{F34717F5-DA4E-4DB5-920D-25C05043327B}"/>
              </a:ext>
            </a:extLst>
          </p:cNvPr>
          <p:cNvSpPr/>
          <p:nvPr/>
        </p:nvSpPr>
        <p:spPr>
          <a:xfrm>
            <a:off x="3047999" y="1032380"/>
            <a:ext cx="6096000" cy="3679469"/>
          </a:xfrm>
          <a:prstGeom prst="rect">
            <a:avLst/>
          </a:prstGeom>
        </p:spPr>
        <p:txBody>
          <a:bodyPr>
            <a:spAutoFit/>
          </a:bodyPr>
          <a:lstStyle/>
          <a:p>
            <a:r>
              <a:rPr lang="it-IT" sz="1665" dirty="0"/>
              <a:t>Le cause della fame nel mondo sono tante:</a:t>
            </a:r>
            <a:br>
              <a:rPr lang="it-IT" sz="1665" dirty="0"/>
            </a:br>
            <a:r>
              <a:rPr lang="it-IT" sz="1665" dirty="0"/>
              <a:t>- </a:t>
            </a:r>
            <a:r>
              <a:rPr lang="it-IT" sz="1665" u="sng" dirty="0">
                <a:solidFill>
                  <a:srgbClr val="FFFF00"/>
                </a:solidFill>
              </a:rPr>
              <a:t>bassa produttività dell’agricoltura</a:t>
            </a:r>
            <a:r>
              <a:rPr lang="it-IT" sz="1665" dirty="0"/>
              <a:t>. Ciò significa che l’agricoltura non rende ciò che è necessario per l’alimentazione umana. In questi paesi è infatti diffusa la monocultura, cioè la coltura di uno stesso prodotto in vaste aree di territorio;</a:t>
            </a:r>
            <a:br>
              <a:rPr lang="it-IT" sz="1665" dirty="0"/>
            </a:br>
            <a:r>
              <a:rPr lang="it-IT" sz="1665" dirty="0"/>
              <a:t>- </a:t>
            </a:r>
            <a:r>
              <a:rPr lang="it-IT" sz="1665" u="sng" dirty="0">
                <a:solidFill>
                  <a:srgbClr val="FFFF00"/>
                </a:solidFill>
              </a:rPr>
              <a:t>eccessiva espansione demografica</a:t>
            </a:r>
            <a:r>
              <a:rPr lang="it-IT" sz="1665" dirty="0"/>
              <a:t>. Una delle cause è anche questo boom demografico che si sta realizzando in questi ultimi tempi. La popolazione che cresce e ha bisogno di cibo per sfamarsi ha fatto sì che il problema della fame si sviluppasse. Questo perché ciò che prima veniva prodotto in una certa quantità ed era sufficiente per sfamare la popolazione, con l’aumento della popolazione non basta più per sfamare tutti;</a:t>
            </a:r>
            <a:br>
              <a:rPr lang="it-IT" sz="1665" dirty="0"/>
            </a:br>
            <a:r>
              <a:rPr lang="it-IT" sz="1665" dirty="0"/>
              <a:t>- </a:t>
            </a:r>
            <a:r>
              <a:rPr lang="it-IT" sz="1665" u="sng" dirty="0">
                <a:solidFill>
                  <a:srgbClr val="FFFF00"/>
                </a:solidFill>
              </a:rPr>
              <a:t>deforestazione, desertificazione ed effetto serra</a:t>
            </a:r>
            <a:r>
              <a:rPr lang="it-IT" sz="1665" dirty="0"/>
              <a:t>. Questi problemi rendono il terreno poco fertile e quindi incoltivabile;</a:t>
            </a:r>
            <a:endParaRPr lang="it-IT" dirty="0"/>
          </a:p>
        </p:txBody>
      </p:sp>
    </p:spTree>
    <p:extLst>
      <p:ext uri="{BB962C8B-B14F-4D97-AF65-F5344CB8AC3E}">
        <p14:creationId xmlns:p14="http://schemas.microsoft.com/office/powerpoint/2010/main" xmlns="" val="2568916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BD7284A-90BB-4594-B56B-524150589DAD}"/>
              </a:ext>
            </a:extLst>
          </p:cNvPr>
          <p:cNvSpPr/>
          <p:nvPr/>
        </p:nvSpPr>
        <p:spPr>
          <a:xfrm>
            <a:off x="3048000" y="410225"/>
            <a:ext cx="6096000" cy="4652556"/>
          </a:xfrm>
          <a:prstGeom prst="rect">
            <a:avLst/>
          </a:prstGeom>
        </p:spPr>
        <p:txBody>
          <a:bodyPr>
            <a:spAutoFit/>
          </a:bodyPr>
          <a:lstStyle/>
          <a:p>
            <a:r>
              <a:rPr lang="it-IT" dirty="0"/>
              <a:t>- </a:t>
            </a:r>
            <a:r>
              <a:rPr lang="it-IT" u="sng" dirty="0">
                <a:solidFill>
                  <a:srgbClr val="FFFF00"/>
                </a:solidFill>
              </a:rPr>
              <a:t>analfabetismo</a:t>
            </a:r>
            <a:r>
              <a:rPr lang="it-IT" dirty="0"/>
              <a:t>. Può essere davvero una causa? Ebbene sì. L’analfabetismo, che è molto diffuso in queste zone, provoca la mancanza di tecnici ed operai specializzati, la cui attività è collegata allo sviluppo di questi paesi;</a:t>
            </a:r>
          </a:p>
          <a:p>
            <a:pPr>
              <a:spcBef>
                <a:spcPts val="960"/>
              </a:spcBef>
            </a:pPr>
            <a:r>
              <a:rPr lang="it-IT" dirty="0"/>
              <a:t>- </a:t>
            </a:r>
            <a:r>
              <a:rPr lang="it-IT" u="sng" dirty="0">
                <a:solidFill>
                  <a:srgbClr val="FFFF00"/>
                </a:solidFill>
              </a:rPr>
              <a:t>colonializzazione</a:t>
            </a:r>
            <a:r>
              <a:rPr lang="it-IT" dirty="0"/>
              <a:t>. Un problema principalmente del passato è la colonializzazione che può essere considerata una delle cause della fame perché è proprio questo il motivo per cui molti paesi hanno prodotto solo beni destinati all’esportazione (tabacco ecc.) e non prodotti per l’alimentazione.</a:t>
            </a:r>
            <a:br>
              <a:rPr lang="it-IT" dirty="0"/>
            </a:br>
            <a:r>
              <a:rPr lang="it-IT" dirty="0"/>
              <a:t>- </a:t>
            </a:r>
            <a:r>
              <a:rPr lang="it-IT" u="sng" dirty="0">
                <a:solidFill>
                  <a:srgbClr val="FFFF00"/>
                </a:solidFill>
              </a:rPr>
              <a:t>dipendenza dai paesi ricchi</a:t>
            </a:r>
            <a:r>
              <a:rPr lang="it-IT" dirty="0"/>
              <a:t>. I paesi del Terzo e Quarto mondo dipendono ancora da paesi ricchi quale è l’Europa. Sarebbe necessaria invece, l’indipendenza e l’autonomia di questi paesi, perché per quanto i paesi ricchi li possano aiutare, il loro aiuto economico non sarà mai abbastanza per sfamare tutta la popolazione;</a:t>
            </a:r>
            <a:br>
              <a:rPr lang="it-IT" dirty="0"/>
            </a:br>
            <a:r>
              <a:rPr lang="it-IT" dirty="0"/>
              <a:t>- </a:t>
            </a:r>
            <a:r>
              <a:rPr lang="it-IT" u="sng" dirty="0">
                <a:solidFill>
                  <a:srgbClr val="FFFF00"/>
                </a:solidFill>
              </a:rPr>
              <a:t>mancanza di industrie</a:t>
            </a:r>
            <a:r>
              <a:rPr lang="it-IT" dirty="0"/>
              <a:t>.</a:t>
            </a:r>
          </a:p>
        </p:txBody>
      </p:sp>
    </p:spTree>
    <p:extLst>
      <p:ext uri="{BB962C8B-B14F-4D97-AF65-F5344CB8AC3E}">
        <p14:creationId xmlns:p14="http://schemas.microsoft.com/office/powerpoint/2010/main" xmlns="" val="1247695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0808794-BB95-4BCB-9CB7-F04F261EE72B}"/>
              </a:ext>
            </a:extLst>
          </p:cNvPr>
          <p:cNvSpPr/>
          <p:nvPr/>
        </p:nvSpPr>
        <p:spPr>
          <a:xfrm>
            <a:off x="3048000" y="527232"/>
            <a:ext cx="6096000" cy="584775"/>
          </a:xfrm>
          <a:prstGeom prst="rect">
            <a:avLst/>
          </a:prstGeom>
        </p:spPr>
        <p:txBody>
          <a:bodyPr>
            <a:spAutoFit/>
          </a:bodyPr>
          <a:lstStyle/>
          <a:p>
            <a:pPr algn="ctr"/>
            <a:r>
              <a:rPr lang="it-IT" sz="3200" dirty="0"/>
              <a:t>CONSEGUENZE</a:t>
            </a:r>
            <a:endParaRPr lang="it-IT" dirty="0"/>
          </a:p>
        </p:txBody>
      </p:sp>
      <p:sp>
        <p:nvSpPr>
          <p:cNvPr id="3" name="Rectangle 2">
            <a:extLst>
              <a:ext uri="{FF2B5EF4-FFF2-40B4-BE49-F238E27FC236}">
                <a16:creationId xmlns:a16="http://schemas.microsoft.com/office/drawing/2014/main" xmlns="" id="{A6423330-A4AB-4F66-93AD-6E2938DE4229}"/>
              </a:ext>
            </a:extLst>
          </p:cNvPr>
          <p:cNvSpPr/>
          <p:nvPr/>
        </p:nvSpPr>
        <p:spPr>
          <a:xfrm>
            <a:off x="3048000" y="1422915"/>
            <a:ext cx="6096000" cy="3672800"/>
          </a:xfrm>
          <a:prstGeom prst="rect">
            <a:avLst/>
          </a:prstGeom>
        </p:spPr>
        <p:txBody>
          <a:bodyPr>
            <a:spAutoFit/>
          </a:bodyPr>
          <a:lstStyle/>
          <a:p>
            <a:r>
              <a:rPr lang="it-IT" dirty="0"/>
              <a:t>La conseguenza della Fame nel mondo è sicuramente un </a:t>
            </a:r>
            <a:r>
              <a:rPr lang="it-IT" dirty="0">
                <a:solidFill>
                  <a:srgbClr val="FFFF00"/>
                </a:solidFill>
              </a:rPr>
              <a:t>indebolimento delle difese immunitarie</a:t>
            </a:r>
            <a:r>
              <a:rPr lang="it-IT" dirty="0"/>
              <a:t>, quindi malattie e spesso anche morte. Oltre alla morte, la denutrizione causa indebolimento della vista, uno stato permanente di affaticamento che causa una bassa capacità di concentrarsi e lavorare, una crescita stentata ed un'estrema suscettibilità alle malattie. Le persone estremamente denutrito non riescono a mantenere neanche le funzioni vitali basilari. </a:t>
            </a:r>
            <a:r>
              <a:rPr lang="it-IT" dirty="0">
                <a:solidFill>
                  <a:srgbClr val="FFFF00"/>
                </a:solidFill>
              </a:rPr>
              <a:t>Tutto ciò impedisce di soddisfare la base della piramide e di conseguenza di passare ai gradini successivi</a:t>
            </a:r>
            <a:r>
              <a:rPr lang="it-IT" dirty="0">
                <a:solidFill>
                  <a:srgbClr val="FFFFFF"/>
                </a:solidFill>
              </a:rPr>
              <a:t>.</a:t>
            </a:r>
            <a:endParaRPr lang="it-IT" dirty="0"/>
          </a:p>
          <a:p>
            <a:pPr>
              <a:spcBef>
                <a:spcPts val="960"/>
              </a:spcBef>
            </a:pPr>
            <a:r>
              <a:rPr lang="it-IT" dirty="0"/>
              <a:t>Fonti: </a:t>
            </a:r>
            <a:r>
              <a:rPr lang="it-IT" u="sng" dirty="0">
                <a:solidFill>
                  <a:srgbClr val="408080"/>
                </a:solidFill>
                <a:hlinkClick r:id="rId2"/>
              </a:rPr>
              <a:t>www.risorseumanehr.com</a:t>
            </a:r>
            <a:endParaRPr lang="it-IT" dirty="0"/>
          </a:p>
          <a:p>
            <a:pPr>
              <a:spcBef>
                <a:spcPts val="960"/>
              </a:spcBef>
            </a:pPr>
            <a:r>
              <a:rPr lang="it-IT" dirty="0"/>
              <a:t>       </a:t>
            </a:r>
            <a:r>
              <a:rPr lang="it-IT" dirty="0">
                <a:solidFill>
                  <a:srgbClr val="FFFFFF"/>
                </a:solidFill>
              </a:rPr>
              <a:t> </a:t>
            </a:r>
            <a:r>
              <a:rPr lang="it-IT" u="sng" dirty="0">
                <a:solidFill>
                  <a:srgbClr val="408080"/>
                </a:solidFill>
                <a:hlinkClick r:id="rId3"/>
              </a:rPr>
              <a:t>www.skuola.net</a:t>
            </a:r>
            <a:endParaRPr lang="it-IT" dirty="0"/>
          </a:p>
        </p:txBody>
      </p:sp>
    </p:spTree>
    <p:extLst>
      <p:ext uri="{BB962C8B-B14F-4D97-AF65-F5344CB8AC3E}">
        <p14:creationId xmlns:p14="http://schemas.microsoft.com/office/powerpoint/2010/main" xmlns="" val="1427908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1"/>
            <a:ext cx="10515600" cy="822960"/>
          </a:xfrm>
        </p:spPr>
        <p:txBody>
          <a:bodyPr/>
          <a:lstStyle/>
          <a:p>
            <a:pPr algn="ctr"/>
            <a:r>
              <a:rPr lang="it-IT" dirty="0"/>
              <a:t>CANZONI SULLA SPERANZA</a:t>
            </a:r>
          </a:p>
        </p:txBody>
      </p:sp>
      <p:sp>
        <p:nvSpPr>
          <p:cNvPr id="4" name="Segnaposto contenuto 3"/>
          <p:cNvSpPr>
            <a:spLocks noGrp="1"/>
          </p:cNvSpPr>
          <p:nvPr>
            <p:ph sz="half" idx="2"/>
          </p:nvPr>
        </p:nvSpPr>
        <p:spPr>
          <a:xfrm>
            <a:off x="0" y="681644"/>
            <a:ext cx="5997575" cy="6176356"/>
          </a:xfrm>
        </p:spPr>
        <p:txBody>
          <a:bodyPr>
            <a:noAutofit/>
          </a:bodyPr>
          <a:lstStyle/>
          <a:p>
            <a:pPr marL="0" indent="0">
              <a:buNone/>
            </a:pPr>
            <a:r>
              <a:rPr lang="en-US" sz="900" b="1" dirty="0"/>
              <a:t>Hall of fame- The Script ft. Will.i.am </a:t>
            </a:r>
            <a:endParaRPr lang="it-IT" sz="900" b="1" dirty="0"/>
          </a:p>
          <a:p>
            <a:pPr marL="0" indent="0">
              <a:buNone/>
            </a:pPr>
            <a:r>
              <a:rPr lang="en-US" sz="900" b="1" dirty="0"/>
              <a:t>Testo</a:t>
            </a:r>
            <a:endParaRPr lang="it-IT" sz="900" dirty="0"/>
          </a:p>
          <a:p>
            <a:pPr marL="0" indent="0">
              <a:buNone/>
            </a:pPr>
            <a:r>
              <a:rPr lang="en-US" sz="900" dirty="0"/>
              <a:t>Yeah, You could be the greatest</a:t>
            </a:r>
            <a:br>
              <a:rPr lang="en-US" sz="900" dirty="0"/>
            </a:br>
            <a:r>
              <a:rPr lang="en-US" sz="900" dirty="0"/>
              <a:t>You can be the best</a:t>
            </a:r>
            <a:br>
              <a:rPr lang="en-US" sz="900" dirty="0"/>
            </a:br>
            <a:r>
              <a:rPr lang="en-US" sz="900" dirty="0"/>
              <a:t>You can be the King Kong banging on your chest</a:t>
            </a:r>
            <a:endParaRPr lang="it-IT" sz="900" dirty="0"/>
          </a:p>
          <a:p>
            <a:pPr marL="0" indent="0">
              <a:buNone/>
            </a:pPr>
            <a:r>
              <a:rPr lang="en-US" sz="900" dirty="0"/>
              <a:t>You could beat the world</a:t>
            </a:r>
            <a:br>
              <a:rPr lang="en-US" sz="900" dirty="0"/>
            </a:br>
            <a:r>
              <a:rPr lang="en-US" sz="900" dirty="0"/>
              <a:t>You could beat the war</a:t>
            </a:r>
            <a:br>
              <a:rPr lang="en-US" sz="900" dirty="0"/>
            </a:br>
            <a:r>
              <a:rPr lang="en-US" sz="900" dirty="0"/>
              <a:t>You could talk to God, go banging on his door</a:t>
            </a:r>
            <a:endParaRPr lang="it-IT" sz="900" dirty="0"/>
          </a:p>
          <a:p>
            <a:pPr marL="0" indent="0">
              <a:buNone/>
            </a:pPr>
            <a:r>
              <a:rPr lang="en-US" sz="900" dirty="0"/>
              <a:t>You can throw your hands up</a:t>
            </a:r>
            <a:br>
              <a:rPr lang="en-US" sz="900" dirty="0"/>
            </a:br>
            <a:r>
              <a:rPr lang="en-US" sz="900" dirty="0"/>
              <a:t>You can beat the clock</a:t>
            </a:r>
            <a:br>
              <a:rPr lang="en-US" sz="900" dirty="0"/>
            </a:br>
            <a:r>
              <a:rPr lang="en-US" sz="900" dirty="0"/>
              <a:t>You can move a mountain</a:t>
            </a:r>
            <a:br>
              <a:rPr lang="en-US" sz="900" dirty="0"/>
            </a:br>
            <a:r>
              <a:rPr lang="en-US" sz="900" dirty="0"/>
              <a:t>You can break rocks</a:t>
            </a:r>
            <a:br>
              <a:rPr lang="en-US" sz="900" dirty="0"/>
            </a:br>
            <a:r>
              <a:rPr lang="en-US" sz="900" dirty="0"/>
              <a:t>You can be a master</a:t>
            </a:r>
            <a:br>
              <a:rPr lang="en-US" sz="900" dirty="0"/>
            </a:br>
            <a:r>
              <a:rPr lang="en-US" sz="900" dirty="0"/>
              <a:t>Don't wait for luck</a:t>
            </a:r>
            <a:br>
              <a:rPr lang="en-US" sz="900" dirty="0"/>
            </a:br>
            <a:r>
              <a:rPr lang="en-US" sz="900" dirty="0"/>
              <a:t>Dedicate yourself and you can find yourself</a:t>
            </a:r>
            <a:endParaRPr lang="it-IT" sz="900" dirty="0"/>
          </a:p>
          <a:p>
            <a:pPr marL="0" indent="0">
              <a:buNone/>
            </a:pPr>
            <a:r>
              <a:rPr lang="en-US" sz="900" dirty="0"/>
              <a:t>Standing in the hall of fame</a:t>
            </a:r>
            <a:br>
              <a:rPr lang="en-US" sz="900" dirty="0"/>
            </a:br>
            <a:r>
              <a:rPr lang="en-US" sz="900" dirty="0"/>
              <a:t>And the world's gonna know your name</a:t>
            </a:r>
            <a:br>
              <a:rPr lang="en-US" sz="900" dirty="0"/>
            </a:br>
            <a:r>
              <a:rPr lang="en-US" sz="900" dirty="0"/>
              <a:t>'Cause you burn with the brightest flame</a:t>
            </a:r>
            <a:br>
              <a:rPr lang="en-US" sz="900" dirty="0"/>
            </a:br>
            <a:r>
              <a:rPr lang="en-US" sz="900" dirty="0"/>
              <a:t>And the world's gonna know your name</a:t>
            </a:r>
            <a:br>
              <a:rPr lang="en-US" sz="900" dirty="0"/>
            </a:br>
            <a:r>
              <a:rPr lang="en-US" sz="900" dirty="0"/>
              <a:t>And you'll be on the walls of the hall of fame</a:t>
            </a:r>
            <a:endParaRPr lang="it-IT" sz="900" dirty="0"/>
          </a:p>
          <a:p>
            <a:pPr marL="0" indent="0">
              <a:buNone/>
            </a:pPr>
            <a:r>
              <a:rPr lang="en-US" sz="900" dirty="0"/>
              <a:t>You could go the distance</a:t>
            </a:r>
            <a:br>
              <a:rPr lang="en-US" sz="900" dirty="0"/>
            </a:br>
            <a:r>
              <a:rPr lang="en-US" sz="900" dirty="0"/>
              <a:t>You could run the mile</a:t>
            </a:r>
            <a:br>
              <a:rPr lang="en-US" sz="900" dirty="0"/>
            </a:br>
            <a:r>
              <a:rPr lang="en-US" sz="900" dirty="0"/>
              <a:t>You could walk straight through hell with a smile</a:t>
            </a:r>
            <a:endParaRPr lang="it-IT" sz="900" dirty="0"/>
          </a:p>
          <a:p>
            <a:pPr marL="0" indent="0">
              <a:buNone/>
            </a:pPr>
            <a:r>
              <a:rPr lang="en-US" sz="900" dirty="0"/>
              <a:t>You could be the hero</a:t>
            </a:r>
            <a:br>
              <a:rPr lang="en-US" sz="900" dirty="0"/>
            </a:br>
            <a:r>
              <a:rPr lang="en-US" sz="900" dirty="0"/>
              <a:t>You could get the gold</a:t>
            </a:r>
            <a:br>
              <a:rPr lang="en-US" sz="900" dirty="0"/>
            </a:br>
            <a:r>
              <a:rPr lang="en-US" sz="900" dirty="0"/>
              <a:t>Breaking all the records that thought, never could be broke</a:t>
            </a:r>
            <a:endParaRPr lang="it-IT" sz="900" dirty="0"/>
          </a:p>
          <a:p>
            <a:pPr marL="0" indent="0">
              <a:buNone/>
            </a:pPr>
            <a:r>
              <a:rPr lang="en-US" sz="900" dirty="0"/>
              <a:t>Do it for your people</a:t>
            </a:r>
            <a:br>
              <a:rPr lang="en-US" sz="900" dirty="0"/>
            </a:br>
            <a:r>
              <a:rPr lang="en-US" sz="900" dirty="0"/>
              <a:t>Do it for your pride</a:t>
            </a:r>
            <a:br>
              <a:rPr lang="en-US" sz="900" dirty="0"/>
            </a:br>
            <a:r>
              <a:rPr lang="en-US" sz="900" dirty="0"/>
              <a:t>How you ever gonna know if you never even try?</a:t>
            </a:r>
            <a:endParaRPr lang="it-IT" sz="900" dirty="0"/>
          </a:p>
          <a:p>
            <a:pPr marL="0" indent="0">
              <a:buNone/>
            </a:pPr>
            <a:r>
              <a:rPr lang="en-US" sz="900" dirty="0"/>
              <a:t>Do it for your country</a:t>
            </a:r>
            <a:br>
              <a:rPr lang="en-US" sz="900" dirty="0"/>
            </a:br>
            <a:r>
              <a:rPr lang="en-US" sz="900" dirty="0"/>
              <a:t>Do it for you name</a:t>
            </a:r>
            <a:br>
              <a:rPr lang="en-US" sz="900" dirty="0"/>
            </a:br>
            <a:r>
              <a:rPr lang="en-US" sz="900" dirty="0"/>
              <a:t>'Cause there's gonna be a day</a:t>
            </a:r>
            <a:endParaRPr lang="it-IT" sz="900" dirty="0"/>
          </a:p>
          <a:p>
            <a:pPr marL="0" indent="0">
              <a:buNone/>
            </a:pPr>
            <a:r>
              <a:rPr lang="en-US" sz="900" dirty="0"/>
              <a:t>When your, standing in the hall of fame</a:t>
            </a:r>
            <a:br>
              <a:rPr lang="en-US" sz="900" dirty="0"/>
            </a:br>
            <a:r>
              <a:rPr lang="en-US" sz="900" dirty="0"/>
              <a:t>And the world's gonna know your name</a:t>
            </a:r>
            <a:br>
              <a:rPr lang="en-US" sz="900" dirty="0"/>
            </a:br>
            <a:r>
              <a:rPr lang="en-US" sz="900" dirty="0"/>
              <a:t>'Cause you burn with the brightest flame</a:t>
            </a:r>
            <a:br>
              <a:rPr lang="en-US" sz="900" dirty="0"/>
            </a:br>
            <a:r>
              <a:rPr lang="en-US" sz="900" dirty="0"/>
              <a:t>And the world's gonna know your name</a:t>
            </a:r>
            <a:br>
              <a:rPr lang="en-US" sz="900" dirty="0"/>
            </a:br>
            <a:r>
              <a:rPr lang="en-US" sz="900" dirty="0"/>
              <a:t>And you'll be on the walls of the hall of fame</a:t>
            </a:r>
          </a:p>
          <a:p>
            <a:pPr marL="0" indent="0">
              <a:buNone/>
            </a:pPr>
            <a:endParaRPr lang="it-IT" sz="900" dirty="0"/>
          </a:p>
        </p:txBody>
      </p:sp>
      <p:sp>
        <p:nvSpPr>
          <p:cNvPr id="6" name="Segnaposto contenuto 5"/>
          <p:cNvSpPr>
            <a:spLocks noGrp="1"/>
          </p:cNvSpPr>
          <p:nvPr>
            <p:ph sz="quarter" idx="4"/>
          </p:nvPr>
        </p:nvSpPr>
        <p:spPr>
          <a:xfrm>
            <a:off x="6172200" y="822961"/>
            <a:ext cx="6022976" cy="6035038"/>
          </a:xfrm>
        </p:spPr>
        <p:txBody>
          <a:bodyPr>
            <a:normAutofit/>
          </a:bodyPr>
          <a:lstStyle/>
          <a:p>
            <a:pPr marL="0" indent="0">
              <a:buNone/>
            </a:pPr>
            <a:r>
              <a:rPr lang="en-US" sz="900" dirty="0"/>
              <a:t>Be a champion, be a champion, be a champion, be a champion</a:t>
            </a:r>
          </a:p>
          <a:p>
            <a:pPr marL="0" indent="0">
              <a:buNone/>
            </a:pPr>
            <a:r>
              <a:rPr lang="en-US" sz="900" dirty="0"/>
              <a:t>On the walls of the hall of fame</a:t>
            </a:r>
            <a:endParaRPr lang="it-IT" sz="900" dirty="0"/>
          </a:p>
          <a:p>
            <a:pPr marL="0" indent="0">
              <a:buNone/>
            </a:pPr>
            <a:r>
              <a:rPr lang="en-US" sz="900" dirty="0"/>
              <a:t>Be students, be teachers</a:t>
            </a:r>
            <a:br>
              <a:rPr lang="en-US" sz="900" dirty="0"/>
            </a:br>
            <a:r>
              <a:rPr lang="en-US" sz="900" dirty="0"/>
              <a:t>Be politicians, be preachers</a:t>
            </a:r>
            <a:endParaRPr lang="it-IT" sz="900" dirty="0"/>
          </a:p>
          <a:p>
            <a:pPr marL="0" indent="0">
              <a:buNone/>
            </a:pPr>
            <a:r>
              <a:rPr lang="en-US" sz="900" dirty="0"/>
              <a:t>Be believers, be leaders</a:t>
            </a:r>
            <a:br>
              <a:rPr lang="en-US" sz="900" dirty="0"/>
            </a:br>
            <a:r>
              <a:rPr lang="en-US" sz="900" dirty="0"/>
              <a:t>Be astronauts Be champions</a:t>
            </a:r>
            <a:br>
              <a:rPr lang="en-US" sz="900" dirty="0"/>
            </a:br>
            <a:r>
              <a:rPr lang="en-US" sz="900" dirty="0"/>
              <a:t>Be truth seekers</a:t>
            </a:r>
            <a:endParaRPr lang="it-IT" sz="900" dirty="0"/>
          </a:p>
          <a:p>
            <a:pPr marL="0" indent="0">
              <a:buNone/>
            </a:pPr>
            <a:r>
              <a:rPr lang="en-US" sz="900" dirty="0"/>
              <a:t>Be students, be teachers</a:t>
            </a:r>
            <a:br>
              <a:rPr lang="en-US" sz="900" dirty="0"/>
            </a:br>
            <a:r>
              <a:rPr lang="en-US" sz="900" dirty="0"/>
              <a:t>Be politicians, be preachers</a:t>
            </a:r>
            <a:endParaRPr lang="it-IT" sz="900" dirty="0"/>
          </a:p>
          <a:p>
            <a:pPr marL="0" indent="0">
              <a:buNone/>
            </a:pPr>
            <a:r>
              <a:rPr lang="en-US" sz="900" dirty="0"/>
              <a:t>Be believers, be leaders</a:t>
            </a:r>
            <a:br>
              <a:rPr lang="en-US" sz="900" dirty="0"/>
            </a:br>
            <a:r>
              <a:rPr lang="en-US" sz="900" dirty="0"/>
              <a:t>Be astronauts, be champions</a:t>
            </a:r>
            <a:endParaRPr lang="it-IT" sz="900" dirty="0"/>
          </a:p>
          <a:p>
            <a:pPr marL="0" indent="0">
              <a:buNone/>
            </a:pPr>
            <a:r>
              <a:rPr lang="en-US" sz="900" dirty="0"/>
              <a:t>Standing in the hall of fame</a:t>
            </a:r>
            <a:br>
              <a:rPr lang="en-US" sz="900" dirty="0"/>
            </a:br>
            <a:r>
              <a:rPr lang="en-US" sz="900" dirty="0"/>
              <a:t>And the world's gonna know your name</a:t>
            </a:r>
            <a:br>
              <a:rPr lang="en-US" sz="900" dirty="0"/>
            </a:br>
            <a:r>
              <a:rPr lang="en-US" sz="900" dirty="0"/>
              <a:t>'Cause you burn with the brightest flame</a:t>
            </a:r>
            <a:br>
              <a:rPr lang="en-US" sz="900" dirty="0"/>
            </a:br>
            <a:r>
              <a:rPr lang="en-US" sz="900" dirty="0"/>
              <a:t>And the world's gonna know your name</a:t>
            </a:r>
            <a:br>
              <a:rPr lang="en-US" sz="900" dirty="0"/>
            </a:br>
            <a:r>
              <a:rPr lang="en-US" sz="900" dirty="0"/>
              <a:t>And you'll be on the walls of the hall of fame</a:t>
            </a:r>
            <a:endParaRPr lang="it-IT" sz="900" dirty="0"/>
          </a:p>
          <a:p>
            <a:pPr marL="0" indent="0">
              <a:buNone/>
            </a:pPr>
            <a:r>
              <a:rPr lang="en-US" sz="900" dirty="0"/>
              <a:t>You could be the greatest, you can be the best</a:t>
            </a:r>
            <a:br>
              <a:rPr lang="en-US" sz="900" dirty="0"/>
            </a:br>
            <a:r>
              <a:rPr lang="en-US" sz="900" dirty="0"/>
              <a:t>(You can be a champion)You can be the King Kong banging on your chest</a:t>
            </a:r>
            <a:br>
              <a:rPr lang="en-US" sz="900" dirty="0"/>
            </a:br>
            <a:r>
              <a:rPr lang="en-US" sz="900" dirty="0"/>
              <a:t>You could beat the world (you can be a champion)</a:t>
            </a:r>
            <a:br>
              <a:rPr lang="en-US" sz="900" dirty="0"/>
            </a:br>
            <a:r>
              <a:rPr lang="en-US" sz="900" dirty="0"/>
              <a:t>You could beat the war (you can be a champion)</a:t>
            </a:r>
            <a:br>
              <a:rPr lang="en-US" sz="900" dirty="0"/>
            </a:br>
            <a:r>
              <a:rPr lang="en-US" sz="900" dirty="0"/>
              <a:t>You could talk to God, go banging on his door (you can be a champion)</a:t>
            </a:r>
            <a:endParaRPr lang="it-IT" sz="900" dirty="0"/>
          </a:p>
          <a:p>
            <a:pPr marL="0" indent="0">
              <a:buNone/>
            </a:pPr>
            <a:r>
              <a:rPr lang="en-US" sz="900" dirty="0"/>
              <a:t>You can throw your hands up (you can be a champion)</a:t>
            </a:r>
            <a:br>
              <a:rPr lang="en-US" sz="900" dirty="0"/>
            </a:br>
            <a:r>
              <a:rPr lang="en-US" sz="900" dirty="0"/>
              <a:t>You can beat the clock (you can be a champion)</a:t>
            </a:r>
            <a:br>
              <a:rPr lang="en-US" sz="900" dirty="0"/>
            </a:br>
            <a:r>
              <a:rPr lang="en-US" sz="900" dirty="0"/>
              <a:t>You can move a mountain (you can be a champion)</a:t>
            </a:r>
            <a:br>
              <a:rPr lang="en-US" sz="900" dirty="0"/>
            </a:br>
            <a:r>
              <a:rPr lang="en-US" sz="900" dirty="0"/>
              <a:t>You can break rocks (you can be a champion)</a:t>
            </a:r>
            <a:endParaRPr lang="it-IT" sz="900" dirty="0"/>
          </a:p>
          <a:p>
            <a:pPr marL="0" indent="0">
              <a:buNone/>
            </a:pPr>
            <a:r>
              <a:rPr lang="en-US" sz="900" dirty="0"/>
              <a:t>You can be a master (you can be a champion)</a:t>
            </a:r>
            <a:br>
              <a:rPr lang="en-US" sz="900" dirty="0"/>
            </a:br>
            <a:r>
              <a:rPr lang="en-US" sz="900" dirty="0"/>
              <a:t>Don't wait for luck (you can be a champion)</a:t>
            </a:r>
            <a:br>
              <a:rPr lang="en-US" sz="900" dirty="0"/>
            </a:br>
            <a:r>
              <a:rPr lang="en-US" sz="900" dirty="0"/>
              <a:t>Dedicate yourself and you can find yourself (you can be a champion)</a:t>
            </a:r>
            <a:br>
              <a:rPr lang="en-US" sz="900" dirty="0"/>
            </a:br>
            <a:r>
              <a:rPr lang="en-US" sz="900" dirty="0"/>
              <a:t>Standing in the hall of fame (you can be a champion)</a:t>
            </a:r>
            <a:endParaRPr lang="it-IT" sz="900" dirty="0"/>
          </a:p>
          <a:p>
            <a:pPr marL="0" indent="0">
              <a:buNone/>
            </a:pPr>
            <a:r>
              <a:rPr lang="en-US" sz="900" dirty="0">
                <a:solidFill>
                  <a:schemeClr val="bg2">
                    <a:lumMod val="50000"/>
                  </a:schemeClr>
                </a:solidFill>
              </a:rPr>
              <a:t>Compositori: Will Adams / Mark Sheehan / James Barry / Daniel O'donoghue</a:t>
            </a:r>
            <a:endParaRPr lang="it-IT" sz="900" dirty="0">
              <a:solidFill>
                <a:schemeClr val="bg2">
                  <a:lumMod val="50000"/>
                </a:schemeClr>
              </a:solidFill>
            </a:endParaRPr>
          </a:p>
          <a:p>
            <a:pPr marL="0" indent="0">
              <a:buNone/>
            </a:pPr>
            <a:r>
              <a:rPr lang="en-US" sz="900" dirty="0">
                <a:solidFill>
                  <a:schemeClr val="bg2">
                    <a:lumMod val="50000"/>
                  </a:schemeClr>
                </a:solidFill>
              </a:rPr>
              <a:t>Testo di Hall of Fame © Kobalt Music Publishing Ltd., Universal Music Publishing Group, BMG Rights Management US, LLC</a:t>
            </a:r>
            <a:endParaRPr lang="it-IT" sz="900" dirty="0">
              <a:solidFill>
                <a:schemeClr val="bg2">
                  <a:lumMod val="50000"/>
                </a:schemeClr>
              </a:solidFill>
            </a:endParaRPr>
          </a:p>
          <a:p>
            <a:pPr marL="0" indent="0">
              <a:buNone/>
            </a:pPr>
            <a:endParaRPr lang="it-IT" dirty="0">
              <a:solidFill>
                <a:schemeClr val="bg2">
                  <a:lumMod val="50000"/>
                </a:schemeClr>
              </a:solidFill>
            </a:endParaRPr>
          </a:p>
        </p:txBody>
      </p:sp>
    </p:spTree>
    <p:extLst>
      <p:ext uri="{BB962C8B-B14F-4D97-AF65-F5344CB8AC3E}">
        <p14:creationId xmlns:p14="http://schemas.microsoft.com/office/powerpoint/2010/main" xmlns="" val="1449272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0" y="0"/>
            <a:ext cx="6018415" cy="5852160"/>
          </a:xfrm>
        </p:spPr>
        <p:txBody>
          <a:bodyPr>
            <a:normAutofit fontScale="77500" lnSpcReduction="20000"/>
          </a:bodyPr>
          <a:lstStyle/>
          <a:p>
            <a:pPr marL="0" indent="0" algn="ctr">
              <a:buNone/>
            </a:pPr>
            <a:r>
              <a:rPr lang="it-IT" sz="1500" b="1" dirty="0"/>
              <a:t>Traduzione </a:t>
            </a:r>
            <a:endParaRPr lang="it-IT" sz="1500" dirty="0"/>
          </a:p>
          <a:p>
            <a:pPr marL="0" indent="0">
              <a:buNone/>
            </a:pPr>
            <a:r>
              <a:rPr lang="it-IT" sz="1200" dirty="0"/>
              <a:t>Sì, potresti essere il più grande</a:t>
            </a:r>
            <a:br>
              <a:rPr lang="it-IT" sz="1200" dirty="0"/>
            </a:br>
            <a:r>
              <a:rPr lang="it-IT" sz="1200" dirty="0"/>
              <a:t>Puoi essere il migliore</a:t>
            </a:r>
            <a:br>
              <a:rPr lang="it-IT" sz="1200" dirty="0"/>
            </a:br>
            <a:r>
              <a:rPr lang="it-IT" sz="1200" dirty="0"/>
              <a:t>Puoi essere un </a:t>
            </a:r>
            <a:r>
              <a:rPr lang="it-IT" sz="1200" dirty="0" err="1"/>
              <a:t>king</a:t>
            </a:r>
            <a:r>
              <a:rPr lang="it-IT" sz="1200" dirty="0"/>
              <a:t> </a:t>
            </a:r>
            <a:r>
              <a:rPr lang="it-IT" sz="1200" dirty="0" err="1"/>
              <a:t>kong</a:t>
            </a:r>
            <a:r>
              <a:rPr lang="it-IT" sz="1200" dirty="0"/>
              <a:t> che batte i pugni sul petto</a:t>
            </a:r>
            <a:br>
              <a:rPr lang="it-IT" sz="1200" dirty="0"/>
            </a:br>
            <a:r>
              <a:rPr lang="it-IT" sz="1200" dirty="0"/>
              <a:t/>
            </a:r>
            <a:br>
              <a:rPr lang="it-IT" sz="1200" dirty="0"/>
            </a:br>
            <a:r>
              <a:rPr lang="it-IT" sz="1200" dirty="0"/>
              <a:t>Potresti sconfiggere il mondo</a:t>
            </a:r>
            <a:br>
              <a:rPr lang="it-IT" sz="1200" dirty="0"/>
            </a:br>
            <a:r>
              <a:rPr lang="it-IT" sz="1200" dirty="0"/>
              <a:t>Potresti vincere la guerra</a:t>
            </a:r>
            <a:br>
              <a:rPr lang="it-IT" sz="1200" dirty="0"/>
            </a:br>
            <a:r>
              <a:rPr lang="it-IT" sz="1200" dirty="0"/>
              <a:t>Potresti parlare a Dio, va' a bussare alla sua porta</a:t>
            </a:r>
            <a:br>
              <a:rPr lang="it-IT" sz="1200" dirty="0"/>
            </a:br>
            <a:r>
              <a:rPr lang="it-IT" sz="1200" dirty="0"/>
              <a:t/>
            </a:r>
            <a:br>
              <a:rPr lang="it-IT" sz="1200" dirty="0"/>
            </a:br>
            <a:r>
              <a:rPr lang="it-IT" sz="1200" dirty="0"/>
              <a:t>Puoi gettare le mani al cielo</a:t>
            </a:r>
            <a:br>
              <a:rPr lang="it-IT" sz="1200" dirty="0"/>
            </a:br>
            <a:r>
              <a:rPr lang="it-IT" sz="1200" dirty="0"/>
              <a:t>Puoi essere un orologio</a:t>
            </a:r>
            <a:br>
              <a:rPr lang="it-IT" sz="1200" dirty="0"/>
            </a:br>
            <a:r>
              <a:rPr lang="it-IT" sz="1200" dirty="0"/>
              <a:t>Puoi muovere una montagna</a:t>
            </a:r>
            <a:br>
              <a:rPr lang="it-IT" sz="1200" dirty="0"/>
            </a:br>
            <a:r>
              <a:rPr lang="it-IT" sz="1200" dirty="0"/>
              <a:t>Puoi fare a pezzi le rocce</a:t>
            </a:r>
            <a:br>
              <a:rPr lang="it-IT" sz="1200" dirty="0"/>
            </a:br>
            <a:r>
              <a:rPr lang="it-IT" sz="1200" dirty="0"/>
              <a:t>Puoi essere un maestro</a:t>
            </a:r>
            <a:br>
              <a:rPr lang="it-IT" sz="1200" dirty="0"/>
            </a:br>
            <a:r>
              <a:rPr lang="it-IT" sz="1200" dirty="0"/>
              <a:t>Non aspettare la fortuna</a:t>
            </a:r>
            <a:br>
              <a:rPr lang="it-IT" sz="1200" dirty="0"/>
            </a:br>
            <a:r>
              <a:rPr lang="it-IT" sz="1200" dirty="0"/>
              <a:t>dedicati a qualcosa e troverai te stesso</a:t>
            </a:r>
            <a:br>
              <a:rPr lang="it-IT" sz="1200" dirty="0"/>
            </a:br>
            <a:r>
              <a:rPr lang="it-IT" sz="1200" dirty="0"/>
              <a:t/>
            </a:r>
            <a:br>
              <a:rPr lang="it-IT" sz="1200" dirty="0"/>
            </a:br>
            <a:r>
              <a:rPr lang="it-IT" sz="1200" dirty="0"/>
              <a:t>In piedi nella Hall Of Fame</a:t>
            </a:r>
            <a:br>
              <a:rPr lang="it-IT" sz="1200" dirty="0"/>
            </a:br>
            <a:r>
              <a:rPr lang="it-IT" sz="1200" dirty="0"/>
              <a:t>E il mondo saprà il tuo nome</a:t>
            </a:r>
            <a:br>
              <a:rPr lang="it-IT" sz="1200" dirty="0"/>
            </a:br>
            <a:r>
              <a:rPr lang="it-IT" sz="1200" dirty="0" err="1"/>
              <a:t>Perchè</a:t>
            </a:r>
            <a:r>
              <a:rPr lang="it-IT" sz="1200" dirty="0"/>
              <a:t> brucerai con le fiamme più luminose</a:t>
            </a:r>
            <a:br>
              <a:rPr lang="it-IT" sz="1200" dirty="0"/>
            </a:br>
            <a:r>
              <a:rPr lang="it-IT" sz="1200" dirty="0"/>
              <a:t>E il mondo conoscerà il tuo nome</a:t>
            </a:r>
            <a:br>
              <a:rPr lang="it-IT" sz="1200" dirty="0"/>
            </a:br>
            <a:r>
              <a:rPr lang="it-IT" sz="1200" dirty="0"/>
              <a:t>E il tuo nome sarà sui muri della Hall Of Fame</a:t>
            </a:r>
            <a:br>
              <a:rPr lang="it-IT" sz="1200" dirty="0"/>
            </a:br>
            <a:r>
              <a:rPr lang="it-IT" sz="1200" dirty="0"/>
              <a:t/>
            </a:r>
            <a:br>
              <a:rPr lang="it-IT" sz="1200" dirty="0"/>
            </a:br>
            <a:r>
              <a:rPr lang="it-IT" sz="1200" dirty="0"/>
              <a:t>Potresti abbattere ogni distanza</a:t>
            </a:r>
            <a:br>
              <a:rPr lang="it-IT" sz="1200" dirty="0"/>
            </a:br>
            <a:r>
              <a:rPr lang="it-IT" sz="1200" dirty="0"/>
              <a:t>Potresti correre per chilometri</a:t>
            </a:r>
            <a:br>
              <a:rPr lang="it-IT" sz="1200" dirty="0"/>
            </a:br>
            <a:r>
              <a:rPr lang="it-IT" sz="1200" dirty="0"/>
              <a:t>Potresti attraversare l’inferno con un sorriso</a:t>
            </a:r>
            <a:br>
              <a:rPr lang="it-IT" sz="1200" dirty="0"/>
            </a:br>
            <a:r>
              <a:rPr lang="it-IT" sz="1200" dirty="0"/>
              <a:t/>
            </a:r>
            <a:br>
              <a:rPr lang="it-IT" sz="1200" dirty="0"/>
            </a:br>
            <a:r>
              <a:rPr lang="it-IT" sz="1200" dirty="0"/>
              <a:t>Potresti essere l’eroe</a:t>
            </a:r>
            <a:br>
              <a:rPr lang="it-IT" sz="1200" dirty="0"/>
            </a:br>
            <a:r>
              <a:rPr lang="it-IT" sz="1200" dirty="0"/>
              <a:t>Potresti avere l’oro</a:t>
            </a:r>
            <a:br>
              <a:rPr lang="it-IT" sz="1200" dirty="0"/>
            </a:br>
            <a:r>
              <a:rPr lang="it-IT" sz="1200" dirty="0"/>
              <a:t>battendo tutti i record </a:t>
            </a:r>
            <a:br>
              <a:rPr lang="it-IT" sz="1200" dirty="0"/>
            </a:br>
            <a:r>
              <a:rPr lang="it-IT" sz="1200" dirty="0"/>
              <a:t>che abbiano mai registrato</a:t>
            </a:r>
            <a:br>
              <a:rPr lang="it-IT" sz="1200" dirty="0"/>
            </a:br>
            <a:r>
              <a:rPr lang="it-IT" sz="1200" dirty="0"/>
              <a:t/>
            </a:r>
            <a:br>
              <a:rPr lang="it-IT" sz="1200" dirty="0"/>
            </a:br>
            <a:r>
              <a:rPr lang="it-IT" sz="1200" dirty="0"/>
              <a:t>Fallo per la gente</a:t>
            </a:r>
            <a:br>
              <a:rPr lang="it-IT" sz="1200" dirty="0"/>
            </a:br>
            <a:r>
              <a:rPr lang="it-IT" sz="1200" dirty="0"/>
              <a:t>Fallo per l’orgoglio</a:t>
            </a:r>
            <a:br>
              <a:rPr lang="it-IT" sz="1200" dirty="0"/>
            </a:br>
            <a:r>
              <a:rPr lang="it-IT" sz="1200" dirty="0"/>
              <a:t>Non lo saprai mai se non lo farai</a:t>
            </a:r>
            <a:br>
              <a:rPr lang="it-IT" sz="1200" dirty="0"/>
            </a:br>
            <a:r>
              <a:rPr lang="it-IT" sz="1200" dirty="0"/>
              <a:t/>
            </a:r>
            <a:br>
              <a:rPr lang="it-IT" sz="1200" dirty="0"/>
            </a:br>
            <a:r>
              <a:rPr lang="it-IT" sz="1200" dirty="0"/>
              <a:t>Fallo per il tuo Paese</a:t>
            </a:r>
            <a:br>
              <a:rPr lang="it-IT" sz="1200" dirty="0"/>
            </a:br>
            <a:r>
              <a:rPr lang="it-IT" sz="1200" dirty="0"/>
              <a:t>Fallo per il tuo nome</a:t>
            </a:r>
            <a:br>
              <a:rPr lang="it-IT" sz="1200" dirty="0"/>
            </a:br>
            <a:r>
              <a:rPr lang="it-IT" sz="1200" dirty="0" err="1"/>
              <a:t>perchè</a:t>
            </a:r>
            <a:r>
              <a:rPr lang="it-IT" sz="1200" dirty="0"/>
              <a:t> ci sarà un giorno</a:t>
            </a:r>
            <a:br>
              <a:rPr lang="it-IT" sz="1200" dirty="0"/>
            </a:br>
            <a:r>
              <a:rPr lang="it-IT" sz="1200" dirty="0"/>
              <a:t/>
            </a:r>
            <a:br>
              <a:rPr lang="it-IT" sz="1200" dirty="0"/>
            </a:br>
            <a:r>
              <a:rPr lang="it-IT" sz="1200" dirty="0"/>
              <a:t>In cui sarai lì nella Hall Of Fame</a:t>
            </a:r>
            <a:br>
              <a:rPr lang="it-IT" sz="1200" dirty="0"/>
            </a:br>
            <a:r>
              <a:rPr lang="it-IT" sz="1200" dirty="0"/>
              <a:t>E il mondo saprà il tuo nome</a:t>
            </a:r>
            <a:br>
              <a:rPr lang="it-IT" sz="1200" dirty="0"/>
            </a:br>
            <a:r>
              <a:rPr lang="it-IT" sz="1200" dirty="0" err="1"/>
              <a:t>Perchè</a:t>
            </a:r>
            <a:r>
              <a:rPr lang="it-IT" sz="1200" dirty="0"/>
              <a:t> brucerai con le fiamme più luminose</a:t>
            </a:r>
            <a:br>
              <a:rPr lang="it-IT" sz="1200" dirty="0"/>
            </a:br>
            <a:r>
              <a:rPr lang="it-IT" sz="1200" dirty="0"/>
              <a:t>E il mondo conoscerà il tuo nome</a:t>
            </a:r>
            <a:br>
              <a:rPr lang="it-IT" sz="1200" dirty="0"/>
            </a:br>
            <a:r>
              <a:rPr lang="it-IT" sz="1200" dirty="0"/>
              <a:t>E il tuo nome sarà sui muri della Hall Of Fame</a:t>
            </a:r>
            <a:br>
              <a:rPr lang="it-IT" sz="1200" dirty="0"/>
            </a:br>
            <a:r>
              <a:rPr lang="it-IT" sz="1200" dirty="0"/>
              <a:t/>
            </a:r>
            <a:br>
              <a:rPr lang="it-IT" sz="1200" dirty="0"/>
            </a:br>
            <a:r>
              <a:rPr lang="it-IT" sz="1200" dirty="0"/>
              <a:t>Sii un campione, campione</a:t>
            </a:r>
            <a:br>
              <a:rPr lang="it-IT" sz="1200" dirty="0"/>
            </a:br>
            <a:r>
              <a:rPr lang="it-IT" sz="1200" dirty="0"/>
              <a:t>Sii un campione, campione</a:t>
            </a:r>
            <a:br>
              <a:rPr lang="it-IT" sz="1200" dirty="0"/>
            </a:br>
            <a:r>
              <a:rPr lang="it-IT" sz="1200" dirty="0"/>
              <a:t/>
            </a:r>
            <a:br>
              <a:rPr lang="it-IT" sz="1200" dirty="0"/>
            </a:br>
            <a:r>
              <a:rPr lang="it-IT" sz="1200" dirty="0"/>
              <a:t>Sui muri della Hall Of Fame</a:t>
            </a:r>
            <a:r>
              <a:rPr lang="it-IT" dirty="0"/>
              <a:t/>
            </a:r>
            <a:br>
              <a:rPr lang="it-IT" dirty="0"/>
            </a:br>
            <a:r>
              <a:rPr lang="it-IT" dirty="0"/>
              <a:t/>
            </a:r>
            <a:br>
              <a:rPr lang="it-IT" dirty="0"/>
            </a:br>
            <a:endParaRPr lang="it-IT" dirty="0"/>
          </a:p>
        </p:txBody>
      </p:sp>
      <p:sp>
        <p:nvSpPr>
          <p:cNvPr id="4" name="Segnaposto contenuto 3"/>
          <p:cNvSpPr>
            <a:spLocks noGrp="1"/>
          </p:cNvSpPr>
          <p:nvPr>
            <p:ph sz="half" idx="2"/>
          </p:nvPr>
        </p:nvSpPr>
        <p:spPr>
          <a:xfrm>
            <a:off x="6018415" y="1"/>
            <a:ext cx="6173585" cy="5760720"/>
          </a:xfrm>
        </p:spPr>
        <p:txBody>
          <a:bodyPr>
            <a:normAutofit fontScale="77500" lnSpcReduction="20000"/>
          </a:bodyPr>
          <a:lstStyle/>
          <a:p>
            <a:pPr marL="0" indent="0">
              <a:buNone/>
            </a:pPr>
            <a:endParaRPr lang="it-IT" sz="1800" dirty="0"/>
          </a:p>
          <a:p>
            <a:pPr marL="0" indent="0">
              <a:buNone/>
            </a:pPr>
            <a:r>
              <a:rPr lang="it-IT" sz="1200" dirty="0"/>
              <a:t>Siate studenti</a:t>
            </a:r>
            <a:br>
              <a:rPr lang="it-IT" sz="1200" dirty="0"/>
            </a:br>
            <a:r>
              <a:rPr lang="it-IT" sz="1200" dirty="0"/>
              <a:t>siate insegnanti</a:t>
            </a:r>
            <a:br>
              <a:rPr lang="it-IT" sz="1200" dirty="0"/>
            </a:br>
            <a:r>
              <a:rPr lang="it-IT" sz="1200" dirty="0"/>
              <a:t>siate politici</a:t>
            </a:r>
            <a:br>
              <a:rPr lang="it-IT" sz="1200" dirty="0"/>
            </a:br>
            <a:r>
              <a:rPr lang="it-IT" sz="1200" dirty="0"/>
              <a:t>siate predicatori</a:t>
            </a:r>
            <a:br>
              <a:rPr lang="it-IT" sz="1200" dirty="0"/>
            </a:br>
            <a:r>
              <a:rPr lang="it-IT" sz="1200" dirty="0"/>
              <a:t/>
            </a:r>
            <a:br>
              <a:rPr lang="it-IT" sz="1200" dirty="0"/>
            </a:br>
            <a:r>
              <a:rPr lang="it-IT" sz="1200" dirty="0"/>
              <a:t>siate credenti</a:t>
            </a:r>
            <a:br>
              <a:rPr lang="it-IT" sz="1200" dirty="0"/>
            </a:br>
            <a:r>
              <a:rPr lang="it-IT" sz="1200" dirty="0"/>
              <a:t>siate dei capi</a:t>
            </a:r>
            <a:br>
              <a:rPr lang="it-IT" sz="1200" dirty="0"/>
            </a:br>
            <a:r>
              <a:rPr lang="it-IT" sz="1200" dirty="0"/>
              <a:t>siate astronauti</a:t>
            </a:r>
            <a:br>
              <a:rPr lang="it-IT" sz="1200" dirty="0"/>
            </a:br>
            <a:r>
              <a:rPr lang="it-IT" sz="1200" dirty="0"/>
              <a:t>siate campioni</a:t>
            </a:r>
            <a:br>
              <a:rPr lang="it-IT" sz="1200" dirty="0"/>
            </a:br>
            <a:r>
              <a:rPr lang="it-IT" sz="1200" dirty="0"/>
              <a:t>siate veri ricercatori </a:t>
            </a:r>
            <a:br>
              <a:rPr lang="it-IT" sz="1200" dirty="0"/>
            </a:br>
            <a:r>
              <a:rPr lang="it-IT" sz="1200" dirty="0"/>
              <a:t/>
            </a:r>
            <a:br>
              <a:rPr lang="it-IT" sz="1200" dirty="0"/>
            </a:br>
            <a:r>
              <a:rPr lang="it-IT" sz="1200" dirty="0"/>
              <a:t>Siate studenti</a:t>
            </a:r>
            <a:br>
              <a:rPr lang="it-IT" sz="1200" dirty="0"/>
            </a:br>
            <a:r>
              <a:rPr lang="it-IT" sz="1200" dirty="0"/>
              <a:t>siate insegnanti</a:t>
            </a:r>
            <a:br>
              <a:rPr lang="it-IT" sz="1200" dirty="0"/>
            </a:br>
            <a:r>
              <a:rPr lang="it-IT" sz="1200" dirty="0"/>
              <a:t>siate politici</a:t>
            </a:r>
            <a:br>
              <a:rPr lang="it-IT" sz="1200" dirty="0"/>
            </a:br>
            <a:r>
              <a:rPr lang="it-IT" sz="1200" dirty="0"/>
              <a:t>siate predicatori</a:t>
            </a:r>
            <a:br>
              <a:rPr lang="it-IT" sz="1200" dirty="0"/>
            </a:br>
            <a:r>
              <a:rPr lang="it-IT" sz="1200" dirty="0"/>
              <a:t/>
            </a:r>
            <a:br>
              <a:rPr lang="it-IT" sz="1200" dirty="0"/>
            </a:br>
            <a:r>
              <a:rPr lang="it-IT" sz="1200" dirty="0"/>
              <a:t>siate credenti</a:t>
            </a:r>
            <a:br>
              <a:rPr lang="it-IT" sz="1200" dirty="0"/>
            </a:br>
            <a:r>
              <a:rPr lang="it-IT" sz="1200" dirty="0"/>
              <a:t>siate dei capi</a:t>
            </a:r>
            <a:br>
              <a:rPr lang="it-IT" sz="1200" dirty="0"/>
            </a:br>
            <a:r>
              <a:rPr lang="it-IT" sz="1200" dirty="0"/>
              <a:t>siate astronauti</a:t>
            </a:r>
            <a:br>
              <a:rPr lang="it-IT" sz="1200" dirty="0"/>
            </a:br>
            <a:r>
              <a:rPr lang="it-IT" sz="1200" dirty="0"/>
              <a:t>siate campioni</a:t>
            </a:r>
            <a:br>
              <a:rPr lang="it-IT" sz="1200" dirty="0"/>
            </a:br>
            <a:r>
              <a:rPr lang="it-IT" sz="1200" dirty="0"/>
              <a:t/>
            </a:r>
            <a:br>
              <a:rPr lang="it-IT" sz="1200" dirty="0"/>
            </a:br>
            <a:r>
              <a:rPr lang="it-IT" sz="1200" dirty="0"/>
              <a:t>In piedi nella Hall Of Fame</a:t>
            </a:r>
            <a:br>
              <a:rPr lang="it-IT" sz="1200" dirty="0"/>
            </a:br>
            <a:r>
              <a:rPr lang="it-IT" sz="1200" dirty="0"/>
              <a:t>E il mondo saprà il tuo nome</a:t>
            </a:r>
            <a:br>
              <a:rPr lang="it-IT" sz="1200" dirty="0"/>
            </a:br>
            <a:r>
              <a:rPr lang="it-IT" sz="1200" dirty="0" err="1"/>
              <a:t>Perchè</a:t>
            </a:r>
            <a:r>
              <a:rPr lang="it-IT" sz="1200" dirty="0"/>
              <a:t> brucerai con le fiamme più luminose</a:t>
            </a:r>
            <a:br>
              <a:rPr lang="it-IT" sz="1200" dirty="0"/>
            </a:br>
            <a:r>
              <a:rPr lang="it-IT" sz="1200" dirty="0"/>
              <a:t>E il mondo conoscerà il tuo nome</a:t>
            </a:r>
            <a:br>
              <a:rPr lang="it-IT" sz="1200" dirty="0"/>
            </a:br>
            <a:r>
              <a:rPr lang="it-IT" sz="1200" dirty="0"/>
              <a:t>E il tuo nome sarà sui muri della Hall Of Fame</a:t>
            </a:r>
            <a:br>
              <a:rPr lang="it-IT" sz="1200" dirty="0"/>
            </a:br>
            <a:r>
              <a:rPr lang="it-IT" sz="1200" dirty="0"/>
              <a:t/>
            </a:r>
            <a:br>
              <a:rPr lang="it-IT" sz="1200" dirty="0"/>
            </a:br>
            <a:r>
              <a:rPr lang="it-IT" sz="1200" dirty="0"/>
              <a:t>Puoi essere un campione</a:t>
            </a:r>
            <a:br>
              <a:rPr lang="it-IT" sz="1200" dirty="0"/>
            </a:br>
            <a:r>
              <a:rPr lang="it-IT" sz="1200" dirty="0"/>
              <a:t>Puoi essere il più grande</a:t>
            </a:r>
            <a:br>
              <a:rPr lang="it-IT" sz="1200" dirty="0"/>
            </a:br>
            <a:r>
              <a:rPr lang="it-IT" sz="1200" dirty="0"/>
              <a:t>Puoi essere un </a:t>
            </a:r>
            <a:r>
              <a:rPr lang="it-IT" sz="1200" dirty="0" err="1"/>
              <a:t>king</a:t>
            </a:r>
            <a:r>
              <a:rPr lang="it-IT" sz="1200" dirty="0"/>
              <a:t> </a:t>
            </a:r>
            <a:r>
              <a:rPr lang="it-IT" sz="1200" dirty="0" err="1"/>
              <a:t>kong</a:t>
            </a:r>
            <a:r>
              <a:rPr lang="it-IT" sz="1200" dirty="0"/>
              <a:t> che batte i pugni sul petto</a:t>
            </a:r>
            <a:br>
              <a:rPr lang="it-IT" sz="1200" dirty="0"/>
            </a:br>
            <a:r>
              <a:rPr lang="it-IT" sz="1200" dirty="0"/>
              <a:t/>
            </a:r>
            <a:br>
              <a:rPr lang="it-IT" sz="1200" dirty="0"/>
            </a:br>
            <a:r>
              <a:rPr lang="it-IT" sz="1200" dirty="0"/>
              <a:t>Potresti sconfiggere il mondo</a:t>
            </a:r>
            <a:br>
              <a:rPr lang="it-IT" sz="1200" dirty="0"/>
            </a:br>
            <a:r>
              <a:rPr lang="it-IT" sz="1200" dirty="0"/>
              <a:t>Potresti vincere la guerra</a:t>
            </a:r>
            <a:br>
              <a:rPr lang="it-IT" sz="1200" dirty="0"/>
            </a:br>
            <a:r>
              <a:rPr lang="it-IT" sz="1200" dirty="0"/>
              <a:t>Potresti parlare a Dio, va' a bussare alla sua porta</a:t>
            </a:r>
            <a:br>
              <a:rPr lang="it-IT" sz="1200" dirty="0"/>
            </a:br>
            <a:r>
              <a:rPr lang="it-IT" sz="1200" dirty="0"/>
              <a:t/>
            </a:r>
            <a:br>
              <a:rPr lang="it-IT" sz="1200" dirty="0"/>
            </a:br>
            <a:r>
              <a:rPr lang="it-IT" sz="1200" dirty="0"/>
              <a:t>Puoi gettare le mani al cielo</a:t>
            </a:r>
            <a:br>
              <a:rPr lang="it-IT" sz="1200" dirty="0"/>
            </a:br>
            <a:r>
              <a:rPr lang="it-IT" sz="1200" dirty="0"/>
              <a:t>Puoi essere un orologio</a:t>
            </a:r>
            <a:br>
              <a:rPr lang="it-IT" sz="1200" dirty="0"/>
            </a:br>
            <a:r>
              <a:rPr lang="it-IT" sz="1200" dirty="0"/>
              <a:t>Puoi muovere una montagna</a:t>
            </a:r>
            <a:br>
              <a:rPr lang="it-IT" sz="1200" dirty="0"/>
            </a:br>
            <a:r>
              <a:rPr lang="it-IT" sz="1200" dirty="0"/>
              <a:t>Puoi fare a pezzi le rocce</a:t>
            </a:r>
            <a:br>
              <a:rPr lang="it-IT" sz="1200" dirty="0"/>
            </a:br>
            <a:r>
              <a:rPr lang="it-IT" sz="1200" dirty="0"/>
              <a:t/>
            </a:r>
            <a:br>
              <a:rPr lang="it-IT" sz="1200" dirty="0"/>
            </a:br>
            <a:r>
              <a:rPr lang="it-IT" sz="1200" dirty="0"/>
              <a:t>Puoi essere un maestro</a:t>
            </a:r>
            <a:br>
              <a:rPr lang="it-IT" sz="1200" dirty="0"/>
            </a:br>
            <a:r>
              <a:rPr lang="it-IT" sz="1200" dirty="0"/>
              <a:t>Non aspettare la fortuna</a:t>
            </a:r>
            <a:br>
              <a:rPr lang="it-IT" sz="1200" dirty="0"/>
            </a:br>
            <a:r>
              <a:rPr lang="it-IT" sz="1200" dirty="0"/>
              <a:t>dedicati a qualcosa e troverai te stesso</a:t>
            </a:r>
            <a:br>
              <a:rPr lang="it-IT" sz="1200" dirty="0"/>
            </a:br>
            <a:r>
              <a:rPr lang="it-IT" sz="1200" dirty="0"/>
              <a:t/>
            </a:r>
            <a:br>
              <a:rPr lang="it-IT" sz="1200" dirty="0"/>
            </a:br>
            <a:r>
              <a:rPr lang="it-IT" sz="1200" dirty="0"/>
              <a:t>In piedi nella Hall Of Fame</a:t>
            </a:r>
          </a:p>
          <a:p>
            <a:pPr marL="0" indent="0">
              <a:buNone/>
            </a:pPr>
            <a:r>
              <a:rPr lang="it-IT" sz="1200" dirty="0"/>
              <a:t>Traduzione di: </a:t>
            </a:r>
            <a:r>
              <a:rPr lang="it-IT" sz="1200" u="sng" dirty="0">
                <a:hlinkClick r:id="rId2"/>
              </a:rPr>
              <a:t>http://www.angolotesti.it/traduzioni/S/traduzione_testo_canzone_tradotto_hall_of_fame_script_the_22406.html</a:t>
            </a:r>
            <a:endParaRPr lang="it-IT" sz="1200" dirty="0"/>
          </a:p>
          <a:p>
            <a:pPr marL="0" indent="0">
              <a:buNone/>
            </a:pPr>
            <a:endParaRPr lang="it-IT" sz="1600" dirty="0"/>
          </a:p>
          <a:p>
            <a:pPr marL="0" indent="0">
              <a:buNone/>
            </a:pPr>
            <a:endParaRPr lang="it-IT" sz="2300" dirty="0"/>
          </a:p>
        </p:txBody>
      </p:sp>
    </p:spTree>
    <p:extLst>
      <p:ext uri="{BB962C8B-B14F-4D97-AF65-F5344CB8AC3E}">
        <p14:creationId xmlns:p14="http://schemas.microsoft.com/office/powerpoint/2010/main" xmlns="" val="1303860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0"/>
            <a:ext cx="10515600" cy="915035"/>
          </a:xfrm>
        </p:spPr>
        <p:txBody>
          <a:bodyPr/>
          <a:lstStyle/>
          <a:p>
            <a:pPr algn="ctr"/>
            <a:r>
              <a:rPr lang="it-IT" dirty="0"/>
              <a:t>COMMENTO</a:t>
            </a:r>
          </a:p>
        </p:txBody>
      </p:sp>
      <p:sp>
        <p:nvSpPr>
          <p:cNvPr id="3" name="Segnaposto contenuto 2"/>
          <p:cNvSpPr>
            <a:spLocks noGrp="1"/>
          </p:cNvSpPr>
          <p:nvPr>
            <p:ph idx="1"/>
          </p:nvPr>
        </p:nvSpPr>
        <p:spPr>
          <a:xfrm>
            <a:off x="2197331" y="915035"/>
            <a:ext cx="7797338" cy="5942965"/>
          </a:xfrm>
        </p:spPr>
        <p:txBody>
          <a:bodyPr>
            <a:normAutofit lnSpcReduction="10000"/>
          </a:bodyPr>
          <a:lstStyle/>
          <a:p>
            <a:pPr marL="0" indent="0">
              <a:buNone/>
            </a:pPr>
            <a:r>
              <a:rPr lang="it-IT" sz="1800" dirty="0"/>
              <a:t>Questa canzone chiamata Hall of fame tratta di un tema sulla realizzazione personale, ossia la speranza, infatti senza speranza non ci può essere da parte di un individuo un progresso verso un sogno. Bisogna sempre impegnarsi e non arrendersi mai cioè avere speranza ma senza aspettare un colpo di fortuna.</a:t>
            </a:r>
          </a:p>
          <a:p>
            <a:pPr marL="0" indent="0">
              <a:buNone/>
            </a:pPr>
            <a:r>
              <a:rPr lang="it-IT" sz="1800" dirty="0"/>
              <a:t>Le prime 2 strofe, a mio parere, dicono che si può sperare, sperare di essere più importanti, di essere il migliore. Con il verso che dice "Potresti sconfiggere il mondo</a:t>
            </a:r>
            <a:br>
              <a:rPr lang="it-IT" sz="1800" dirty="0"/>
            </a:br>
            <a:r>
              <a:rPr lang="it-IT" sz="1800" dirty="0"/>
              <a:t>Potresti vincere la guerra” intende che si può fare ciò che si vuole anche quando tutti sono contro di te.</a:t>
            </a:r>
          </a:p>
          <a:p>
            <a:pPr marL="0" indent="0">
              <a:buNone/>
            </a:pPr>
            <a:r>
              <a:rPr lang="it-IT" sz="1800" dirty="0"/>
              <a:t>La terza strofa fa esempi di cose impossibili per far capire che è possibile fare qualunque cosa apparentemente impossibile, l'importante è non aspettare un colpo di fortuna ma mettersi in gioco fin da subito.</a:t>
            </a:r>
          </a:p>
          <a:p>
            <a:pPr marL="0" indent="0">
              <a:buNone/>
            </a:pPr>
            <a:r>
              <a:rPr lang="it-IT" sz="1800" dirty="0"/>
              <a:t>La strofa successiva descrive come il mettersi in gioco, il provare a fare quella cosa impossibile, ti faccia diventare famoso e conosciuto dalle persone.</a:t>
            </a:r>
          </a:p>
          <a:p>
            <a:pPr marL="0" indent="0">
              <a:buNone/>
            </a:pPr>
            <a:r>
              <a:rPr lang="it-IT" sz="1800" dirty="0"/>
              <a:t>Mi ha colpito la settima strofa: </a:t>
            </a:r>
          </a:p>
          <a:p>
            <a:pPr marL="0" indent="0">
              <a:buNone/>
            </a:pPr>
            <a:r>
              <a:rPr lang="it-IT" sz="1800" dirty="0"/>
              <a:t>"Fallo per la gente</a:t>
            </a:r>
            <a:br>
              <a:rPr lang="it-IT" sz="1800" dirty="0"/>
            </a:br>
            <a:r>
              <a:rPr lang="it-IT" sz="1800" dirty="0"/>
              <a:t>Fallo per l’orgoglio</a:t>
            </a:r>
            <a:br>
              <a:rPr lang="it-IT" sz="1800" dirty="0"/>
            </a:br>
            <a:r>
              <a:rPr lang="it-IT" sz="1800" dirty="0"/>
              <a:t>Non lo saprai mai se non lo farai”</a:t>
            </a:r>
          </a:p>
          <a:p>
            <a:pPr marL="0" indent="0">
              <a:buNone/>
            </a:pPr>
            <a:r>
              <a:rPr lang="it-IT" sz="1800" dirty="0"/>
              <a:t>Secondo me quest'ultimo verso esprime chiaramente il significato della canzone, non bisogna avere rimpianti nel futuro perciò devi fare tutto ora, senza paure perché non saprai mai cosa succederà se non ci provi, nella peggiore delle ipotesi si avrà una risposta alla domanda "Cosa sarebbe successo se ci avessi provato?”.</a:t>
            </a:r>
          </a:p>
          <a:p>
            <a:pPr marL="0" indent="0">
              <a:buNone/>
            </a:pPr>
            <a:endParaRPr lang="it-IT" dirty="0"/>
          </a:p>
        </p:txBody>
      </p:sp>
    </p:spTree>
    <p:extLst>
      <p:ext uri="{BB962C8B-B14F-4D97-AF65-F5344CB8AC3E}">
        <p14:creationId xmlns:p14="http://schemas.microsoft.com/office/powerpoint/2010/main" xmlns="" val="1657663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D3E9A01C-C0A6-47B2-99E2-DFC26CB2D263}"/>
              </a:ext>
            </a:extLst>
          </p:cNvPr>
          <p:cNvSpPr>
            <a:spLocks noGrp="1"/>
          </p:cNvSpPr>
          <p:nvPr>
            <p:ph sz="half" idx="1"/>
          </p:nvPr>
        </p:nvSpPr>
        <p:spPr>
          <a:xfrm>
            <a:off x="4313" y="-299"/>
            <a:ext cx="6029864" cy="6852997"/>
          </a:xfrm>
        </p:spPr>
        <p:txBody>
          <a:bodyPr vert="horz" lIns="91440" tIns="45720" rIns="91440" bIns="45720" rtlCol="0" anchor="t">
            <a:noAutofit/>
          </a:bodyPr>
          <a:lstStyle/>
          <a:p>
            <a:pPr algn="ctr">
              <a:buNone/>
            </a:pPr>
            <a:r>
              <a:rPr lang="it-IT" sz="900" b="1" dirty="0">
                <a:cs typeface="Calibri"/>
              </a:rPr>
              <a:t>          </a:t>
            </a:r>
            <a:r>
              <a:rPr lang="it-IT" sz="1050" b="1" dirty="0">
                <a:cs typeface="Calibri"/>
              </a:rPr>
              <a:t>        Gianni Morandi - Uno su mille </a:t>
            </a:r>
            <a:endParaRPr lang="it-IT" sz="1050" dirty="0">
              <a:cs typeface="Calibri"/>
            </a:endParaRPr>
          </a:p>
          <a:p>
            <a:pPr>
              <a:buNone/>
            </a:pPr>
            <a:r>
              <a:rPr lang="en-US" sz="900" b="1" dirty="0">
                <a:cs typeface="Calibri"/>
              </a:rPr>
              <a:t>Testo</a:t>
            </a:r>
            <a:endParaRPr lang="it-IT" sz="900" dirty="0" err="1">
              <a:cs typeface="Calibri"/>
            </a:endParaRPr>
          </a:p>
          <a:p>
            <a:pPr>
              <a:buNone/>
            </a:pPr>
            <a:r>
              <a:rPr lang="en-US" sz="900" dirty="0">
                <a:cs typeface="Calibri"/>
              </a:rPr>
              <a:t>Se sei a terra non strisciare mai</a:t>
            </a:r>
            <a:endParaRPr lang="it-IT" sz="900" dirty="0" err="1">
              <a:cs typeface="Calibri"/>
            </a:endParaRPr>
          </a:p>
          <a:p>
            <a:pPr>
              <a:buNone/>
            </a:pPr>
            <a:r>
              <a:rPr lang="en-US" sz="900" dirty="0">
                <a:cs typeface="Calibri"/>
              </a:rPr>
              <a:t>se ti diranno sei finito non ci credere</a:t>
            </a:r>
            <a:endParaRPr lang="it-IT" sz="900" dirty="0" err="1">
              <a:cs typeface="Calibri"/>
            </a:endParaRPr>
          </a:p>
          <a:p>
            <a:pPr>
              <a:buNone/>
            </a:pPr>
            <a:r>
              <a:rPr lang="en-US" sz="900" dirty="0">
                <a:cs typeface="Calibri"/>
              </a:rPr>
              <a:t>devi contare solo su di te</a:t>
            </a:r>
            <a:endParaRPr lang="it-IT" sz="900" dirty="0" err="1">
              <a:cs typeface="Calibri"/>
            </a:endParaRPr>
          </a:p>
          <a:p>
            <a:pPr>
              <a:buNone/>
            </a:pPr>
            <a:r>
              <a:rPr lang="en-US" sz="900" dirty="0">
                <a:cs typeface="Calibri"/>
              </a:rPr>
              <a:t>Uno su mille ce la fa</a:t>
            </a:r>
            <a:endParaRPr lang="it-IT" sz="900" dirty="0">
              <a:cs typeface="Calibri"/>
            </a:endParaRPr>
          </a:p>
          <a:p>
            <a:pPr>
              <a:buNone/>
            </a:pPr>
            <a:r>
              <a:rPr lang="en-US" sz="900" dirty="0">
                <a:cs typeface="Calibri"/>
              </a:rPr>
              <a:t>ma quanto è dura la salita</a:t>
            </a:r>
            <a:endParaRPr lang="it-IT" sz="900" dirty="0" err="1">
              <a:cs typeface="Calibri"/>
            </a:endParaRPr>
          </a:p>
          <a:p>
            <a:pPr>
              <a:buNone/>
            </a:pPr>
            <a:r>
              <a:rPr lang="en-US" sz="900" dirty="0">
                <a:cs typeface="Calibri"/>
              </a:rPr>
              <a:t>in gioco c'è la vita</a:t>
            </a:r>
            <a:endParaRPr lang="it-IT" sz="900" dirty="0">
              <a:cs typeface="Calibri"/>
            </a:endParaRPr>
          </a:p>
          <a:p>
            <a:pPr>
              <a:buNone/>
            </a:pPr>
            <a:r>
              <a:rPr lang="en-US" sz="900" dirty="0">
                <a:cs typeface="Calibri"/>
              </a:rPr>
              <a:t>Il passato non potrà</a:t>
            </a:r>
            <a:endParaRPr lang="it-IT" sz="900" dirty="0" err="1">
              <a:cs typeface="Calibri"/>
            </a:endParaRPr>
          </a:p>
          <a:p>
            <a:pPr>
              <a:buNone/>
            </a:pPr>
            <a:r>
              <a:rPr lang="en-US" sz="900" dirty="0">
                <a:cs typeface="Calibri"/>
              </a:rPr>
              <a:t>tornare uguale mai</a:t>
            </a:r>
            <a:endParaRPr lang="it-IT" sz="900" dirty="0" err="1">
              <a:cs typeface="Calibri"/>
            </a:endParaRPr>
          </a:p>
          <a:p>
            <a:pPr>
              <a:buNone/>
            </a:pPr>
            <a:r>
              <a:rPr lang="en-US" sz="900" dirty="0">
                <a:cs typeface="Calibri"/>
              </a:rPr>
              <a:t>forse meglio perché no, tu che ne sai</a:t>
            </a:r>
            <a:endParaRPr lang="it-IT" sz="900" dirty="0" err="1">
              <a:cs typeface="Calibri"/>
            </a:endParaRPr>
          </a:p>
          <a:p>
            <a:pPr>
              <a:buNone/>
            </a:pPr>
            <a:r>
              <a:rPr lang="en-US" sz="900" dirty="0">
                <a:cs typeface="Calibri"/>
              </a:rPr>
              <a:t>non hai mai creduto in me</a:t>
            </a:r>
            <a:endParaRPr lang="it-IT" sz="900" dirty="0">
              <a:cs typeface="Calibri"/>
            </a:endParaRPr>
          </a:p>
          <a:p>
            <a:pPr>
              <a:buNone/>
            </a:pPr>
            <a:r>
              <a:rPr lang="en-US" sz="900" dirty="0">
                <a:cs typeface="Calibri"/>
              </a:rPr>
              <a:t>ma dovrai cambiare idea</a:t>
            </a:r>
            <a:endParaRPr lang="it-IT" sz="900" dirty="0">
              <a:cs typeface="Calibri"/>
            </a:endParaRPr>
          </a:p>
          <a:p>
            <a:pPr>
              <a:buNone/>
            </a:pPr>
            <a:r>
              <a:rPr lang="en-US" sz="900" dirty="0">
                <a:cs typeface="Calibri"/>
              </a:rPr>
              <a:t>La vita è come la marea</a:t>
            </a:r>
            <a:endParaRPr lang="it-IT" sz="900" dirty="0" err="1">
              <a:cs typeface="Calibri"/>
            </a:endParaRPr>
          </a:p>
          <a:p>
            <a:pPr>
              <a:buNone/>
            </a:pPr>
            <a:r>
              <a:rPr lang="en-US" sz="900" dirty="0">
                <a:cs typeface="Calibri"/>
              </a:rPr>
              <a:t>ti porta in secca o in alto mare</a:t>
            </a:r>
            <a:endParaRPr lang="it-IT" sz="900" dirty="0">
              <a:cs typeface="Calibri"/>
            </a:endParaRPr>
          </a:p>
          <a:p>
            <a:pPr>
              <a:buNone/>
            </a:pPr>
            <a:r>
              <a:rPr lang="en-US" sz="900" dirty="0">
                <a:cs typeface="Calibri"/>
              </a:rPr>
              <a:t>com'è la luna va</a:t>
            </a:r>
            <a:endParaRPr lang="it-IT" sz="900" dirty="0" err="1">
              <a:cs typeface="Calibri"/>
            </a:endParaRPr>
          </a:p>
          <a:p>
            <a:pPr>
              <a:buNone/>
            </a:pPr>
            <a:r>
              <a:rPr lang="en-US" sz="900" dirty="0">
                <a:cs typeface="Calibri"/>
              </a:rPr>
              <a:t>Non ho barato né bluffato mai</a:t>
            </a:r>
            <a:endParaRPr lang="it-IT" sz="900" dirty="0" err="1">
              <a:cs typeface="Calibri"/>
            </a:endParaRPr>
          </a:p>
          <a:p>
            <a:pPr>
              <a:buNone/>
            </a:pPr>
            <a:r>
              <a:rPr lang="en-US" sz="900" dirty="0">
                <a:cs typeface="Calibri"/>
              </a:rPr>
              <a:t>e questa sera ho messo a nudo la mia anima</a:t>
            </a:r>
            <a:endParaRPr lang="it-IT" sz="900" dirty="0">
              <a:cs typeface="Calibri"/>
            </a:endParaRPr>
          </a:p>
          <a:p>
            <a:pPr>
              <a:buNone/>
            </a:pPr>
            <a:r>
              <a:rPr lang="en-US" sz="900" dirty="0">
                <a:cs typeface="Calibri"/>
              </a:rPr>
              <a:t>ho perso tutto ma ho ritrovato me</a:t>
            </a:r>
            <a:endParaRPr lang="it-IT" sz="900" dirty="0">
              <a:cs typeface="Calibri"/>
            </a:endParaRPr>
          </a:p>
          <a:p>
            <a:pPr>
              <a:buNone/>
            </a:pPr>
            <a:r>
              <a:rPr lang="en-US" sz="900" dirty="0">
                <a:cs typeface="Calibri"/>
              </a:rPr>
              <a:t>Uno su mille ce la fa</a:t>
            </a:r>
            <a:endParaRPr lang="it-IT" sz="900" dirty="0">
              <a:cs typeface="Calibri"/>
            </a:endParaRPr>
          </a:p>
          <a:p>
            <a:pPr>
              <a:buNone/>
            </a:pPr>
            <a:r>
              <a:rPr lang="en-US" sz="900" dirty="0">
                <a:cs typeface="Calibri"/>
              </a:rPr>
              <a:t>ma come è dura la salita</a:t>
            </a:r>
            <a:endParaRPr lang="it-IT" sz="900" dirty="0" err="1">
              <a:cs typeface="Calibri"/>
            </a:endParaRPr>
          </a:p>
          <a:p>
            <a:pPr>
              <a:buNone/>
            </a:pPr>
            <a:r>
              <a:rPr lang="en-US" sz="900" dirty="0">
                <a:cs typeface="Calibri"/>
              </a:rPr>
              <a:t>in gioco c'è la vita</a:t>
            </a:r>
            <a:endParaRPr lang="it-IT" sz="900" dirty="0">
              <a:cs typeface="Calibri"/>
            </a:endParaRPr>
          </a:p>
          <a:p>
            <a:pPr>
              <a:buNone/>
            </a:pPr>
            <a:r>
              <a:rPr lang="en-US" sz="900" dirty="0">
                <a:cs typeface="Calibri"/>
              </a:rPr>
              <a:t>Tu non sai che peso ha</a:t>
            </a:r>
            <a:endParaRPr lang="it-IT" sz="900" dirty="0">
              <a:cs typeface="Calibri"/>
            </a:endParaRPr>
          </a:p>
          <a:p>
            <a:pPr>
              <a:buNone/>
            </a:pPr>
            <a:r>
              <a:rPr lang="en-US" sz="900" dirty="0">
                <a:cs typeface="Calibri"/>
              </a:rPr>
              <a:t>questa musica leggera</a:t>
            </a:r>
            <a:endParaRPr lang="it-IT" sz="900" dirty="0" err="1">
              <a:cs typeface="Calibri"/>
            </a:endParaRPr>
          </a:p>
          <a:p>
            <a:pPr>
              <a:buNone/>
            </a:pPr>
            <a:r>
              <a:rPr lang="en-US" sz="900" dirty="0">
                <a:cs typeface="Calibri"/>
              </a:rPr>
              <a:t>ti ci innamori e vivi ma ci puoi morire quando è sera</a:t>
            </a:r>
            <a:endParaRPr lang="it-IT" sz="900" dirty="0">
              <a:cs typeface="Calibri"/>
            </a:endParaRPr>
          </a:p>
          <a:p>
            <a:pPr>
              <a:buNone/>
            </a:pPr>
            <a:r>
              <a:rPr lang="en-US" sz="900" dirty="0">
                <a:cs typeface="Calibri"/>
              </a:rPr>
              <a:t>io di voce ce ne avrei</a:t>
            </a:r>
            <a:endParaRPr lang="it-IT" sz="900" dirty="0" err="1">
              <a:cs typeface="Calibri"/>
            </a:endParaRPr>
          </a:p>
          <a:p>
            <a:pPr>
              <a:buNone/>
            </a:pPr>
            <a:r>
              <a:rPr lang="en-US" sz="900" dirty="0">
                <a:cs typeface="Calibri"/>
              </a:rPr>
              <a:t>ma non per gridare aiuto</a:t>
            </a:r>
            <a:endParaRPr lang="it-IT" sz="900" dirty="0" err="1">
              <a:cs typeface="Calibri"/>
            </a:endParaRPr>
          </a:p>
          <a:p>
            <a:pPr>
              <a:buNone/>
            </a:pPr>
            <a:r>
              <a:rPr lang="en-US" sz="900" dirty="0">
                <a:cs typeface="Calibri"/>
              </a:rPr>
              <a:t>         </a:t>
            </a:r>
          </a:p>
          <a:p>
            <a:pPr marL="0" indent="0">
              <a:buNone/>
            </a:pPr>
            <a:endParaRPr lang="it-IT" sz="900" dirty="0">
              <a:cs typeface="Calibri"/>
            </a:endParaRPr>
          </a:p>
        </p:txBody>
      </p:sp>
      <p:sp>
        <p:nvSpPr>
          <p:cNvPr id="4" name="Segnaposto contenuto 3">
            <a:extLst>
              <a:ext uri="{FF2B5EF4-FFF2-40B4-BE49-F238E27FC236}">
                <a16:creationId xmlns:a16="http://schemas.microsoft.com/office/drawing/2014/main" xmlns="" id="{FE69B874-5837-4327-B1E1-1DB005145BC3}"/>
              </a:ext>
            </a:extLst>
          </p:cNvPr>
          <p:cNvSpPr>
            <a:spLocks noGrp="1"/>
          </p:cNvSpPr>
          <p:nvPr>
            <p:ph sz="half" idx="2"/>
          </p:nvPr>
        </p:nvSpPr>
        <p:spPr>
          <a:xfrm>
            <a:off x="6100313" y="-299"/>
            <a:ext cx="6072996" cy="6852997"/>
          </a:xfrm>
        </p:spPr>
        <p:txBody>
          <a:bodyPr vert="horz" lIns="91440" tIns="45720" rIns="91440" bIns="45720" rtlCol="0" anchor="t">
            <a:normAutofit/>
          </a:bodyPr>
          <a:lstStyle/>
          <a:p>
            <a:pPr>
              <a:buNone/>
            </a:pPr>
            <a:endParaRPr lang="en-US" sz="900" dirty="0">
              <a:cs typeface="Calibri"/>
            </a:endParaRPr>
          </a:p>
          <a:p>
            <a:pPr>
              <a:buNone/>
            </a:pPr>
            <a:endParaRPr lang="en-US" sz="900" dirty="0">
              <a:cs typeface="Calibri"/>
            </a:endParaRPr>
          </a:p>
          <a:p>
            <a:pPr>
              <a:buNone/>
            </a:pPr>
            <a:r>
              <a:rPr lang="en-US" sz="900" dirty="0">
                <a:cs typeface="Calibri"/>
              </a:rPr>
              <a:t>Nemmeno tu mi hai mai sentito</a:t>
            </a:r>
            <a:endParaRPr lang="it-IT" sz="900" dirty="0" err="1">
              <a:cs typeface="Calibri"/>
            </a:endParaRPr>
          </a:p>
          <a:p>
            <a:pPr>
              <a:buNone/>
            </a:pPr>
            <a:r>
              <a:rPr lang="en-US" sz="900" dirty="0">
                <a:cs typeface="Calibri"/>
              </a:rPr>
              <a:t>mi son tenuto il mio segreto</a:t>
            </a:r>
            <a:endParaRPr lang="it-IT" sz="900" dirty="0" err="1">
              <a:cs typeface="Calibri"/>
            </a:endParaRPr>
          </a:p>
          <a:p>
            <a:pPr>
              <a:buNone/>
            </a:pPr>
            <a:r>
              <a:rPr lang="en-US" sz="900" dirty="0">
                <a:cs typeface="Calibri"/>
              </a:rPr>
              <a:t>tu sorda e io ero muto</a:t>
            </a:r>
            <a:endParaRPr lang="it-IT" sz="900" dirty="0" err="1">
              <a:cs typeface="Calibri"/>
            </a:endParaRPr>
          </a:p>
          <a:p>
            <a:pPr>
              <a:buNone/>
            </a:pPr>
            <a:r>
              <a:rPr lang="en-US" sz="900" dirty="0">
                <a:cs typeface="Calibri"/>
              </a:rPr>
              <a:t>Se sei a terra non strisciare mai</a:t>
            </a:r>
            <a:endParaRPr lang="it-IT" sz="900" dirty="0" err="1">
              <a:cs typeface="Calibri"/>
            </a:endParaRPr>
          </a:p>
          <a:p>
            <a:pPr>
              <a:buNone/>
            </a:pPr>
            <a:r>
              <a:rPr lang="en-US" sz="900" dirty="0">
                <a:cs typeface="Calibri"/>
              </a:rPr>
              <a:t>Se ti diranno sei finito non ci credere</a:t>
            </a:r>
            <a:endParaRPr lang="it-IT" sz="900" dirty="0" err="1">
              <a:cs typeface="Calibri"/>
            </a:endParaRPr>
          </a:p>
          <a:p>
            <a:pPr>
              <a:buNone/>
            </a:pPr>
            <a:r>
              <a:rPr lang="en-US" sz="900" dirty="0">
                <a:cs typeface="Calibri"/>
              </a:rPr>
              <a:t>Finchè non suona la campana vai</a:t>
            </a:r>
            <a:endParaRPr lang="it-IT" sz="900" dirty="0" err="1">
              <a:cs typeface="Calibri"/>
            </a:endParaRPr>
          </a:p>
          <a:p>
            <a:pPr>
              <a:buNone/>
            </a:pPr>
            <a:r>
              <a:rPr lang="en-US" sz="900" dirty="0">
                <a:cs typeface="Calibri"/>
              </a:rPr>
              <a:t>Uno su mille ce la fa</a:t>
            </a:r>
            <a:endParaRPr lang="it-IT" sz="900" dirty="0">
              <a:cs typeface="Calibri"/>
            </a:endParaRPr>
          </a:p>
          <a:p>
            <a:pPr>
              <a:buNone/>
            </a:pPr>
            <a:r>
              <a:rPr lang="en-US" sz="900" dirty="0">
                <a:cs typeface="Calibri"/>
              </a:rPr>
              <a:t>ma come è dura la salita</a:t>
            </a:r>
            <a:endParaRPr lang="it-IT" sz="900" dirty="0" err="1">
              <a:cs typeface="Calibri"/>
            </a:endParaRPr>
          </a:p>
          <a:p>
            <a:pPr>
              <a:buNone/>
            </a:pPr>
            <a:r>
              <a:rPr lang="en-US" sz="900" dirty="0">
                <a:cs typeface="Calibri"/>
              </a:rPr>
              <a:t>in gioco c'è la vita </a:t>
            </a:r>
            <a:r>
              <a:rPr lang="en-US" sz="900" dirty="0">
                <a:cs typeface="Calibri"/>
              </a:rPr>
              <a:t>vita</a:t>
            </a:r>
            <a:r>
              <a:rPr lang="en-US" sz="900" dirty="0">
                <a:cs typeface="Calibri"/>
              </a:rPr>
              <a:t> </a:t>
            </a:r>
            <a:r>
              <a:rPr lang="en-US" sz="900" dirty="0">
                <a:cs typeface="Calibri"/>
              </a:rPr>
              <a:t>vita</a:t>
            </a:r>
            <a:endParaRPr lang="it-IT" sz="900" dirty="0" err="1">
              <a:cs typeface="Calibri"/>
            </a:endParaRPr>
          </a:p>
          <a:p>
            <a:pPr>
              <a:buNone/>
            </a:pPr>
            <a:r>
              <a:rPr lang="en-US" sz="900" dirty="0">
                <a:cs typeface="Calibri"/>
              </a:rPr>
              <a:t>Uno su mille ce la fa</a:t>
            </a:r>
            <a:endParaRPr lang="it-IT" sz="900" dirty="0">
              <a:cs typeface="Calibri"/>
            </a:endParaRPr>
          </a:p>
          <a:p>
            <a:pPr>
              <a:buNone/>
            </a:pPr>
            <a:r>
              <a:rPr lang="en-US" sz="900" dirty="0">
                <a:cs typeface="Calibri"/>
              </a:rPr>
              <a:t>e tu dovrai cambiare idea</a:t>
            </a:r>
            <a:endParaRPr lang="it-IT" sz="900" dirty="0">
              <a:cs typeface="Calibri"/>
            </a:endParaRPr>
          </a:p>
          <a:p>
            <a:pPr>
              <a:buNone/>
            </a:pPr>
            <a:r>
              <a:rPr lang="en-US" sz="900" dirty="0">
                <a:cs typeface="Calibri"/>
              </a:rPr>
              <a:t>La vita è come la marea</a:t>
            </a:r>
            <a:endParaRPr lang="it-IT" sz="900" dirty="0">
              <a:cs typeface="Calibri"/>
            </a:endParaRPr>
          </a:p>
          <a:p>
            <a:pPr>
              <a:buNone/>
            </a:pPr>
            <a:r>
              <a:rPr lang="en-US" sz="900" dirty="0">
                <a:cs typeface="Calibri"/>
              </a:rPr>
              <a:t>Uno su mille ce la fa.</a:t>
            </a:r>
            <a:endParaRPr lang="it-IT" sz="900" dirty="0">
              <a:cs typeface="Calibri"/>
            </a:endParaRPr>
          </a:p>
        </p:txBody>
      </p:sp>
    </p:spTree>
    <p:extLst>
      <p:ext uri="{BB962C8B-B14F-4D97-AF65-F5344CB8AC3E}">
        <p14:creationId xmlns:p14="http://schemas.microsoft.com/office/powerpoint/2010/main" xmlns="" val="115559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2DC71E3D-B198-4733-9332-08AF807B8936}"/>
              </a:ext>
            </a:extLst>
          </p:cNvPr>
          <p:cNvSpPr>
            <a:spLocks noGrp="1"/>
          </p:cNvSpPr>
          <p:nvPr>
            <p:ph idx="1"/>
          </p:nvPr>
        </p:nvSpPr>
        <p:spPr>
          <a:xfrm>
            <a:off x="2218426" y="-299"/>
            <a:ext cx="7223186" cy="6852997"/>
          </a:xfrm>
        </p:spPr>
        <p:txBody>
          <a:bodyPr vert="horz" lIns="91440" tIns="45720" rIns="91440" bIns="45720" rtlCol="0" anchor="t">
            <a:normAutofit lnSpcReduction="10000"/>
          </a:bodyPr>
          <a:lstStyle/>
          <a:p>
            <a:pPr marL="0" indent="0" algn="ctr">
              <a:buNone/>
            </a:pPr>
            <a:r>
              <a:rPr lang="it-IT" b="1" dirty="0">
                <a:cs typeface="Calibri"/>
              </a:rPr>
              <a:t>COMMENTO</a:t>
            </a:r>
            <a:endParaRPr lang="it-IT" dirty="0"/>
          </a:p>
          <a:p>
            <a:pPr>
              <a:buNone/>
            </a:pPr>
            <a:r>
              <a:rPr lang="it-IT" dirty="0">
                <a:cs typeface="Calibri"/>
              </a:rPr>
              <a:t>   In questa canzone Gianni Morandi scrive una poesia d'incoraggiamento a non abbandonare i propri sogni e continuare a inseguirli ma solo uno su mille ce la fa, ed questo percorso è come una salita molto ripida in cui basta poco per abbandonare e cambiare strada. Molte persone non crederanno in te ma non devi mollare, devi continuare a impegnarti e dare il massimo. Altrettante tante volte saranno quelle in cui basta barare </a:t>
            </a:r>
            <a:r>
              <a:rPr lang="it-IT" dirty="0" smtClean="0">
                <a:cs typeface="Calibri"/>
              </a:rPr>
              <a:t>un attimo</a:t>
            </a:r>
            <a:r>
              <a:rPr lang="it-IT" dirty="0">
                <a:cs typeface="Calibri"/>
              </a:rPr>
              <a:t> per superare </a:t>
            </a:r>
            <a:r>
              <a:rPr lang="it-IT" dirty="0" smtClean="0">
                <a:cs typeface="Calibri"/>
              </a:rPr>
              <a:t>un ostacolo</a:t>
            </a:r>
            <a:r>
              <a:rPr lang="it-IT" dirty="0">
                <a:cs typeface="Calibri"/>
              </a:rPr>
              <a:t>, e se non lo fai molto spesso sprecherai molte energie(come dice il verso 15) , è in questo momento infatti, quando si è a terra, dopo aver perso tutto, ci si ritrova se stessi e bisogna continuare a provare senza arrendersi davanti alle difficoltà  e alle persone che si metteranno contro al tuo cammino.</a:t>
            </a:r>
          </a:p>
        </p:txBody>
      </p:sp>
    </p:spTree>
    <p:extLst>
      <p:ext uri="{BB962C8B-B14F-4D97-AF65-F5344CB8AC3E}">
        <p14:creationId xmlns:p14="http://schemas.microsoft.com/office/powerpoint/2010/main" xmlns="" val="3960171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B74C8486-2BF0-479D-99DD-94795216A5EB}"/>
              </a:ext>
            </a:extLst>
          </p:cNvPr>
          <p:cNvSpPr>
            <a:spLocks noGrp="1"/>
          </p:cNvSpPr>
          <p:nvPr>
            <p:ph sz="half" idx="1"/>
          </p:nvPr>
        </p:nvSpPr>
        <p:spPr>
          <a:xfrm>
            <a:off x="4314" y="-299"/>
            <a:ext cx="6015486" cy="6852997"/>
          </a:xfrm>
        </p:spPr>
        <p:txBody>
          <a:bodyPr vert="horz" lIns="91440" tIns="45720" rIns="91440" bIns="45720" rtlCol="0" anchor="t">
            <a:normAutofit/>
          </a:bodyPr>
          <a:lstStyle/>
          <a:p>
            <a:pPr algn="ctr">
              <a:buNone/>
            </a:pPr>
            <a:r>
              <a:rPr lang="it-IT" sz="900" b="1" dirty="0">
                <a:cs typeface="Calibri"/>
              </a:rPr>
              <a:t>         </a:t>
            </a:r>
            <a:r>
              <a:rPr lang="it-IT" sz="1100" b="1" dirty="0">
                <a:cs typeface="Calibri"/>
              </a:rPr>
              <a:t>    Sogna, ragazzo sogna-Roberto Vecchioni</a:t>
            </a:r>
          </a:p>
          <a:p>
            <a:pPr algn="ctr">
              <a:buNone/>
            </a:pPr>
            <a:r>
              <a:rPr lang="en-US" sz="1100" b="1" dirty="0">
                <a:cs typeface="Calibri"/>
              </a:rPr>
              <a:t>Testo</a:t>
            </a:r>
            <a:endParaRPr lang="it-IT" sz="1100" b="1" dirty="0" err="1">
              <a:cs typeface="Calibri"/>
            </a:endParaRPr>
          </a:p>
          <a:p>
            <a:pPr>
              <a:buNone/>
            </a:pPr>
            <a:r>
              <a:rPr lang="it-IT" sz="900" dirty="0">
                <a:cs typeface="Calibri"/>
              </a:rPr>
              <a:t>E ti diranno parole rosse come il sangue</a:t>
            </a:r>
            <a:r>
              <a:rPr lang="it-IT" sz="900" dirty="0">
                <a:ea typeface="+mn-lt"/>
                <a:cs typeface="+mn-lt"/>
              </a:rPr>
              <a:t/>
            </a:r>
            <a:br>
              <a:rPr lang="it-IT" sz="900" dirty="0">
                <a:ea typeface="+mn-lt"/>
                <a:cs typeface="+mn-lt"/>
              </a:rPr>
            </a:br>
            <a:r>
              <a:rPr lang="it-IT" sz="900" dirty="0">
                <a:cs typeface="Calibri"/>
              </a:rPr>
              <a:t>Nere come la notte </a:t>
            </a:r>
            <a:r>
              <a:rPr lang="it-IT" sz="900" dirty="0">
                <a:ea typeface="+mn-lt"/>
                <a:cs typeface="+mn-lt"/>
              </a:rPr>
              <a:t/>
            </a:r>
            <a:br>
              <a:rPr lang="it-IT" sz="900" dirty="0">
                <a:ea typeface="+mn-lt"/>
                <a:cs typeface="+mn-lt"/>
              </a:rPr>
            </a:br>
            <a:r>
              <a:rPr lang="it-IT" sz="900" dirty="0">
                <a:cs typeface="Calibri"/>
              </a:rPr>
              <a:t>Ma non è vero, ragazzo</a:t>
            </a:r>
            <a:r>
              <a:rPr lang="it-IT" sz="900" dirty="0">
                <a:ea typeface="+mn-lt"/>
                <a:cs typeface="+mn-lt"/>
              </a:rPr>
              <a:t/>
            </a:r>
            <a:br>
              <a:rPr lang="it-IT" sz="900" dirty="0">
                <a:ea typeface="+mn-lt"/>
                <a:cs typeface="+mn-lt"/>
              </a:rPr>
            </a:br>
            <a:r>
              <a:rPr lang="it-IT" sz="900" dirty="0">
                <a:cs typeface="Calibri"/>
              </a:rPr>
              <a:t>Che la ragione sta sempre col più forte </a:t>
            </a:r>
            <a:r>
              <a:rPr lang="it-IT" sz="900" dirty="0">
                <a:ea typeface="+mn-lt"/>
                <a:cs typeface="+mn-lt"/>
              </a:rPr>
              <a:t/>
            </a:r>
            <a:br>
              <a:rPr lang="it-IT" sz="900" dirty="0">
                <a:ea typeface="+mn-lt"/>
                <a:cs typeface="+mn-lt"/>
              </a:rPr>
            </a:br>
            <a:r>
              <a:rPr lang="it-IT" sz="900" dirty="0">
                <a:cs typeface="Calibri"/>
              </a:rPr>
              <a:t>Io conosco poeti </a:t>
            </a:r>
            <a:r>
              <a:rPr lang="it-IT" sz="900" dirty="0">
                <a:ea typeface="+mn-lt"/>
                <a:cs typeface="+mn-lt"/>
              </a:rPr>
              <a:t/>
            </a:r>
            <a:br>
              <a:rPr lang="it-IT" sz="900" dirty="0">
                <a:ea typeface="+mn-lt"/>
                <a:cs typeface="+mn-lt"/>
              </a:rPr>
            </a:br>
            <a:r>
              <a:rPr lang="it-IT" sz="900" dirty="0">
                <a:cs typeface="Calibri"/>
              </a:rPr>
              <a:t>Che spostano i fiumi con il pensiero </a:t>
            </a:r>
            <a:r>
              <a:rPr lang="it-IT" sz="900" dirty="0">
                <a:ea typeface="+mn-lt"/>
                <a:cs typeface="+mn-lt"/>
              </a:rPr>
              <a:t/>
            </a:r>
            <a:br>
              <a:rPr lang="it-IT" sz="900" dirty="0">
                <a:ea typeface="+mn-lt"/>
                <a:cs typeface="+mn-lt"/>
              </a:rPr>
            </a:br>
            <a:r>
              <a:rPr lang="it-IT" sz="900" dirty="0">
                <a:cs typeface="Calibri"/>
              </a:rPr>
              <a:t>E naviganti infiniti </a:t>
            </a:r>
            <a:r>
              <a:rPr lang="it-IT" sz="900" dirty="0">
                <a:ea typeface="+mn-lt"/>
                <a:cs typeface="+mn-lt"/>
              </a:rPr>
              <a:t/>
            </a:r>
            <a:br>
              <a:rPr lang="it-IT" sz="900" dirty="0">
                <a:ea typeface="+mn-lt"/>
                <a:cs typeface="+mn-lt"/>
              </a:rPr>
            </a:br>
            <a:r>
              <a:rPr lang="it-IT" sz="900" dirty="0">
                <a:cs typeface="Calibri"/>
              </a:rPr>
              <a:t>Che sanno parlare con il cielo</a:t>
            </a:r>
            <a:r>
              <a:rPr lang="it-IT" sz="900" dirty="0">
                <a:ea typeface="+mn-lt"/>
                <a:cs typeface="+mn-lt"/>
              </a:rPr>
              <a:t/>
            </a:r>
            <a:br>
              <a:rPr lang="it-IT" sz="900" dirty="0">
                <a:ea typeface="+mn-lt"/>
                <a:cs typeface="+mn-lt"/>
              </a:rPr>
            </a:br>
            <a:r>
              <a:rPr lang="it-IT" sz="900" dirty="0">
                <a:cs typeface="Calibri"/>
              </a:rPr>
              <a:t>Chiudi gli occhi, ragazzo</a:t>
            </a:r>
            <a:r>
              <a:rPr lang="it-IT" sz="900" dirty="0">
                <a:ea typeface="+mn-lt"/>
                <a:cs typeface="+mn-lt"/>
              </a:rPr>
              <a:t/>
            </a:r>
            <a:br>
              <a:rPr lang="it-IT" sz="900" dirty="0">
                <a:ea typeface="+mn-lt"/>
                <a:cs typeface="+mn-lt"/>
              </a:rPr>
            </a:br>
            <a:r>
              <a:rPr lang="it-IT" sz="900" dirty="0">
                <a:cs typeface="Calibri"/>
              </a:rPr>
              <a:t>E credi solo a quel che vedi dentro </a:t>
            </a:r>
            <a:r>
              <a:rPr lang="it-IT" sz="900" dirty="0">
                <a:ea typeface="+mn-lt"/>
                <a:cs typeface="+mn-lt"/>
              </a:rPr>
              <a:t/>
            </a:r>
            <a:br>
              <a:rPr lang="it-IT" sz="900" dirty="0">
                <a:ea typeface="+mn-lt"/>
                <a:cs typeface="+mn-lt"/>
              </a:rPr>
            </a:br>
            <a:r>
              <a:rPr lang="it-IT" sz="900" dirty="0">
                <a:cs typeface="Calibri"/>
              </a:rPr>
              <a:t>Stringi i pugni, ragazzo</a:t>
            </a:r>
            <a:r>
              <a:rPr lang="it-IT" sz="900" dirty="0">
                <a:ea typeface="+mn-lt"/>
                <a:cs typeface="+mn-lt"/>
              </a:rPr>
              <a:t/>
            </a:r>
            <a:br>
              <a:rPr lang="it-IT" sz="900" dirty="0">
                <a:ea typeface="+mn-lt"/>
                <a:cs typeface="+mn-lt"/>
              </a:rPr>
            </a:br>
            <a:r>
              <a:rPr lang="it-IT" sz="900" dirty="0">
                <a:cs typeface="Calibri"/>
              </a:rPr>
              <a:t>Non lasciargliela vinta neanche un momento </a:t>
            </a:r>
            <a:r>
              <a:rPr lang="it-IT" sz="900" dirty="0">
                <a:ea typeface="+mn-lt"/>
                <a:cs typeface="+mn-lt"/>
              </a:rPr>
              <a:t/>
            </a:r>
            <a:br>
              <a:rPr lang="it-IT" sz="900" dirty="0">
                <a:ea typeface="+mn-lt"/>
                <a:cs typeface="+mn-lt"/>
              </a:rPr>
            </a:br>
            <a:r>
              <a:rPr lang="it-IT" sz="900" dirty="0">
                <a:cs typeface="Calibri"/>
              </a:rPr>
              <a:t>Copri l'amore, ragazzo</a:t>
            </a:r>
            <a:r>
              <a:rPr lang="it-IT" sz="900" dirty="0">
                <a:ea typeface="+mn-lt"/>
                <a:cs typeface="+mn-lt"/>
              </a:rPr>
              <a:t/>
            </a:r>
            <a:br>
              <a:rPr lang="it-IT" sz="900" dirty="0">
                <a:ea typeface="+mn-lt"/>
                <a:cs typeface="+mn-lt"/>
              </a:rPr>
            </a:br>
            <a:r>
              <a:rPr lang="it-IT" sz="900" dirty="0">
                <a:cs typeface="Calibri"/>
              </a:rPr>
              <a:t>Ma non nasconderlo sotto il mantello </a:t>
            </a:r>
            <a:r>
              <a:rPr lang="it-IT" sz="900" dirty="0">
                <a:ea typeface="+mn-lt"/>
                <a:cs typeface="+mn-lt"/>
              </a:rPr>
              <a:t/>
            </a:r>
            <a:br>
              <a:rPr lang="it-IT" sz="900" dirty="0">
                <a:ea typeface="+mn-lt"/>
                <a:cs typeface="+mn-lt"/>
              </a:rPr>
            </a:br>
            <a:r>
              <a:rPr lang="it-IT" sz="900" dirty="0">
                <a:cs typeface="Calibri"/>
              </a:rPr>
              <a:t>A volte passa qualcuno </a:t>
            </a:r>
            <a:r>
              <a:rPr lang="it-IT" sz="900" dirty="0">
                <a:ea typeface="+mn-lt"/>
                <a:cs typeface="+mn-lt"/>
              </a:rPr>
              <a:t/>
            </a:r>
            <a:br>
              <a:rPr lang="it-IT" sz="900" dirty="0">
                <a:ea typeface="+mn-lt"/>
                <a:cs typeface="+mn-lt"/>
              </a:rPr>
            </a:br>
            <a:r>
              <a:rPr lang="it-IT" sz="900" dirty="0">
                <a:cs typeface="Calibri"/>
              </a:rPr>
              <a:t>A volte c'è qualcuno che deve vederlo</a:t>
            </a:r>
          </a:p>
          <a:p>
            <a:pPr>
              <a:buNone/>
            </a:pPr>
            <a:r>
              <a:rPr lang="it-IT" sz="900" dirty="0">
                <a:cs typeface="Calibri"/>
              </a:rPr>
              <a:t>Sogna, ragazzo sogna </a:t>
            </a:r>
            <a:r>
              <a:rPr lang="it-IT" sz="900" dirty="0">
                <a:ea typeface="+mn-lt"/>
                <a:cs typeface="+mn-lt"/>
              </a:rPr>
              <a:t/>
            </a:r>
            <a:br>
              <a:rPr lang="it-IT" sz="900" dirty="0">
                <a:ea typeface="+mn-lt"/>
                <a:cs typeface="+mn-lt"/>
              </a:rPr>
            </a:br>
            <a:r>
              <a:rPr lang="it-IT" sz="900" dirty="0">
                <a:cs typeface="Calibri"/>
              </a:rPr>
              <a:t>Quando sale il vento </a:t>
            </a:r>
            <a:r>
              <a:rPr lang="it-IT" sz="900" dirty="0">
                <a:ea typeface="+mn-lt"/>
                <a:cs typeface="+mn-lt"/>
              </a:rPr>
              <a:t/>
            </a:r>
            <a:br>
              <a:rPr lang="it-IT" sz="900" dirty="0">
                <a:ea typeface="+mn-lt"/>
                <a:cs typeface="+mn-lt"/>
              </a:rPr>
            </a:br>
            <a:r>
              <a:rPr lang="it-IT" sz="900" dirty="0">
                <a:cs typeface="Calibri"/>
              </a:rPr>
              <a:t>Nelle vie del cuore </a:t>
            </a:r>
            <a:r>
              <a:rPr lang="it-IT" sz="900" dirty="0">
                <a:ea typeface="+mn-lt"/>
                <a:cs typeface="+mn-lt"/>
              </a:rPr>
              <a:t/>
            </a:r>
            <a:br>
              <a:rPr lang="it-IT" sz="900" dirty="0">
                <a:ea typeface="+mn-lt"/>
                <a:cs typeface="+mn-lt"/>
              </a:rPr>
            </a:br>
            <a:r>
              <a:rPr lang="it-IT" sz="900" dirty="0">
                <a:cs typeface="Calibri"/>
              </a:rPr>
              <a:t>Quando un uomo vive </a:t>
            </a:r>
            <a:r>
              <a:rPr lang="it-IT" sz="900" dirty="0">
                <a:ea typeface="+mn-lt"/>
                <a:cs typeface="+mn-lt"/>
              </a:rPr>
              <a:t/>
            </a:r>
            <a:br>
              <a:rPr lang="it-IT" sz="900" dirty="0">
                <a:ea typeface="+mn-lt"/>
                <a:cs typeface="+mn-lt"/>
              </a:rPr>
            </a:br>
            <a:r>
              <a:rPr lang="it-IT" sz="900" dirty="0">
                <a:cs typeface="Calibri"/>
              </a:rPr>
              <a:t>Per le sue parole </a:t>
            </a:r>
            <a:r>
              <a:rPr lang="it-IT" sz="900" dirty="0">
                <a:ea typeface="+mn-lt"/>
                <a:cs typeface="+mn-lt"/>
              </a:rPr>
              <a:t/>
            </a:r>
            <a:br>
              <a:rPr lang="it-IT" sz="900" dirty="0">
                <a:ea typeface="+mn-lt"/>
                <a:cs typeface="+mn-lt"/>
              </a:rPr>
            </a:br>
            <a:r>
              <a:rPr lang="it-IT" sz="900" dirty="0">
                <a:cs typeface="Calibri"/>
              </a:rPr>
              <a:t>O non vive più</a:t>
            </a:r>
          </a:p>
          <a:p>
            <a:pPr>
              <a:buNone/>
            </a:pPr>
            <a:r>
              <a:rPr lang="it-IT" sz="900" dirty="0">
                <a:cs typeface="Calibri"/>
              </a:rPr>
              <a:t>Sogna, ragazzo sogna</a:t>
            </a:r>
            <a:r>
              <a:rPr lang="it-IT" sz="900" dirty="0">
                <a:ea typeface="+mn-lt"/>
                <a:cs typeface="+mn-lt"/>
              </a:rPr>
              <a:t/>
            </a:r>
            <a:br>
              <a:rPr lang="it-IT" sz="900" dirty="0">
                <a:ea typeface="+mn-lt"/>
                <a:cs typeface="+mn-lt"/>
              </a:rPr>
            </a:br>
            <a:r>
              <a:rPr lang="it-IT" sz="900" dirty="0">
                <a:cs typeface="Calibri"/>
              </a:rPr>
              <a:t>Non lasciarlo solo contro questo mondo </a:t>
            </a:r>
            <a:r>
              <a:rPr lang="it-IT" sz="900" dirty="0">
                <a:ea typeface="+mn-lt"/>
                <a:cs typeface="+mn-lt"/>
              </a:rPr>
              <a:t/>
            </a:r>
            <a:br>
              <a:rPr lang="it-IT" sz="900" dirty="0">
                <a:ea typeface="+mn-lt"/>
                <a:cs typeface="+mn-lt"/>
              </a:rPr>
            </a:br>
            <a:r>
              <a:rPr lang="it-IT" sz="900" dirty="0">
                <a:cs typeface="Calibri"/>
              </a:rPr>
              <a:t>Non lasciarlo andare sogna fino in fondo </a:t>
            </a:r>
            <a:r>
              <a:rPr lang="it-IT" sz="900" dirty="0">
                <a:ea typeface="+mn-lt"/>
                <a:cs typeface="+mn-lt"/>
              </a:rPr>
              <a:t/>
            </a:r>
            <a:br>
              <a:rPr lang="it-IT" sz="900" dirty="0">
                <a:ea typeface="+mn-lt"/>
                <a:cs typeface="+mn-lt"/>
              </a:rPr>
            </a:br>
            <a:r>
              <a:rPr lang="it-IT" sz="900" dirty="0">
                <a:cs typeface="Calibri"/>
              </a:rPr>
              <a:t>Fallo pure tu</a:t>
            </a:r>
          </a:p>
          <a:p>
            <a:pPr>
              <a:buNone/>
            </a:pPr>
            <a:r>
              <a:rPr lang="it-IT" sz="900" dirty="0">
                <a:cs typeface="Calibri"/>
              </a:rPr>
              <a:t>Sogna, ragazzo sogna </a:t>
            </a:r>
            <a:r>
              <a:rPr lang="it-IT" sz="900" dirty="0">
                <a:ea typeface="+mn-lt"/>
                <a:cs typeface="+mn-lt"/>
              </a:rPr>
              <a:t/>
            </a:r>
            <a:br>
              <a:rPr lang="it-IT" sz="900" dirty="0">
                <a:ea typeface="+mn-lt"/>
                <a:cs typeface="+mn-lt"/>
              </a:rPr>
            </a:br>
            <a:r>
              <a:rPr lang="it-IT" sz="900" dirty="0">
                <a:cs typeface="Calibri"/>
              </a:rPr>
              <a:t>Quando cade il vento ma non è finita </a:t>
            </a:r>
            <a:r>
              <a:rPr lang="it-IT" sz="900" dirty="0">
                <a:ea typeface="+mn-lt"/>
                <a:cs typeface="+mn-lt"/>
              </a:rPr>
              <a:t/>
            </a:r>
            <a:br>
              <a:rPr lang="it-IT" sz="900" dirty="0">
                <a:ea typeface="+mn-lt"/>
                <a:cs typeface="+mn-lt"/>
              </a:rPr>
            </a:br>
            <a:r>
              <a:rPr lang="it-IT" sz="900" dirty="0">
                <a:cs typeface="Calibri"/>
              </a:rPr>
              <a:t>Quando muore un uomo per la stessa vita </a:t>
            </a:r>
            <a:r>
              <a:rPr lang="it-IT" sz="900" dirty="0">
                <a:ea typeface="+mn-lt"/>
                <a:cs typeface="+mn-lt"/>
              </a:rPr>
              <a:t/>
            </a:r>
            <a:br>
              <a:rPr lang="it-IT" sz="900" dirty="0">
                <a:ea typeface="+mn-lt"/>
                <a:cs typeface="+mn-lt"/>
              </a:rPr>
            </a:br>
            <a:r>
              <a:rPr lang="it-IT" sz="900" dirty="0">
                <a:cs typeface="Calibri"/>
              </a:rPr>
              <a:t>Che sognavi tu</a:t>
            </a:r>
          </a:p>
          <a:p>
            <a:pPr>
              <a:buNone/>
            </a:pPr>
            <a:r>
              <a:rPr lang="it-IT" sz="900" dirty="0">
                <a:cs typeface="Calibri"/>
              </a:rPr>
              <a:t>Sogna, ragazzo sogna </a:t>
            </a:r>
            <a:r>
              <a:rPr lang="it-IT" sz="900" dirty="0">
                <a:ea typeface="+mn-lt"/>
                <a:cs typeface="+mn-lt"/>
              </a:rPr>
              <a:t/>
            </a:r>
            <a:br>
              <a:rPr lang="it-IT" sz="900" dirty="0">
                <a:ea typeface="+mn-lt"/>
                <a:cs typeface="+mn-lt"/>
              </a:rPr>
            </a:br>
            <a:r>
              <a:rPr lang="it-IT" sz="900" dirty="0">
                <a:cs typeface="Calibri"/>
              </a:rPr>
              <a:t>Non cambiare un verso della tua canzone </a:t>
            </a:r>
            <a:r>
              <a:rPr lang="it-IT" sz="900" dirty="0">
                <a:ea typeface="+mn-lt"/>
                <a:cs typeface="+mn-lt"/>
              </a:rPr>
              <a:t/>
            </a:r>
            <a:br>
              <a:rPr lang="it-IT" sz="900" dirty="0">
                <a:ea typeface="+mn-lt"/>
                <a:cs typeface="+mn-lt"/>
              </a:rPr>
            </a:br>
            <a:r>
              <a:rPr lang="it-IT" sz="900" dirty="0">
                <a:cs typeface="Calibri"/>
              </a:rPr>
              <a:t>Non lasciare un treno fermo alla stazione </a:t>
            </a:r>
            <a:r>
              <a:rPr lang="it-IT" sz="900" dirty="0">
                <a:ea typeface="+mn-lt"/>
                <a:cs typeface="+mn-lt"/>
              </a:rPr>
              <a:t/>
            </a:r>
            <a:br>
              <a:rPr lang="it-IT" sz="900" dirty="0">
                <a:ea typeface="+mn-lt"/>
                <a:cs typeface="+mn-lt"/>
              </a:rPr>
            </a:br>
            <a:r>
              <a:rPr lang="it-IT" sz="900" dirty="0">
                <a:cs typeface="Calibri"/>
              </a:rPr>
              <a:t>Non fermarti tu</a:t>
            </a:r>
          </a:p>
          <a:p>
            <a:pPr>
              <a:buNone/>
            </a:pPr>
            <a:r>
              <a:rPr lang="it-IT" sz="900" dirty="0">
                <a:cs typeface="Calibri"/>
              </a:rPr>
              <a:t>Lasciali dire che al mondo </a:t>
            </a:r>
            <a:r>
              <a:rPr lang="it-IT" sz="900" dirty="0">
                <a:ea typeface="+mn-lt"/>
                <a:cs typeface="+mn-lt"/>
              </a:rPr>
              <a:t/>
            </a:r>
            <a:br>
              <a:rPr lang="it-IT" sz="900" dirty="0">
                <a:ea typeface="+mn-lt"/>
                <a:cs typeface="+mn-lt"/>
              </a:rPr>
            </a:br>
            <a:r>
              <a:rPr lang="it-IT" sz="900" dirty="0">
                <a:cs typeface="Calibri"/>
              </a:rPr>
              <a:t>Quelli come te perderanno sempre </a:t>
            </a:r>
            <a:r>
              <a:rPr lang="it-IT" sz="900" dirty="0">
                <a:ea typeface="+mn-lt"/>
                <a:cs typeface="+mn-lt"/>
              </a:rPr>
              <a:t/>
            </a:r>
            <a:br>
              <a:rPr lang="it-IT" sz="900" dirty="0">
                <a:ea typeface="+mn-lt"/>
                <a:cs typeface="+mn-lt"/>
              </a:rPr>
            </a:br>
            <a:r>
              <a:rPr lang="it-IT" sz="900" dirty="0">
                <a:cs typeface="Calibri"/>
              </a:rPr>
              <a:t>Perché hai già vinto, lo giuro</a:t>
            </a:r>
            <a:r>
              <a:rPr lang="it-IT" sz="900" dirty="0">
                <a:ea typeface="+mn-lt"/>
                <a:cs typeface="+mn-lt"/>
              </a:rPr>
              <a:t/>
            </a:r>
            <a:br>
              <a:rPr lang="it-IT" sz="900" dirty="0">
                <a:ea typeface="+mn-lt"/>
                <a:cs typeface="+mn-lt"/>
              </a:rPr>
            </a:br>
            <a:r>
              <a:rPr lang="it-IT" sz="900" dirty="0">
                <a:cs typeface="Calibri"/>
              </a:rPr>
              <a:t>E non ti possono fare più niente </a:t>
            </a:r>
            <a:r>
              <a:rPr lang="it-IT" sz="900" dirty="0">
                <a:ea typeface="+mn-lt"/>
                <a:cs typeface="+mn-lt"/>
              </a:rPr>
              <a:t/>
            </a:r>
            <a:br>
              <a:rPr lang="it-IT" sz="900" dirty="0">
                <a:ea typeface="+mn-lt"/>
                <a:cs typeface="+mn-lt"/>
              </a:rPr>
            </a:br>
            <a:r>
              <a:rPr lang="it-IT" sz="900" dirty="0">
                <a:cs typeface="Calibri"/>
              </a:rPr>
              <a:t>Passa ogni tanto la mano </a:t>
            </a:r>
            <a:r>
              <a:rPr lang="it-IT" sz="900" dirty="0">
                <a:ea typeface="+mn-lt"/>
                <a:cs typeface="+mn-lt"/>
              </a:rPr>
              <a:t/>
            </a:r>
            <a:br>
              <a:rPr lang="it-IT" sz="900" dirty="0">
                <a:ea typeface="+mn-lt"/>
                <a:cs typeface="+mn-lt"/>
              </a:rPr>
            </a:br>
            <a:r>
              <a:rPr lang="it-IT" sz="900" dirty="0">
                <a:cs typeface="Calibri"/>
              </a:rPr>
              <a:t>Su un viso di donna, passaci le dita </a:t>
            </a:r>
            <a:r>
              <a:rPr lang="it-IT" sz="900" dirty="0">
                <a:ea typeface="+mn-lt"/>
                <a:cs typeface="+mn-lt"/>
              </a:rPr>
              <a:t/>
            </a:r>
            <a:br>
              <a:rPr lang="it-IT" sz="900" dirty="0">
                <a:ea typeface="+mn-lt"/>
                <a:cs typeface="+mn-lt"/>
              </a:rPr>
            </a:br>
            <a:r>
              <a:rPr lang="it-IT" sz="900" dirty="0">
                <a:cs typeface="Calibri"/>
              </a:rPr>
              <a:t>Nessun regno è più grande </a:t>
            </a:r>
            <a:r>
              <a:rPr lang="it-IT" sz="900" dirty="0">
                <a:ea typeface="+mn-lt"/>
                <a:cs typeface="+mn-lt"/>
              </a:rPr>
              <a:t/>
            </a:r>
            <a:br>
              <a:rPr lang="it-IT" sz="900" dirty="0">
                <a:ea typeface="+mn-lt"/>
                <a:cs typeface="+mn-lt"/>
              </a:rPr>
            </a:br>
            <a:r>
              <a:rPr lang="it-IT" sz="900" dirty="0">
                <a:cs typeface="Calibri"/>
              </a:rPr>
              <a:t>Di questa piccola cosa che è la vita</a:t>
            </a:r>
          </a:p>
          <a:p>
            <a:pPr marL="0" indent="0">
              <a:buNone/>
            </a:pPr>
            <a:endParaRPr lang="it-IT" sz="900" dirty="0">
              <a:cs typeface="Calibri"/>
            </a:endParaRPr>
          </a:p>
        </p:txBody>
      </p:sp>
      <p:sp>
        <p:nvSpPr>
          <p:cNvPr id="4" name="Segnaposto contenuto 3">
            <a:extLst>
              <a:ext uri="{FF2B5EF4-FFF2-40B4-BE49-F238E27FC236}">
                <a16:creationId xmlns:a16="http://schemas.microsoft.com/office/drawing/2014/main" xmlns="" id="{2B856BB0-E973-4D14-ADB7-EAF62CFBF20F}"/>
              </a:ext>
            </a:extLst>
          </p:cNvPr>
          <p:cNvSpPr>
            <a:spLocks noGrp="1"/>
          </p:cNvSpPr>
          <p:nvPr>
            <p:ph sz="half" idx="2"/>
          </p:nvPr>
        </p:nvSpPr>
        <p:spPr>
          <a:xfrm>
            <a:off x="6028427" y="-299"/>
            <a:ext cx="6159259" cy="6852997"/>
          </a:xfrm>
        </p:spPr>
        <p:txBody>
          <a:bodyPr vert="horz" lIns="91440" tIns="45720" rIns="91440" bIns="45720" rtlCol="0" anchor="t">
            <a:normAutofit/>
          </a:bodyPr>
          <a:lstStyle/>
          <a:p>
            <a:pPr>
              <a:buNone/>
            </a:pPr>
            <a:r>
              <a:rPr lang="it-IT" dirty="0">
                <a:cs typeface="Calibri"/>
              </a:rPr>
              <a:t>   </a:t>
            </a:r>
            <a:r>
              <a:rPr lang="it-IT" sz="900" dirty="0">
                <a:cs typeface="Calibri"/>
              </a:rPr>
              <a:t>E la vita è così forte </a:t>
            </a:r>
            <a:r>
              <a:rPr lang="it-IT" sz="900" dirty="0">
                <a:ea typeface="+mn-lt"/>
                <a:cs typeface="+mn-lt"/>
              </a:rPr>
              <a:t/>
            </a:r>
            <a:br>
              <a:rPr lang="it-IT" sz="900" dirty="0">
                <a:ea typeface="+mn-lt"/>
                <a:cs typeface="+mn-lt"/>
              </a:rPr>
            </a:br>
            <a:r>
              <a:rPr lang="it-IT" sz="900" dirty="0">
                <a:cs typeface="Calibri"/>
              </a:rPr>
              <a:t>Che attraversa i muri per farsi vedere </a:t>
            </a:r>
            <a:r>
              <a:rPr lang="it-IT" sz="900" dirty="0">
                <a:ea typeface="+mn-lt"/>
                <a:cs typeface="+mn-lt"/>
              </a:rPr>
              <a:t/>
            </a:r>
            <a:br>
              <a:rPr lang="it-IT" sz="900" dirty="0">
                <a:ea typeface="+mn-lt"/>
                <a:cs typeface="+mn-lt"/>
              </a:rPr>
            </a:br>
            <a:r>
              <a:rPr lang="it-IT" sz="900" dirty="0">
                <a:cs typeface="Calibri"/>
              </a:rPr>
              <a:t>La vita è così vera </a:t>
            </a:r>
            <a:r>
              <a:rPr lang="it-IT" sz="900" dirty="0">
                <a:ea typeface="+mn-lt"/>
                <a:cs typeface="+mn-lt"/>
              </a:rPr>
              <a:t/>
            </a:r>
            <a:br>
              <a:rPr lang="it-IT" sz="900" dirty="0">
                <a:ea typeface="+mn-lt"/>
                <a:cs typeface="+mn-lt"/>
              </a:rPr>
            </a:br>
            <a:r>
              <a:rPr lang="it-IT" sz="900" dirty="0">
                <a:cs typeface="Calibri"/>
              </a:rPr>
              <a:t>Che sembra impossibile doverla lasciare </a:t>
            </a:r>
            <a:r>
              <a:rPr lang="it-IT" sz="900" dirty="0">
                <a:ea typeface="+mn-lt"/>
                <a:cs typeface="+mn-lt"/>
              </a:rPr>
              <a:t/>
            </a:r>
            <a:br>
              <a:rPr lang="it-IT" sz="900" dirty="0">
                <a:ea typeface="+mn-lt"/>
                <a:cs typeface="+mn-lt"/>
              </a:rPr>
            </a:br>
            <a:r>
              <a:rPr lang="it-IT" sz="900" dirty="0">
                <a:cs typeface="Calibri"/>
              </a:rPr>
              <a:t>La vita è così grande </a:t>
            </a:r>
            <a:r>
              <a:rPr lang="it-IT" sz="900" dirty="0">
                <a:ea typeface="+mn-lt"/>
                <a:cs typeface="+mn-lt"/>
              </a:rPr>
              <a:t/>
            </a:r>
            <a:br>
              <a:rPr lang="it-IT" sz="900" dirty="0">
                <a:ea typeface="+mn-lt"/>
                <a:cs typeface="+mn-lt"/>
              </a:rPr>
            </a:br>
            <a:r>
              <a:rPr lang="it-IT" sz="900" dirty="0">
                <a:cs typeface="Calibri"/>
              </a:rPr>
              <a:t>Che quando sarai sul punto di morire </a:t>
            </a:r>
            <a:r>
              <a:rPr lang="it-IT" sz="900" dirty="0">
                <a:ea typeface="+mn-lt"/>
                <a:cs typeface="+mn-lt"/>
              </a:rPr>
              <a:t/>
            </a:r>
            <a:br>
              <a:rPr lang="it-IT" sz="900" dirty="0">
                <a:ea typeface="+mn-lt"/>
                <a:cs typeface="+mn-lt"/>
              </a:rPr>
            </a:br>
            <a:r>
              <a:rPr lang="it-IT" sz="900" dirty="0">
                <a:cs typeface="Calibri"/>
              </a:rPr>
              <a:t>Pianterai un ulivo</a:t>
            </a:r>
            <a:r>
              <a:rPr lang="it-IT" sz="900" dirty="0">
                <a:ea typeface="+mn-lt"/>
                <a:cs typeface="+mn-lt"/>
              </a:rPr>
              <a:t/>
            </a:r>
            <a:br>
              <a:rPr lang="it-IT" sz="900" dirty="0">
                <a:ea typeface="+mn-lt"/>
                <a:cs typeface="+mn-lt"/>
              </a:rPr>
            </a:br>
            <a:r>
              <a:rPr lang="it-IT" sz="900" dirty="0">
                <a:cs typeface="Calibri"/>
              </a:rPr>
              <a:t>Convinto ancora di vederlo fiorire</a:t>
            </a:r>
            <a:endParaRPr lang="it-IT" dirty="0">
              <a:cs typeface="Calibri"/>
            </a:endParaRPr>
          </a:p>
          <a:p>
            <a:pPr>
              <a:buNone/>
            </a:pPr>
            <a:r>
              <a:rPr lang="it-IT" sz="900" dirty="0">
                <a:cs typeface="Calibri"/>
              </a:rPr>
              <a:t>Sogna, ragazzo sogna</a:t>
            </a:r>
            <a:r>
              <a:rPr lang="it-IT" sz="900" dirty="0">
                <a:ea typeface="+mn-lt"/>
                <a:cs typeface="+mn-lt"/>
              </a:rPr>
              <a:t/>
            </a:r>
            <a:br>
              <a:rPr lang="it-IT" sz="900" dirty="0">
                <a:ea typeface="+mn-lt"/>
                <a:cs typeface="+mn-lt"/>
              </a:rPr>
            </a:br>
            <a:r>
              <a:rPr lang="it-IT" sz="900" dirty="0">
                <a:cs typeface="Calibri"/>
              </a:rPr>
              <a:t>Quando lei si volta</a:t>
            </a:r>
            <a:r>
              <a:rPr lang="it-IT" sz="900" dirty="0">
                <a:ea typeface="+mn-lt"/>
                <a:cs typeface="+mn-lt"/>
              </a:rPr>
              <a:t/>
            </a:r>
            <a:br>
              <a:rPr lang="it-IT" sz="900" dirty="0">
                <a:ea typeface="+mn-lt"/>
                <a:cs typeface="+mn-lt"/>
              </a:rPr>
            </a:br>
            <a:r>
              <a:rPr lang="it-IT" sz="900" dirty="0">
                <a:cs typeface="Calibri"/>
              </a:rPr>
              <a:t>Quando lei non torna</a:t>
            </a:r>
            <a:r>
              <a:rPr lang="it-IT" sz="900" dirty="0">
                <a:ea typeface="+mn-lt"/>
                <a:cs typeface="+mn-lt"/>
              </a:rPr>
              <a:t/>
            </a:r>
            <a:br>
              <a:rPr lang="it-IT" sz="900" dirty="0">
                <a:ea typeface="+mn-lt"/>
                <a:cs typeface="+mn-lt"/>
              </a:rPr>
            </a:br>
            <a:r>
              <a:rPr lang="it-IT" sz="900" dirty="0">
                <a:cs typeface="Calibri"/>
              </a:rPr>
              <a:t>Quando il solo passo </a:t>
            </a:r>
            <a:r>
              <a:rPr lang="it-IT" sz="900" dirty="0">
                <a:ea typeface="+mn-lt"/>
                <a:cs typeface="+mn-lt"/>
              </a:rPr>
              <a:t/>
            </a:r>
            <a:br>
              <a:rPr lang="it-IT" sz="900" dirty="0">
                <a:ea typeface="+mn-lt"/>
                <a:cs typeface="+mn-lt"/>
              </a:rPr>
            </a:br>
            <a:r>
              <a:rPr lang="it-IT" sz="900" dirty="0">
                <a:cs typeface="Calibri"/>
              </a:rPr>
              <a:t>Che fermava il cuore </a:t>
            </a:r>
            <a:r>
              <a:rPr lang="it-IT" sz="900" dirty="0">
                <a:ea typeface="+mn-lt"/>
                <a:cs typeface="+mn-lt"/>
              </a:rPr>
              <a:t/>
            </a:r>
            <a:br>
              <a:rPr lang="it-IT" sz="900" dirty="0">
                <a:ea typeface="+mn-lt"/>
                <a:cs typeface="+mn-lt"/>
              </a:rPr>
            </a:br>
            <a:r>
              <a:rPr lang="it-IT" sz="900" dirty="0">
                <a:cs typeface="Calibri"/>
              </a:rPr>
              <a:t>Non lo senti più</a:t>
            </a:r>
          </a:p>
          <a:p>
            <a:pPr>
              <a:buNone/>
            </a:pPr>
            <a:r>
              <a:rPr lang="it-IT" sz="900" dirty="0">
                <a:cs typeface="Calibri"/>
              </a:rPr>
              <a:t>Sogna, ragazzo, sogna </a:t>
            </a:r>
            <a:r>
              <a:rPr lang="it-IT" sz="900" dirty="0">
                <a:ea typeface="+mn-lt"/>
                <a:cs typeface="+mn-lt"/>
              </a:rPr>
              <a:t/>
            </a:r>
            <a:br>
              <a:rPr lang="it-IT" sz="900" dirty="0">
                <a:ea typeface="+mn-lt"/>
                <a:cs typeface="+mn-lt"/>
              </a:rPr>
            </a:br>
            <a:r>
              <a:rPr lang="it-IT" sz="900" dirty="0">
                <a:cs typeface="Calibri"/>
              </a:rPr>
              <a:t>Passeranno i giorni </a:t>
            </a:r>
            <a:r>
              <a:rPr lang="it-IT" sz="900" dirty="0">
                <a:ea typeface="+mn-lt"/>
                <a:cs typeface="+mn-lt"/>
              </a:rPr>
              <a:t/>
            </a:r>
            <a:br>
              <a:rPr lang="it-IT" sz="900" dirty="0">
                <a:ea typeface="+mn-lt"/>
                <a:cs typeface="+mn-lt"/>
              </a:rPr>
            </a:br>
            <a:r>
              <a:rPr lang="it-IT" sz="900" dirty="0" smtClean="0">
                <a:cs typeface="Calibri"/>
              </a:rPr>
              <a:t>Passerà</a:t>
            </a:r>
            <a:r>
              <a:rPr lang="it-IT" sz="900" dirty="0">
                <a:cs typeface="Calibri"/>
              </a:rPr>
              <a:t> l'amore</a:t>
            </a:r>
            <a:r>
              <a:rPr lang="it-IT" sz="900" dirty="0">
                <a:ea typeface="+mn-lt"/>
                <a:cs typeface="+mn-lt"/>
              </a:rPr>
              <a:t/>
            </a:r>
            <a:br>
              <a:rPr lang="it-IT" sz="900" dirty="0">
                <a:ea typeface="+mn-lt"/>
                <a:cs typeface="+mn-lt"/>
              </a:rPr>
            </a:br>
            <a:r>
              <a:rPr lang="it-IT" sz="900" dirty="0">
                <a:cs typeface="Calibri"/>
              </a:rPr>
              <a:t>Passeran le notti </a:t>
            </a:r>
            <a:r>
              <a:rPr lang="it-IT" sz="900" dirty="0">
                <a:ea typeface="+mn-lt"/>
                <a:cs typeface="+mn-lt"/>
              </a:rPr>
              <a:t/>
            </a:r>
            <a:br>
              <a:rPr lang="it-IT" sz="900" dirty="0">
                <a:ea typeface="+mn-lt"/>
                <a:cs typeface="+mn-lt"/>
              </a:rPr>
            </a:br>
            <a:r>
              <a:rPr lang="it-IT" sz="900" dirty="0">
                <a:cs typeface="Calibri"/>
              </a:rPr>
              <a:t>Finirà il dolore</a:t>
            </a:r>
            <a:r>
              <a:rPr lang="it-IT" sz="900" dirty="0">
                <a:ea typeface="+mn-lt"/>
                <a:cs typeface="+mn-lt"/>
              </a:rPr>
              <a:t/>
            </a:r>
            <a:br>
              <a:rPr lang="it-IT" sz="900" dirty="0">
                <a:ea typeface="+mn-lt"/>
                <a:cs typeface="+mn-lt"/>
              </a:rPr>
            </a:br>
            <a:r>
              <a:rPr lang="it-IT" sz="900" dirty="0">
                <a:cs typeface="Calibri"/>
              </a:rPr>
              <a:t>Sarai sempre tu</a:t>
            </a:r>
          </a:p>
          <a:p>
            <a:pPr>
              <a:buNone/>
            </a:pPr>
            <a:r>
              <a:rPr lang="it-IT" sz="900" dirty="0">
                <a:cs typeface="Calibri"/>
              </a:rPr>
              <a:t>Sogna, ragazzo sogna </a:t>
            </a:r>
            <a:r>
              <a:rPr lang="it-IT" sz="900" dirty="0">
                <a:ea typeface="+mn-lt"/>
                <a:cs typeface="+mn-lt"/>
              </a:rPr>
              <a:t/>
            </a:r>
            <a:br>
              <a:rPr lang="it-IT" sz="900" dirty="0">
                <a:ea typeface="+mn-lt"/>
                <a:cs typeface="+mn-lt"/>
              </a:rPr>
            </a:br>
            <a:r>
              <a:rPr lang="it-IT" sz="900" dirty="0">
                <a:cs typeface="Calibri"/>
              </a:rPr>
              <a:t>Piccolo ragazzo </a:t>
            </a:r>
            <a:r>
              <a:rPr lang="it-IT" sz="900" dirty="0">
                <a:ea typeface="+mn-lt"/>
                <a:cs typeface="+mn-lt"/>
              </a:rPr>
              <a:t/>
            </a:r>
            <a:br>
              <a:rPr lang="it-IT" sz="900" dirty="0">
                <a:ea typeface="+mn-lt"/>
                <a:cs typeface="+mn-lt"/>
              </a:rPr>
            </a:br>
            <a:r>
              <a:rPr lang="it-IT" sz="900" dirty="0">
                <a:cs typeface="Calibri"/>
              </a:rPr>
              <a:t>Nella mia memoria</a:t>
            </a:r>
            <a:r>
              <a:rPr lang="it-IT" sz="900" dirty="0">
                <a:ea typeface="+mn-lt"/>
                <a:cs typeface="+mn-lt"/>
              </a:rPr>
              <a:t/>
            </a:r>
            <a:br>
              <a:rPr lang="it-IT" sz="900" dirty="0">
                <a:ea typeface="+mn-lt"/>
                <a:cs typeface="+mn-lt"/>
              </a:rPr>
            </a:br>
            <a:r>
              <a:rPr lang="it-IT" sz="900" dirty="0">
                <a:cs typeface="Calibri"/>
              </a:rPr>
              <a:t>Tante volte tanti </a:t>
            </a:r>
            <a:r>
              <a:rPr lang="it-IT" sz="900" dirty="0">
                <a:ea typeface="+mn-lt"/>
                <a:cs typeface="+mn-lt"/>
              </a:rPr>
              <a:t/>
            </a:r>
            <a:br>
              <a:rPr lang="it-IT" sz="900" dirty="0">
                <a:ea typeface="+mn-lt"/>
                <a:cs typeface="+mn-lt"/>
              </a:rPr>
            </a:br>
            <a:r>
              <a:rPr lang="it-IT" sz="900" dirty="0">
                <a:cs typeface="Calibri"/>
              </a:rPr>
              <a:t>Dentro questa storia</a:t>
            </a:r>
            <a:r>
              <a:rPr lang="it-IT" sz="900" dirty="0">
                <a:ea typeface="+mn-lt"/>
                <a:cs typeface="+mn-lt"/>
              </a:rPr>
              <a:t/>
            </a:r>
            <a:br>
              <a:rPr lang="it-IT" sz="900" dirty="0">
                <a:ea typeface="+mn-lt"/>
                <a:cs typeface="+mn-lt"/>
              </a:rPr>
            </a:br>
            <a:r>
              <a:rPr lang="it-IT" sz="900" dirty="0">
                <a:cs typeface="Calibri"/>
              </a:rPr>
              <a:t>Non vi conto più</a:t>
            </a:r>
            <a:r>
              <a:rPr lang="it-IT" sz="900" dirty="0">
                <a:ea typeface="+mn-lt"/>
                <a:cs typeface="+mn-lt"/>
              </a:rPr>
              <a:t/>
            </a:r>
            <a:br>
              <a:rPr lang="it-IT" sz="900" dirty="0">
                <a:ea typeface="+mn-lt"/>
                <a:cs typeface="+mn-lt"/>
              </a:rPr>
            </a:br>
            <a:r>
              <a:rPr lang="it-IT" sz="900" dirty="0">
                <a:cs typeface="Calibri"/>
              </a:rPr>
              <a:t>Sogna, ragazzo, sogna</a:t>
            </a:r>
            <a:r>
              <a:rPr lang="it-IT" sz="900" dirty="0">
                <a:ea typeface="+mn-lt"/>
                <a:cs typeface="+mn-lt"/>
              </a:rPr>
              <a:t/>
            </a:r>
            <a:br>
              <a:rPr lang="it-IT" sz="900" dirty="0">
                <a:ea typeface="+mn-lt"/>
                <a:cs typeface="+mn-lt"/>
              </a:rPr>
            </a:br>
            <a:r>
              <a:rPr lang="it-IT" sz="900" dirty="0">
                <a:cs typeface="Calibri"/>
              </a:rPr>
              <a:t>Ti ho lasciato un foglio </a:t>
            </a:r>
            <a:r>
              <a:rPr lang="it-IT" sz="900" dirty="0">
                <a:ea typeface="+mn-lt"/>
                <a:cs typeface="+mn-lt"/>
              </a:rPr>
              <a:t/>
            </a:r>
            <a:br>
              <a:rPr lang="it-IT" sz="900" dirty="0">
                <a:ea typeface="+mn-lt"/>
                <a:cs typeface="+mn-lt"/>
              </a:rPr>
            </a:br>
            <a:r>
              <a:rPr lang="it-IT" sz="900" dirty="0">
                <a:cs typeface="Calibri"/>
              </a:rPr>
              <a:t>Sulla scrivania</a:t>
            </a:r>
            <a:r>
              <a:rPr lang="it-IT" sz="900" dirty="0">
                <a:ea typeface="+mn-lt"/>
                <a:cs typeface="+mn-lt"/>
              </a:rPr>
              <a:t/>
            </a:r>
            <a:br>
              <a:rPr lang="it-IT" sz="900" dirty="0">
                <a:ea typeface="+mn-lt"/>
                <a:cs typeface="+mn-lt"/>
              </a:rPr>
            </a:br>
            <a:r>
              <a:rPr lang="it-IT" sz="900" dirty="0">
                <a:cs typeface="Calibri"/>
              </a:rPr>
              <a:t>Manca solo un verso </a:t>
            </a:r>
            <a:r>
              <a:rPr lang="it-IT" sz="900" dirty="0">
                <a:ea typeface="+mn-lt"/>
                <a:cs typeface="+mn-lt"/>
              </a:rPr>
              <a:t/>
            </a:r>
            <a:br>
              <a:rPr lang="it-IT" sz="900" dirty="0">
                <a:ea typeface="+mn-lt"/>
                <a:cs typeface="+mn-lt"/>
              </a:rPr>
            </a:br>
            <a:r>
              <a:rPr lang="it-IT" sz="900" dirty="0">
                <a:cs typeface="Calibri"/>
              </a:rPr>
              <a:t>A quella poesia</a:t>
            </a:r>
            <a:r>
              <a:rPr lang="it-IT" sz="900" dirty="0">
                <a:ea typeface="+mn-lt"/>
                <a:cs typeface="+mn-lt"/>
              </a:rPr>
              <a:t/>
            </a:r>
            <a:br>
              <a:rPr lang="it-IT" sz="900" dirty="0">
                <a:ea typeface="+mn-lt"/>
                <a:cs typeface="+mn-lt"/>
              </a:rPr>
            </a:br>
            <a:r>
              <a:rPr lang="it-IT" sz="900" dirty="0">
                <a:cs typeface="Calibri"/>
              </a:rPr>
              <a:t>Puoi finirla tu</a:t>
            </a:r>
          </a:p>
          <a:p>
            <a:pPr>
              <a:buNone/>
            </a:pPr>
            <a:r>
              <a:rPr lang="it-IT" sz="900" dirty="0">
                <a:cs typeface="Calibri"/>
              </a:rPr>
              <a:t>Compositori: Roberto Vecchioni</a:t>
            </a:r>
          </a:p>
          <a:p>
            <a:pPr>
              <a:buNone/>
            </a:pPr>
            <a:r>
              <a:rPr lang="it-IT" sz="900" dirty="0">
                <a:cs typeface="Calibri"/>
              </a:rPr>
              <a:t>Testo di Sogna, ragazzo sogna © Sony/ATV Music Publishing LLC </a:t>
            </a:r>
          </a:p>
          <a:p>
            <a:pPr marL="0" indent="0">
              <a:buNone/>
            </a:pPr>
            <a:endParaRPr lang="it-IT" dirty="0">
              <a:cs typeface="Calibri"/>
            </a:endParaRPr>
          </a:p>
        </p:txBody>
      </p:sp>
    </p:spTree>
    <p:extLst>
      <p:ext uri="{BB962C8B-B14F-4D97-AF65-F5344CB8AC3E}">
        <p14:creationId xmlns:p14="http://schemas.microsoft.com/office/powerpoint/2010/main" xmlns="" val="203934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6459779A-EECE-4F75-B0D6-36CB8D3ACCDB}"/>
              </a:ext>
            </a:extLst>
          </p:cNvPr>
          <p:cNvSpPr>
            <a:spLocks noGrp="1"/>
          </p:cNvSpPr>
          <p:nvPr>
            <p:ph idx="1"/>
          </p:nvPr>
        </p:nvSpPr>
        <p:spPr>
          <a:xfrm>
            <a:off x="4314" y="-299"/>
            <a:ext cx="12183372" cy="6852997"/>
          </a:xfrm>
        </p:spPr>
        <p:txBody>
          <a:bodyPr vert="horz" lIns="91440" tIns="45720" rIns="91440" bIns="45720" rtlCol="0" anchor="t">
            <a:normAutofit/>
          </a:bodyPr>
          <a:lstStyle/>
          <a:p>
            <a:pPr>
              <a:buNone/>
            </a:pPr>
            <a:r>
              <a:rPr lang="it-IT" dirty="0">
                <a:cs typeface="Calibri"/>
              </a:rPr>
              <a:t>Questa composizione di Roberto Vecchioni racconta e incita a realizzare i propri sogni con un avviso sul fatto che sia molto difficile infatti ci saranno molte persone che saranno contro di te, diranno che non ce la puoi fare, e non si deve mollare solo perché molti la pensano diversamente da te perché non sempre la ragione sta con chi è più forte. Bisogna credere in sé stessi, a ciò che si vede dentro, senza paura. Quando una persona non vive per ciò che realmente crede non vive davvero. Continuando a sperare e a sognare si riuscirà a raggiungere l'obiettivo. E bisogna continuare a sperare nonostante ci siano delle persone che muoiono con dei sogni come quelli che hai tu, ma che non potranno mai più divenire realizzati. Non è necessario nemmeno adattarsi agli altri, non serve modificare il proprio sogno per quello che gli altri pensano di noi, bisogna andare oltre alla barriera dell'apparenza. Mostrare il proprio amore alla persona amata è una cosa da fare, ma quando lei ti abbandonerà e non tornerà più, non devi smettere di sognare, ma continuare a proseguire su quel tuo cammino, perché dopo finirà il dolore, finirà l'amore, dopo intere notti e interi giorni. E non bisogna pensare che la tua storia sia </a:t>
            </a:r>
            <a:r>
              <a:rPr lang="it-IT" u="sng" dirty="0">
                <a:cs typeface="Calibri"/>
              </a:rPr>
              <a:t>l'unica</a:t>
            </a:r>
            <a:r>
              <a:rPr lang="it-IT" dirty="0">
                <a:cs typeface="Calibri"/>
              </a:rPr>
              <a:t> così piena di ostacoli perché tanti altri ragazzi combattono le tue stesse lotte.</a:t>
            </a:r>
          </a:p>
        </p:txBody>
      </p:sp>
    </p:spTree>
    <p:extLst>
      <p:ext uri="{BB962C8B-B14F-4D97-AF65-F5344CB8AC3E}">
        <p14:creationId xmlns:p14="http://schemas.microsoft.com/office/powerpoint/2010/main" xmlns="" val="1755120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0E443ED-A1E7-463B-B184-CEEBA7CAF45E}"/>
              </a:ext>
            </a:extLst>
          </p:cNvPr>
          <p:cNvSpPr>
            <a:spLocks noGrp="1"/>
          </p:cNvSpPr>
          <p:nvPr>
            <p:ph type="title"/>
          </p:nvPr>
        </p:nvSpPr>
        <p:spPr/>
        <p:txBody>
          <a:bodyPr/>
          <a:lstStyle/>
          <a:p>
            <a:pPr algn="ctr"/>
            <a:r>
              <a:rPr lang="it-IT" b="1" dirty="0">
                <a:cs typeface="Calibri Light"/>
              </a:rPr>
              <a:t>Conseguenze di una bassa autostima</a:t>
            </a:r>
          </a:p>
        </p:txBody>
      </p:sp>
      <p:sp>
        <p:nvSpPr>
          <p:cNvPr id="3" name="Segnaposto contenuto 2">
            <a:extLst>
              <a:ext uri="{FF2B5EF4-FFF2-40B4-BE49-F238E27FC236}">
                <a16:creationId xmlns:a16="http://schemas.microsoft.com/office/drawing/2014/main" xmlns="" id="{AA05E1E1-3A9F-4A78-85F6-B4FCCE48AE70}"/>
              </a:ext>
            </a:extLst>
          </p:cNvPr>
          <p:cNvSpPr>
            <a:spLocks noGrp="1"/>
          </p:cNvSpPr>
          <p:nvPr>
            <p:ph idx="1"/>
          </p:nvPr>
        </p:nvSpPr>
        <p:spPr/>
        <p:txBody>
          <a:bodyPr vert="horz" lIns="91440" tIns="45720" rIns="91440" bIns="45720" rtlCol="0" anchor="t">
            <a:normAutofit/>
          </a:bodyPr>
          <a:lstStyle/>
          <a:p>
            <a:pPr algn="ctr">
              <a:buNone/>
            </a:pPr>
            <a:r>
              <a:rPr lang="it-IT" dirty="0">
                <a:cs typeface="Calibri"/>
              </a:rPr>
              <a:t>   Ne segue una </a:t>
            </a:r>
            <a:r>
              <a:rPr lang="it-IT" b="1" dirty="0">
                <a:cs typeface="Calibri"/>
              </a:rPr>
              <a:t>visione soggettiva</a:t>
            </a:r>
            <a:r>
              <a:rPr lang="it-IT" dirty="0">
                <a:cs typeface="Calibri"/>
              </a:rPr>
              <a:t> che </a:t>
            </a:r>
            <a:r>
              <a:rPr lang="it-IT" b="1" dirty="0">
                <a:cs typeface="Calibri"/>
              </a:rPr>
              <a:t>induce </a:t>
            </a:r>
            <a:r>
              <a:rPr lang="it-IT" dirty="0">
                <a:cs typeface="Calibri"/>
              </a:rPr>
              <a:t>ad </a:t>
            </a:r>
            <a:r>
              <a:rPr lang="it-IT" b="1" dirty="0">
                <a:cs typeface="Calibri"/>
              </a:rPr>
              <a:t>azioni </a:t>
            </a:r>
            <a:r>
              <a:rPr lang="it-IT" dirty="0">
                <a:cs typeface="Calibri"/>
              </a:rPr>
              <a:t>e </a:t>
            </a:r>
            <a:r>
              <a:rPr lang="it-IT" b="1" dirty="0">
                <a:cs typeface="Calibri"/>
              </a:rPr>
              <a:t>comportamenti </a:t>
            </a:r>
            <a:r>
              <a:rPr lang="it-IT" dirty="0">
                <a:cs typeface="Calibri"/>
              </a:rPr>
              <a:t>corrispondenti: una </a:t>
            </a:r>
            <a:r>
              <a:rPr lang="it-IT" b="1" dirty="0">
                <a:cs typeface="Calibri"/>
              </a:rPr>
              <a:t>scarsa fiducia</a:t>
            </a:r>
            <a:r>
              <a:rPr lang="it-IT" dirty="0">
                <a:cs typeface="Calibri"/>
              </a:rPr>
              <a:t> nelle mie capacità mi porterà a </a:t>
            </a:r>
            <a:r>
              <a:rPr lang="it-IT" b="1" dirty="0">
                <a:cs typeface="Calibri"/>
              </a:rPr>
              <a:t>evitare situazioni</a:t>
            </a:r>
            <a:r>
              <a:rPr lang="it-IT" dirty="0">
                <a:cs typeface="Calibri"/>
              </a:rPr>
              <a:t> in cui queste sono richieste, per il </a:t>
            </a:r>
            <a:r>
              <a:rPr lang="it-IT" b="1" dirty="0">
                <a:cs typeface="Calibri"/>
              </a:rPr>
              <a:t>timore di sbagliare</a:t>
            </a:r>
            <a:r>
              <a:rPr lang="it-IT" dirty="0">
                <a:cs typeface="Calibri"/>
              </a:rPr>
              <a:t>; un’</a:t>
            </a:r>
            <a:r>
              <a:rPr lang="it-IT" b="1" dirty="0">
                <a:cs typeface="Calibri"/>
              </a:rPr>
              <a:t>autostima elevata</a:t>
            </a:r>
            <a:r>
              <a:rPr lang="it-IT" dirty="0">
                <a:cs typeface="Calibri"/>
              </a:rPr>
              <a:t> indurrà invece a </a:t>
            </a:r>
            <a:r>
              <a:rPr lang="it-IT" b="1" dirty="0">
                <a:cs typeface="Calibri"/>
              </a:rPr>
              <a:t>sperimentare situazioni</a:t>
            </a:r>
            <a:r>
              <a:rPr lang="it-IT" dirty="0">
                <a:cs typeface="Calibri"/>
              </a:rPr>
              <a:t> anche </a:t>
            </a:r>
            <a:r>
              <a:rPr lang="it-IT" b="1" dirty="0">
                <a:cs typeface="Calibri"/>
              </a:rPr>
              <a:t>al di sopra delle reali capacità</a:t>
            </a:r>
            <a:r>
              <a:rPr lang="it-IT" dirty="0">
                <a:cs typeface="Calibri"/>
              </a:rPr>
              <a:t> della persona, con il rischio di una </a:t>
            </a:r>
            <a:r>
              <a:rPr lang="it-IT" b="1" dirty="0">
                <a:cs typeface="Calibri"/>
              </a:rPr>
              <a:t>caduta a picco della stima personale</a:t>
            </a:r>
            <a:r>
              <a:rPr lang="it-IT" dirty="0">
                <a:cs typeface="Calibri"/>
              </a:rPr>
              <a:t> o, nel migliore dei casi, un’</a:t>
            </a:r>
            <a:r>
              <a:rPr lang="it-IT" b="1" dirty="0">
                <a:cs typeface="Calibri"/>
              </a:rPr>
              <a:t>attribuzione di responsabilità</a:t>
            </a:r>
            <a:r>
              <a:rPr lang="it-IT" dirty="0">
                <a:cs typeface="Calibri"/>
              </a:rPr>
              <a:t> alle circostanze esterne per spiegare i propri fallimenti. </a:t>
            </a:r>
          </a:p>
        </p:txBody>
      </p:sp>
    </p:spTree>
    <p:extLst>
      <p:ext uri="{BB962C8B-B14F-4D97-AF65-F5344CB8AC3E}">
        <p14:creationId xmlns:p14="http://schemas.microsoft.com/office/powerpoint/2010/main" xmlns="" val="1914973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E8FED63-F6C7-4AC8-96C9-1CBA8D48505F}"/>
              </a:ext>
            </a:extLst>
          </p:cNvPr>
          <p:cNvSpPr>
            <a:spLocks noGrp="1"/>
          </p:cNvSpPr>
          <p:nvPr>
            <p:ph type="title"/>
          </p:nvPr>
        </p:nvSpPr>
        <p:spPr/>
        <p:txBody>
          <a:bodyPr/>
          <a:lstStyle/>
          <a:p>
            <a:pPr algn="ctr"/>
            <a:r>
              <a:rPr lang="it-IT" b="1" dirty="0">
                <a:cs typeface="Calibri Light"/>
              </a:rPr>
              <a:t>L'identità</a:t>
            </a:r>
          </a:p>
        </p:txBody>
      </p:sp>
      <p:sp>
        <p:nvSpPr>
          <p:cNvPr id="3" name="Segnaposto contenuto 2">
            <a:extLst>
              <a:ext uri="{FF2B5EF4-FFF2-40B4-BE49-F238E27FC236}">
                <a16:creationId xmlns:a16="http://schemas.microsoft.com/office/drawing/2014/main" xmlns="" id="{BEF41435-17C9-491D-AEC3-B2559CA27291}"/>
              </a:ext>
            </a:extLst>
          </p:cNvPr>
          <p:cNvSpPr>
            <a:spLocks noGrp="1"/>
          </p:cNvSpPr>
          <p:nvPr>
            <p:ph idx="1"/>
          </p:nvPr>
        </p:nvSpPr>
        <p:spPr/>
        <p:txBody>
          <a:bodyPr vert="horz" lIns="91440" tIns="45720" rIns="91440" bIns="45720" rtlCol="0" anchor="t">
            <a:normAutofit/>
          </a:bodyPr>
          <a:lstStyle/>
          <a:p>
            <a:pPr algn="ctr">
              <a:buNone/>
            </a:pPr>
            <a:r>
              <a:rPr lang="it-IT" dirty="0">
                <a:cs typeface="Calibri"/>
              </a:rPr>
              <a:t>   </a:t>
            </a:r>
            <a:r>
              <a:rPr lang="it-IT" b="1" dirty="0">
                <a:cs typeface="Calibri"/>
              </a:rPr>
              <a:t>L’Identità </a:t>
            </a:r>
            <a:r>
              <a:rPr lang="it-IT" dirty="0">
                <a:cs typeface="Calibri"/>
              </a:rPr>
              <a:t>emergerebbe come </a:t>
            </a:r>
            <a:r>
              <a:rPr lang="it-IT" b="1" dirty="0">
                <a:cs typeface="Calibri"/>
              </a:rPr>
              <a:t>valutazione riflessa</a:t>
            </a:r>
            <a:r>
              <a:rPr lang="it-IT" dirty="0">
                <a:cs typeface="Calibri"/>
              </a:rPr>
              <a:t>, ovvero come </a:t>
            </a:r>
            <a:r>
              <a:rPr lang="it-IT" b="1" dirty="0">
                <a:cs typeface="Calibri"/>
              </a:rPr>
              <a:t>specchio di giudizi e opinioni</a:t>
            </a:r>
            <a:r>
              <a:rPr lang="it-IT" dirty="0">
                <a:cs typeface="Calibri"/>
              </a:rPr>
              <a:t> che riteniamo gli altri si siano fatti su di noi.  Successivamente si affermò che  l’</a:t>
            </a:r>
            <a:r>
              <a:rPr lang="it-IT" b="1" dirty="0">
                <a:cs typeface="Calibri"/>
              </a:rPr>
              <a:t>individuo ha tanti Sé e modi di essere quante sono le persone che lo riconoscono</a:t>
            </a:r>
            <a:r>
              <a:rPr lang="it-IT" dirty="0">
                <a:cs typeface="Calibri"/>
              </a:rPr>
              <a:t> </a:t>
            </a:r>
            <a:r>
              <a:rPr lang="it-IT" b="1" dirty="0">
                <a:cs typeface="Calibri"/>
              </a:rPr>
              <a:t>e la cui opinione è importante per la persona.</a:t>
            </a:r>
            <a:endParaRPr lang="it-IT" dirty="0"/>
          </a:p>
          <a:p>
            <a:pPr algn="ctr">
              <a:buNone/>
            </a:pPr>
            <a:endParaRPr lang="it-IT" dirty="0"/>
          </a:p>
          <a:p>
            <a:pPr algn="ctr">
              <a:buNone/>
            </a:pPr>
            <a:r>
              <a:rPr lang="it-IT" dirty="0">
                <a:cs typeface="Calibri"/>
              </a:rPr>
              <a:t>Erving Goffman introdusse il concetto di “</a:t>
            </a:r>
            <a:r>
              <a:rPr lang="it-IT" b="1" dirty="0">
                <a:cs typeface="Calibri"/>
              </a:rPr>
              <a:t>situazione</a:t>
            </a:r>
            <a:r>
              <a:rPr lang="it-IT" dirty="0">
                <a:cs typeface="Calibri"/>
              </a:rPr>
              <a:t>”, come contesto entro il quale l</a:t>
            </a:r>
            <a:r>
              <a:rPr lang="it-IT" b="1" dirty="0">
                <a:cs typeface="Calibri"/>
              </a:rPr>
              <a:t>’identità viene negoziata tra persone</a:t>
            </a:r>
            <a:r>
              <a:rPr lang="it-IT" dirty="0">
                <a:cs typeface="Calibri"/>
              </a:rPr>
              <a:t>, definendola come </a:t>
            </a:r>
            <a:r>
              <a:rPr lang="it-IT" b="1" dirty="0">
                <a:cs typeface="Calibri"/>
              </a:rPr>
              <a:t>qualcosa di dinamico e in continuo cambiamento</a:t>
            </a:r>
            <a:r>
              <a:rPr lang="it-IT" dirty="0">
                <a:cs typeface="Calibri"/>
              </a:rPr>
              <a:t>. </a:t>
            </a:r>
          </a:p>
          <a:p>
            <a:pPr algn="ctr">
              <a:buNone/>
            </a:pPr>
            <a:endParaRPr lang="it-IT" dirty="0">
              <a:cs typeface="Calibri"/>
            </a:endParaRPr>
          </a:p>
        </p:txBody>
      </p:sp>
    </p:spTree>
    <p:extLst>
      <p:ext uri="{BB962C8B-B14F-4D97-AF65-F5344CB8AC3E}">
        <p14:creationId xmlns:p14="http://schemas.microsoft.com/office/powerpoint/2010/main" xmlns="" val="411767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29B89CE-3CD7-4809-8EBA-F498A8CB8774}"/>
              </a:ext>
            </a:extLst>
          </p:cNvPr>
          <p:cNvSpPr>
            <a:spLocks noGrp="1"/>
          </p:cNvSpPr>
          <p:nvPr>
            <p:ph type="title"/>
          </p:nvPr>
        </p:nvSpPr>
        <p:spPr>
          <a:xfrm>
            <a:off x="221850" y="365125"/>
            <a:ext cx="11131950" cy="1325563"/>
          </a:xfrm>
        </p:spPr>
        <p:txBody>
          <a:bodyPr>
            <a:normAutofit/>
          </a:bodyPr>
          <a:lstStyle/>
          <a:p>
            <a:r>
              <a:rPr lang="it-IT" b="1" dirty="0">
                <a:cs typeface="Calibri Light"/>
              </a:rPr>
              <a:t>Conseguenze di non definita identità dell'uomo</a:t>
            </a:r>
            <a:endParaRPr lang="it-IT" b="1" dirty="0"/>
          </a:p>
        </p:txBody>
      </p:sp>
      <p:sp>
        <p:nvSpPr>
          <p:cNvPr id="3" name="Segnaposto contenuto 2">
            <a:extLst>
              <a:ext uri="{FF2B5EF4-FFF2-40B4-BE49-F238E27FC236}">
                <a16:creationId xmlns:a16="http://schemas.microsoft.com/office/drawing/2014/main" xmlns="" id="{7F5510D5-B260-459B-B3D9-2590E4583B57}"/>
              </a:ext>
            </a:extLst>
          </p:cNvPr>
          <p:cNvSpPr>
            <a:spLocks noGrp="1"/>
          </p:cNvSpPr>
          <p:nvPr>
            <p:ph idx="1"/>
          </p:nvPr>
        </p:nvSpPr>
        <p:spPr/>
        <p:txBody>
          <a:bodyPr vert="horz" lIns="91440" tIns="45720" rIns="91440" bIns="45720" rtlCol="0" anchor="t">
            <a:normAutofit/>
          </a:bodyPr>
          <a:lstStyle/>
          <a:p>
            <a:pPr marL="0" indent="0" algn="ctr">
              <a:buNone/>
            </a:pPr>
            <a:r>
              <a:rPr lang="it-IT" dirty="0">
                <a:cs typeface="Calibri"/>
              </a:rPr>
              <a:t>Il </a:t>
            </a:r>
            <a:r>
              <a:rPr lang="it-IT" b="1" dirty="0">
                <a:cs typeface="Calibri"/>
              </a:rPr>
              <a:t>modo </a:t>
            </a:r>
            <a:r>
              <a:rPr lang="it-IT" dirty="0">
                <a:cs typeface="Calibri"/>
              </a:rPr>
              <a:t>in cui</a:t>
            </a:r>
            <a:r>
              <a:rPr lang="it-IT" b="1" dirty="0">
                <a:cs typeface="Calibri"/>
              </a:rPr>
              <a:t> penso a me</a:t>
            </a:r>
            <a:r>
              <a:rPr lang="it-IT" dirty="0">
                <a:cs typeface="Calibri"/>
              </a:rPr>
              <a:t> stesso prende </a:t>
            </a:r>
            <a:r>
              <a:rPr lang="it-IT" b="1" dirty="0">
                <a:cs typeface="Calibri"/>
              </a:rPr>
              <a:t>origine </a:t>
            </a:r>
            <a:r>
              <a:rPr lang="it-IT" dirty="0">
                <a:cs typeface="Calibri"/>
              </a:rPr>
              <a:t>anche dal </a:t>
            </a:r>
            <a:r>
              <a:rPr lang="it-IT" b="1" dirty="0">
                <a:cs typeface="Calibri"/>
              </a:rPr>
              <a:t>modo </a:t>
            </a:r>
            <a:r>
              <a:rPr lang="it-IT" dirty="0">
                <a:cs typeface="Calibri"/>
              </a:rPr>
              <a:t>con cui io </a:t>
            </a:r>
            <a:r>
              <a:rPr lang="it-IT" b="1" dirty="0">
                <a:cs typeface="Calibri"/>
              </a:rPr>
              <a:t>interpreto</a:t>
            </a:r>
            <a:r>
              <a:rPr lang="it-IT" dirty="0">
                <a:cs typeface="Calibri"/>
              </a:rPr>
              <a:t> questo sguardo in una </a:t>
            </a:r>
            <a:r>
              <a:rPr lang="it-IT" b="1" dirty="0">
                <a:cs typeface="Calibri"/>
              </a:rPr>
              <a:t>determinata situazione</a:t>
            </a:r>
            <a:r>
              <a:rPr lang="it-IT" dirty="0">
                <a:cs typeface="Calibri"/>
              </a:rPr>
              <a:t> o momento di vita. </a:t>
            </a:r>
          </a:p>
          <a:p>
            <a:pPr marL="0" indent="0" algn="ctr">
              <a:buNone/>
            </a:pPr>
            <a:r>
              <a:rPr lang="it-IT" b="1" dirty="0">
                <a:cs typeface="Calibri"/>
              </a:rPr>
              <a:t>Difficoltà</a:t>
            </a:r>
            <a:r>
              <a:rPr lang="it-IT" dirty="0">
                <a:cs typeface="Calibri"/>
              </a:rPr>
              <a:t> legate al </a:t>
            </a:r>
            <a:r>
              <a:rPr lang="it-IT" b="1" dirty="0">
                <a:cs typeface="Calibri"/>
              </a:rPr>
              <a:t>senso d’identità e di efficacia personale</a:t>
            </a:r>
            <a:r>
              <a:rPr lang="it-IT" dirty="0">
                <a:cs typeface="Calibri"/>
              </a:rPr>
              <a:t>, </a:t>
            </a:r>
            <a:r>
              <a:rPr lang="it-IT" b="1" dirty="0">
                <a:cs typeface="Calibri"/>
              </a:rPr>
              <a:t>problemi di autostima e realizzazione</a:t>
            </a:r>
            <a:r>
              <a:rPr lang="it-IT" dirty="0">
                <a:cs typeface="Calibri"/>
              </a:rPr>
              <a:t>, </a:t>
            </a:r>
            <a:r>
              <a:rPr lang="it-IT" b="1" dirty="0">
                <a:cs typeface="Calibri"/>
              </a:rPr>
              <a:t>sensazioni di impotenza</a:t>
            </a:r>
            <a:r>
              <a:rPr lang="it-IT" dirty="0">
                <a:cs typeface="Calibri"/>
              </a:rPr>
              <a:t> appresa, possono generare domande come “</a:t>
            </a:r>
            <a:r>
              <a:rPr lang="it-IT" b="1" dirty="0">
                <a:cs typeface="Calibri"/>
              </a:rPr>
              <a:t>chi sono io?</a:t>
            </a:r>
            <a:r>
              <a:rPr lang="it-IT" dirty="0">
                <a:cs typeface="Calibri"/>
              </a:rPr>
              <a:t>” o “</a:t>
            </a:r>
            <a:r>
              <a:rPr lang="it-IT" b="1" dirty="0">
                <a:cs typeface="Calibri"/>
              </a:rPr>
              <a:t>cosa voglio?</a:t>
            </a:r>
            <a:r>
              <a:rPr lang="it-IT" dirty="0">
                <a:cs typeface="Calibri"/>
              </a:rPr>
              <a:t>” o affermazioni come “</a:t>
            </a:r>
            <a:r>
              <a:rPr lang="it-IT" b="1" dirty="0">
                <a:cs typeface="Calibri"/>
              </a:rPr>
              <a:t>non sono all’altezza, non ce la farò mai</a:t>
            </a:r>
            <a:r>
              <a:rPr lang="it-IT" dirty="0">
                <a:cs typeface="Calibri"/>
              </a:rPr>
              <a:t>”. </a:t>
            </a:r>
            <a:r>
              <a:rPr lang="it-IT" b="1" dirty="0">
                <a:cs typeface="Calibri"/>
              </a:rPr>
              <a:t>Identità </a:t>
            </a:r>
            <a:r>
              <a:rPr lang="it-IT" dirty="0">
                <a:cs typeface="Calibri"/>
              </a:rPr>
              <a:t>e </a:t>
            </a:r>
            <a:r>
              <a:rPr lang="it-IT" b="1" dirty="0">
                <a:cs typeface="Calibri"/>
              </a:rPr>
              <a:t>autostima </a:t>
            </a:r>
            <a:r>
              <a:rPr lang="it-IT" dirty="0">
                <a:cs typeface="Calibri"/>
              </a:rPr>
              <a:t>sono costrutti in </a:t>
            </a:r>
            <a:r>
              <a:rPr lang="it-IT" b="1" dirty="0">
                <a:cs typeface="Calibri"/>
              </a:rPr>
              <a:t>continuo mutamento </a:t>
            </a:r>
            <a:r>
              <a:rPr lang="it-IT" dirty="0">
                <a:cs typeface="Calibri"/>
              </a:rPr>
              <a:t>e siamo </a:t>
            </a:r>
            <a:r>
              <a:rPr lang="it-IT" b="1" dirty="0">
                <a:cs typeface="Calibri"/>
              </a:rPr>
              <a:t>noi a scegliere come modificarle. </a:t>
            </a:r>
          </a:p>
          <a:p>
            <a:pPr marL="0" indent="0">
              <a:buNone/>
            </a:pPr>
            <a:endParaRPr lang="it-IT" dirty="0">
              <a:cs typeface="Calibri"/>
            </a:endParaRPr>
          </a:p>
        </p:txBody>
      </p:sp>
    </p:spTree>
    <p:extLst>
      <p:ext uri="{BB962C8B-B14F-4D97-AF65-F5344CB8AC3E}">
        <p14:creationId xmlns:p14="http://schemas.microsoft.com/office/powerpoint/2010/main" xmlns="" val="1446437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2B6C403-76EF-481B-B54E-413AB13A665B}"/>
              </a:ext>
            </a:extLst>
          </p:cNvPr>
          <p:cNvSpPr>
            <a:spLocks noGrp="1"/>
          </p:cNvSpPr>
          <p:nvPr>
            <p:ph type="title"/>
          </p:nvPr>
        </p:nvSpPr>
        <p:spPr/>
        <p:txBody>
          <a:bodyPr/>
          <a:lstStyle/>
          <a:p>
            <a:pPr algn="ctr"/>
            <a:r>
              <a:rPr lang="it-IT" b="1" dirty="0">
                <a:cs typeface="Calibri Light"/>
              </a:rPr>
              <a:t>Piramide di Maslow</a:t>
            </a:r>
          </a:p>
        </p:txBody>
      </p:sp>
      <p:pic>
        <p:nvPicPr>
          <p:cNvPr id="9" name="Immagine 9" descr="Immagine che contiene testo&#10;&#10;Descrizione generata con affidabilità elevata">
            <a:extLst>
              <a:ext uri="{FF2B5EF4-FFF2-40B4-BE49-F238E27FC236}">
                <a16:creationId xmlns:a16="http://schemas.microsoft.com/office/drawing/2014/main" xmlns="" id="{192AB156-F145-4069-938F-7D96F9192109}"/>
              </a:ext>
            </a:extLst>
          </p:cNvPr>
          <p:cNvPicPr>
            <a:picLocks noGrp="1" noChangeAspect="1"/>
          </p:cNvPicPr>
          <p:nvPr>
            <p:ph sz="half" idx="1"/>
          </p:nvPr>
        </p:nvPicPr>
        <p:blipFill>
          <a:blip r:embed="rId2" cstate="print"/>
          <a:stretch>
            <a:fillRect/>
          </a:stretch>
        </p:blipFill>
        <p:spPr>
          <a:xfrm>
            <a:off x="2275936" y="1543050"/>
            <a:ext cx="9063591" cy="5137116"/>
          </a:xfrm>
          <a:prstGeom prst="rect">
            <a:avLst/>
          </a:prstGeom>
        </p:spPr>
      </p:pic>
    </p:spTree>
    <p:extLst>
      <p:ext uri="{BB962C8B-B14F-4D97-AF65-F5344CB8AC3E}">
        <p14:creationId xmlns:p14="http://schemas.microsoft.com/office/powerpoint/2010/main" xmlns="" val="675438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9BBC071-1EBB-480D-AE7F-2561B081D2B2}"/>
              </a:ext>
            </a:extLst>
          </p:cNvPr>
          <p:cNvSpPr>
            <a:spLocks noGrp="1"/>
          </p:cNvSpPr>
          <p:nvPr>
            <p:ph type="title"/>
          </p:nvPr>
        </p:nvSpPr>
        <p:spPr/>
        <p:txBody>
          <a:bodyPr/>
          <a:lstStyle/>
          <a:p>
            <a:pPr algn="ctr"/>
            <a:r>
              <a:rPr lang="it-IT" b="1" dirty="0">
                <a:cs typeface="Calibri Light"/>
              </a:rPr>
              <a:t>Bisogni</a:t>
            </a:r>
          </a:p>
        </p:txBody>
      </p:sp>
      <p:sp>
        <p:nvSpPr>
          <p:cNvPr id="3" name="Segnaposto contenuto 2">
            <a:extLst>
              <a:ext uri="{FF2B5EF4-FFF2-40B4-BE49-F238E27FC236}">
                <a16:creationId xmlns:a16="http://schemas.microsoft.com/office/drawing/2014/main" xmlns="" id="{8FC14FF1-1AE5-44BC-B6E9-91AE22B6F661}"/>
              </a:ext>
            </a:extLst>
          </p:cNvPr>
          <p:cNvSpPr>
            <a:spLocks noGrp="1"/>
          </p:cNvSpPr>
          <p:nvPr>
            <p:ph idx="1"/>
          </p:nvPr>
        </p:nvSpPr>
        <p:spPr>
          <a:xfrm>
            <a:off x="222312" y="1592587"/>
            <a:ext cx="11131488" cy="4584376"/>
          </a:xfrm>
        </p:spPr>
        <p:txBody>
          <a:bodyPr vert="horz" lIns="91440" tIns="45720" rIns="91440" bIns="45720" rtlCol="0" anchor="t">
            <a:normAutofit fontScale="77500" lnSpcReduction="20000"/>
          </a:bodyPr>
          <a:lstStyle/>
          <a:p>
            <a:pPr algn="ctr">
              <a:buNone/>
            </a:pPr>
            <a:r>
              <a:rPr lang="it-IT" dirty="0">
                <a:cs typeface="Calibri"/>
              </a:rPr>
              <a:t>   </a:t>
            </a:r>
            <a:r>
              <a:rPr lang="it-IT" b="1" dirty="0">
                <a:cs typeface="Calibri"/>
              </a:rPr>
              <a:t>  I bisogni nell'uomo </a:t>
            </a:r>
          </a:p>
          <a:p>
            <a:pPr algn="ctr">
              <a:buNone/>
            </a:pPr>
            <a:r>
              <a:rPr lang="it-IT" dirty="0">
                <a:cs typeface="Calibri"/>
              </a:rPr>
              <a:t>In psicologia il </a:t>
            </a:r>
            <a:r>
              <a:rPr lang="it-IT" b="1" dirty="0">
                <a:cs typeface="Calibri"/>
              </a:rPr>
              <a:t>bisogno </a:t>
            </a:r>
            <a:r>
              <a:rPr lang="it-IT" dirty="0">
                <a:cs typeface="Calibri"/>
              </a:rPr>
              <a:t>è la </a:t>
            </a:r>
            <a:r>
              <a:rPr lang="it-IT" b="1" dirty="0">
                <a:cs typeface="Calibri"/>
              </a:rPr>
              <a:t>mancanza totale o parziale</a:t>
            </a:r>
            <a:r>
              <a:rPr lang="it-IT" dirty="0">
                <a:cs typeface="Calibri"/>
              </a:rPr>
              <a:t> di uno o più </a:t>
            </a:r>
            <a:r>
              <a:rPr lang="it-IT" b="1" dirty="0">
                <a:cs typeface="Calibri"/>
              </a:rPr>
              <a:t>elementi </a:t>
            </a:r>
            <a:r>
              <a:rPr lang="it-IT" dirty="0">
                <a:cs typeface="Calibri"/>
              </a:rPr>
              <a:t>che</a:t>
            </a:r>
          </a:p>
          <a:p>
            <a:pPr algn="ctr">
              <a:buNone/>
            </a:pPr>
            <a:r>
              <a:rPr lang="it-IT" dirty="0">
                <a:cs typeface="Calibri"/>
              </a:rPr>
              <a:t>costituiscono il </a:t>
            </a:r>
            <a:r>
              <a:rPr lang="it-IT" b="1" dirty="0">
                <a:cs typeface="Calibri"/>
              </a:rPr>
              <a:t>benessere della persona</a:t>
            </a:r>
            <a:r>
              <a:rPr lang="it-IT" dirty="0">
                <a:cs typeface="Calibri"/>
              </a:rPr>
              <a:t>. </a:t>
            </a:r>
          </a:p>
          <a:p>
            <a:pPr algn="ctr">
              <a:buNone/>
            </a:pPr>
            <a:r>
              <a:rPr lang="it-IT" dirty="0">
                <a:cs typeface="Calibri"/>
              </a:rPr>
              <a:t>Tra il 1943 e il 1954 lo psicologo statunitense Abraham </a:t>
            </a:r>
            <a:r>
              <a:rPr lang="it-IT" b="1" dirty="0">
                <a:cs typeface="Calibri"/>
              </a:rPr>
              <a:t>Maslow</a:t>
            </a:r>
            <a:r>
              <a:rPr lang="it-IT" dirty="0">
                <a:cs typeface="Calibri"/>
              </a:rPr>
              <a:t> concepì il concetto di</a:t>
            </a:r>
          </a:p>
          <a:p>
            <a:pPr algn="ctr">
              <a:buNone/>
            </a:pPr>
            <a:r>
              <a:rPr lang="it-IT" b="1" dirty="0">
                <a:cs typeface="Calibri"/>
              </a:rPr>
              <a:t>gerarchia dei bisogni o necessità</a:t>
            </a:r>
            <a:r>
              <a:rPr lang="it-IT" dirty="0">
                <a:cs typeface="Calibri"/>
              </a:rPr>
              <a:t>.  </a:t>
            </a:r>
          </a:p>
          <a:p>
            <a:pPr algn="ctr">
              <a:buNone/>
            </a:pPr>
            <a:r>
              <a:rPr lang="it-IT" dirty="0">
                <a:cs typeface="Calibri"/>
              </a:rPr>
              <a:t>L'individuo si </a:t>
            </a:r>
            <a:r>
              <a:rPr lang="it-IT" b="1" dirty="0">
                <a:cs typeface="Calibri"/>
              </a:rPr>
              <a:t>realizza </a:t>
            </a:r>
            <a:r>
              <a:rPr lang="it-IT" dirty="0">
                <a:cs typeface="Calibri"/>
              </a:rPr>
              <a:t>passando per i</a:t>
            </a:r>
            <a:r>
              <a:rPr lang="it-IT" b="1" dirty="0">
                <a:cs typeface="Calibri"/>
              </a:rPr>
              <a:t> vari stadi</a:t>
            </a:r>
            <a:r>
              <a:rPr lang="it-IT" dirty="0">
                <a:cs typeface="Calibri"/>
              </a:rPr>
              <a:t>, i quali devono essere </a:t>
            </a:r>
            <a:r>
              <a:rPr lang="it-IT" b="1" dirty="0">
                <a:cs typeface="Calibri"/>
              </a:rPr>
              <a:t>soddisfatti </a:t>
            </a:r>
            <a:r>
              <a:rPr lang="it-IT" dirty="0">
                <a:cs typeface="Calibri"/>
              </a:rPr>
              <a:t>in modo </a:t>
            </a:r>
            <a:r>
              <a:rPr lang="it-IT" b="1" dirty="0">
                <a:cs typeface="Calibri"/>
              </a:rPr>
              <a:t>progressivo</a:t>
            </a:r>
            <a:r>
              <a:rPr lang="it-IT" dirty="0">
                <a:cs typeface="Calibri"/>
              </a:rPr>
              <a:t>. </a:t>
            </a:r>
          </a:p>
          <a:p>
            <a:pPr algn="ctr">
              <a:buNone/>
            </a:pPr>
            <a:r>
              <a:rPr lang="it-IT" dirty="0">
                <a:cs typeface="Calibri"/>
              </a:rPr>
              <a:t>Bisogni </a:t>
            </a:r>
            <a:r>
              <a:rPr lang="it-IT" b="1" dirty="0">
                <a:cs typeface="Calibri"/>
              </a:rPr>
              <a:t>fisiologici</a:t>
            </a:r>
            <a:r>
              <a:rPr lang="it-IT" dirty="0">
                <a:cs typeface="Calibri"/>
              </a:rPr>
              <a:t> (fame, sete, ecc.) </a:t>
            </a:r>
          </a:p>
          <a:p>
            <a:pPr algn="ctr">
              <a:buNone/>
            </a:pPr>
            <a:r>
              <a:rPr lang="it-IT" dirty="0">
                <a:cs typeface="Calibri"/>
              </a:rPr>
              <a:t>Bisogni di </a:t>
            </a:r>
            <a:r>
              <a:rPr lang="it-IT" b="1" dirty="0">
                <a:cs typeface="Calibri"/>
              </a:rPr>
              <a:t>salvezza</a:t>
            </a:r>
            <a:r>
              <a:rPr lang="it-IT" dirty="0">
                <a:cs typeface="Calibri"/>
              </a:rPr>
              <a:t>, sicurezza e protezione </a:t>
            </a:r>
          </a:p>
          <a:p>
            <a:pPr algn="ctr">
              <a:buNone/>
            </a:pPr>
            <a:r>
              <a:rPr lang="it-IT" dirty="0">
                <a:cs typeface="Calibri"/>
              </a:rPr>
              <a:t>Bisogni di </a:t>
            </a:r>
            <a:r>
              <a:rPr lang="it-IT" b="1" dirty="0">
                <a:cs typeface="Calibri"/>
              </a:rPr>
              <a:t>appartenenza </a:t>
            </a:r>
            <a:r>
              <a:rPr lang="it-IT" dirty="0">
                <a:cs typeface="Calibri"/>
              </a:rPr>
              <a:t>(affetto, identificazione) </a:t>
            </a:r>
          </a:p>
          <a:p>
            <a:pPr algn="ctr">
              <a:buNone/>
            </a:pPr>
            <a:r>
              <a:rPr lang="it-IT" dirty="0">
                <a:cs typeface="Calibri"/>
              </a:rPr>
              <a:t>Bisogni di </a:t>
            </a:r>
            <a:r>
              <a:rPr lang="it-IT" b="1" dirty="0">
                <a:cs typeface="Calibri"/>
              </a:rPr>
              <a:t>stima</a:t>
            </a:r>
            <a:r>
              <a:rPr lang="it-IT" dirty="0">
                <a:cs typeface="Calibri"/>
              </a:rPr>
              <a:t>, di </a:t>
            </a:r>
            <a:r>
              <a:rPr lang="it-IT" b="1" dirty="0">
                <a:cs typeface="Calibri"/>
              </a:rPr>
              <a:t>successo </a:t>
            </a:r>
          </a:p>
          <a:p>
            <a:pPr algn="ctr">
              <a:buNone/>
            </a:pPr>
            <a:r>
              <a:rPr lang="it-IT" dirty="0">
                <a:cs typeface="Calibri"/>
              </a:rPr>
              <a:t>Bisogni di </a:t>
            </a:r>
            <a:r>
              <a:rPr lang="it-IT" b="1" dirty="0">
                <a:cs typeface="Calibri"/>
              </a:rPr>
              <a:t>realizzazione di sé</a:t>
            </a:r>
            <a:r>
              <a:rPr lang="it-IT" dirty="0">
                <a:cs typeface="Calibri"/>
              </a:rPr>
              <a:t> (realizzando la propria identità e le proprie aspettative</a:t>
            </a:r>
          </a:p>
          <a:p>
            <a:pPr algn="ctr">
              <a:buNone/>
            </a:pPr>
            <a:r>
              <a:rPr lang="it-IT" dirty="0">
                <a:cs typeface="Calibri"/>
              </a:rPr>
              <a:t>e occupando una posizione soddisfacente nel gruppo sociale).</a:t>
            </a:r>
          </a:p>
        </p:txBody>
      </p:sp>
    </p:spTree>
    <p:extLst>
      <p:ext uri="{BB962C8B-B14F-4D97-AF65-F5344CB8AC3E}">
        <p14:creationId xmlns:p14="http://schemas.microsoft.com/office/powerpoint/2010/main" xmlns="" val="1209964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E017B689-90BE-4038-BC63-708A7674A745}"/>
              </a:ext>
            </a:extLst>
          </p:cNvPr>
          <p:cNvSpPr>
            <a:spLocks noGrp="1"/>
          </p:cNvSpPr>
          <p:nvPr>
            <p:ph idx="1"/>
          </p:nvPr>
        </p:nvSpPr>
        <p:spPr>
          <a:xfrm>
            <a:off x="143933" y="81492"/>
            <a:ext cx="12022666" cy="6468004"/>
          </a:xfrm>
        </p:spPr>
        <p:txBody>
          <a:bodyPr vert="horz" lIns="91440" tIns="45720" rIns="91440" bIns="45720" rtlCol="0" anchor="t">
            <a:normAutofit/>
          </a:bodyPr>
          <a:lstStyle/>
          <a:p>
            <a:pPr marL="0" indent="0">
              <a:buNone/>
            </a:pPr>
            <a:r>
              <a:rPr lang="it-IT" dirty="0">
                <a:cs typeface="Calibri"/>
              </a:rPr>
              <a:t>Ispirato a: </a:t>
            </a:r>
            <a:r>
              <a:rPr lang="it-IT" dirty="0">
                <a:cs typeface="Calibri"/>
                <a:hlinkClick r:id="rId2"/>
              </a:rPr>
              <a:t>http://www.silviatoti.it/autostima_realizzazione_personale/</a:t>
            </a:r>
            <a:r>
              <a:rPr lang="it-IT" dirty="0">
                <a:cs typeface="Calibri"/>
              </a:rPr>
              <a:t> ; </a:t>
            </a:r>
          </a:p>
          <a:p>
            <a:pPr marL="0" indent="0">
              <a:buNone/>
            </a:pPr>
            <a:r>
              <a:rPr lang="it-IT" dirty="0">
                <a:cs typeface="Calibri"/>
              </a:rPr>
              <a:t>Psicologia e formazione strutture e dinamismi di A.Cencini e A.Manetti.</a:t>
            </a:r>
          </a:p>
        </p:txBody>
      </p:sp>
    </p:spTree>
    <p:extLst>
      <p:ext uri="{BB962C8B-B14F-4D97-AF65-F5344CB8AC3E}">
        <p14:creationId xmlns:p14="http://schemas.microsoft.com/office/powerpoint/2010/main" xmlns="" val="270498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9CF3EDB-B8D7-4E78-9B9E-66CFB91E7C52}"/>
              </a:ext>
            </a:extLst>
          </p:cNvPr>
          <p:cNvSpPr>
            <a:spLocks noGrp="1"/>
          </p:cNvSpPr>
          <p:nvPr>
            <p:ph type="title"/>
          </p:nvPr>
        </p:nvSpPr>
        <p:spPr/>
        <p:txBody>
          <a:bodyPr>
            <a:normAutofit/>
          </a:bodyPr>
          <a:lstStyle/>
          <a:p>
            <a:pPr algn="ctr"/>
            <a:r>
              <a:rPr lang="it-IT" sz="7200" b="1" dirty="0">
                <a:cs typeface="Calibri Light"/>
              </a:rPr>
              <a:t>ASPETTO CULTURALE</a:t>
            </a:r>
          </a:p>
        </p:txBody>
      </p:sp>
      <p:pic>
        <p:nvPicPr>
          <p:cNvPr id="3" name="Picture 2">
            <a:extLst>
              <a:ext uri="{FF2B5EF4-FFF2-40B4-BE49-F238E27FC236}">
                <a16:creationId xmlns:a16="http://schemas.microsoft.com/office/drawing/2014/main" xmlns="" id="{812E966C-2145-4375-9F88-D8C151CA3FD1}"/>
              </a:ext>
            </a:extLst>
          </p:cNvPr>
          <p:cNvPicPr>
            <a:picLocks noChangeAspect="1"/>
          </p:cNvPicPr>
          <p:nvPr/>
        </p:nvPicPr>
        <p:blipFill>
          <a:blip r:embed="rId2" cstate="print"/>
          <a:stretch>
            <a:fillRect/>
          </a:stretch>
        </p:blipFill>
        <p:spPr>
          <a:xfrm>
            <a:off x="133595" y="1690688"/>
            <a:ext cx="11924810" cy="4602879"/>
          </a:xfrm>
          <a:prstGeom prst="rect">
            <a:avLst/>
          </a:prstGeom>
        </p:spPr>
      </p:pic>
    </p:spTree>
    <p:extLst>
      <p:ext uri="{BB962C8B-B14F-4D97-AF65-F5344CB8AC3E}">
        <p14:creationId xmlns:p14="http://schemas.microsoft.com/office/powerpoint/2010/main" xmlns="" val="312710384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829</Words>
  <Application>Microsoft Office PowerPoint</Application>
  <PresentationFormat>Personalizzato</PresentationFormat>
  <Paragraphs>180</Paragraphs>
  <Slides>29</Slides>
  <Notes>0</Notes>
  <HiddenSlides>0</HiddenSlides>
  <MMClips>0</MMClips>
  <ScaleCrop>false</ScaleCrop>
  <HeadingPairs>
    <vt:vector size="4" baseType="variant">
      <vt:variant>
        <vt:lpstr>Tema</vt:lpstr>
      </vt:variant>
      <vt:variant>
        <vt:i4>1</vt:i4>
      </vt:variant>
      <vt:variant>
        <vt:lpstr>Titoli diapositive</vt:lpstr>
      </vt:variant>
      <vt:variant>
        <vt:i4>29</vt:i4>
      </vt:variant>
    </vt:vector>
  </HeadingPairs>
  <TitlesOfParts>
    <vt:vector size="30" baseType="lpstr">
      <vt:lpstr>Tema di Office</vt:lpstr>
      <vt:lpstr>Realizzazione personale</vt:lpstr>
      <vt:lpstr>Autostima</vt:lpstr>
      <vt:lpstr>Conseguenze di una bassa autostima</vt:lpstr>
      <vt:lpstr>L'identità</vt:lpstr>
      <vt:lpstr>Conseguenze di non definita identità dell'uomo</vt:lpstr>
      <vt:lpstr>Piramide di Maslow</vt:lpstr>
      <vt:lpstr>Bisogni</vt:lpstr>
      <vt:lpstr>Diapositiva 8</vt:lpstr>
      <vt:lpstr>ASPETTO CULTURALE</vt:lpstr>
      <vt:lpstr>Diapositiva 10</vt:lpstr>
      <vt:lpstr>Diapositiva 11</vt:lpstr>
      <vt:lpstr>Diapositiva 12</vt:lpstr>
      <vt:lpstr>Diapositiva 13</vt:lpstr>
      <vt:lpstr>Diapositiva 14</vt:lpstr>
      <vt:lpstr>Diapositiva 15</vt:lpstr>
      <vt:lpstr>Gli ostacoli</vt:lpstr>
      <vt:lpstr>I sogni e la realtà</vt:lpstr>
      <vt:lpstr>ASPETTO ECONOMICO</vt:lpstr>
      <vt:lpstr>Diapositiva 19</vt:lpstr>
      <vt:lpstr>Diapositiva 20</vt:lpstr>
      <vt:lpstr>Diapositiva 21</vt:lpstr>
      <vt:lpstr>Diapositiva 22</vt:lpstr>
      <vt:lpstr>CANZONI SULLA SPERANZA</vt:lpstr>
      <vt:lpstr>Diapositiva 24</vt:lpstr>
      <vt:lpstr>COMMENTO</vt:lpstr>
      <vt:lpstr>Diapositiva 26</vt:lpstr>
      <vt:lpstr>Diapositiva 27</vt:lpstr>
      <vt:lpstr>Diapositiva 28</vt:lpstr>
      <vt:lpstr>Diapositiva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Realizzazione personale</dc:title>
  <dc:creator>francesco bilotta</dc:creator>
  <cp:lastModifiedBy>Irene Ziveri</cp:lastModifiedBy>
  <cp:revision>22</cp:revision>
  <dcterms:created xsi:type="dcterms:W3CDTF">2012-07-30T23:18:30Z</dcterms:created>
  <dcterms:modified xsi:type="dcterms:W3CDTF">2018-05-21T08:43:51Z</dcterms:modified>
</cp:coreProperties>
</file>