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21/05/2018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964531"/>
            <a:ext cx="2628452" cy="17508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7465" y="3789040"/>
            <a:ext cx="2476922" cy="12384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373216"/>
            <a:ext cx="1842542" cy="107245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55576" y="1484784"/>
            <a:ext cx="5288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IUS CULTURAE</a:t>
            </a:r>
            <a:endParaRPr lang="it-I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679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100" dirty="0" smtClean="0">
                <a:solidFill>
                  <a:srgbClr val="FF0000"/>
                </a:solidFill>
              </a:rPr>
              <a:t>INDICE</a:t>
            </a:r>
            <a:endParaRPr lang="it-IT" sz="41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it-IT" sz="28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 intende con ius soli</a:t>
            </a:r>
            <a:r>
              <a:rPr lang="it-IT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</a:t>
            </a:r>
            <a:r>
              <a:rPr lang="it-IT" sz="28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ius culturae e non semplicemente ius soli</a:t>
            </a:r>
            <a:r>
              <a:rPr lang="it-IT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8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e contro dello </a:t>
            </a:r>
            <a:r>
              <a:rPr lang="it-IT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ius soli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8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Reda, 13 </a:t>
            </a:r>
            <a:r>
              <a:rPr lang="it-IT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Liam, 10 anni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Commento generale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it-IT" sz="2800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764973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 intende con ius soli?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7467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it-IT" sz="1800" dirty="0" smtClean="0"/>
              <a:t>IUS SOLI: </a:t>
            </a:r>
            <a:r>
              <a:rPr lang="it-IT" sz="1800" dirty="0"/>
              <a:t>Q</a:t>
            </a:r>
            <a:r>
              <a:rPr lang="it-IT" sz="1800" dirty="0" smtClean="0"/>
              <a:t>uesto termine deriva da una parola latina che significa «diritto del suolo» ed è un’espressione che indica acquisire la cittadinanza di una determinata nazione grazie al fatto di essere nati sul suo territorio. Esso si divide in due: </a:t>
            </a:r>
            <a:r>
              <a:rPr lang="it-IT" sz="1800" dirty="0"/>
              <a:t>i</a:t>
            </a:r>
            <a:r>
              <a:rPr lang="it-IT" sz="1800" dirty="0" smtClean="0"/>
              <a:t>us soli temperato e </a:t>
            </a:r>
            <a:r>
              <a:rPr lang="it-IT" sz="1800" dirty="0"/>
              <a:t>i</a:t>
            </a:r>
            <a:r>
              <a:rPr lang="it-IT" sz="1800" dirty="0" smtClean="0"/>
              <a:t>us soli culturae.</a:t>
            </a:r>
          </a:p>
          <a:p>
            <a:pPr algn="ctr"/>
            <a:r>
              <a:rPr lang="it-IT" sz="1800" dirty="0" smtClean="0"/>
              <a:t>ius </a:t>
            </a:r>
            <a:r>
              <a:rPr lang="it-IT" sz="1800" dirty="0"/>
              <a:t>soli temperato: prevede </a:t>
            </a:r>
            <a:r>
              <a:rPr lang="it-IT" sz="1800" dirty="0" smtClean="0"/>
              <a:t>che </a:t>
            </a:r>
            <a:r>
              <a:rPr lang="it-IT" sz="1800" dirty="0"/>
              <a:t>un </a:t>
            </a:r>
            <a:r>
              <a:rPr lang="it-IT" sz="1800" dirty="0" smtClean="0"/>
              <a:t>minore </a:t>
            </a:r>
            <a:r>
              <a:rPr lang="it-IT" sz="1800" dirty="0"/>
              <a:t>nato in Italia diventi automaticamente italiano se almeno uno dei due genitori si trova legalmente </a:t>
            </a:r>
            <a:r>
              <a:rPr lang="it-IT" sz="1800" dirty="0" smtClean="0"/>
              <a:t>(con permesso di soggiorno) in </a:t>
            </a:r>
            <a:r>
              <a:rPr lang="it-IT" sz="1800" dirty="0"/>
              <a:t>Italia da almeno 5 anni</a:t>
            </a:r>
            <a:r>
              <a:rPr lang="it-IT" sz="1800" dirty="0" smtClean="0"/>
              <a:t>.</a:t>
            </a:r>
          </a:p>
          <a:p>
            <a:pPr algn="ctr"/>
            <a:r>
              <a:rPr lang="it-IT" sz="1800" dirty="0" smtClean="0"/>
              <a:t>ius soli culturae: prevede che un bambino nato o entrato in Italia entro il dodicesimo anno di età, riceva la cittadinanza italiana solo se ha frequentato regolarmente per almeno cinque anni uno o più corsi scolastici.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941168"/>
            <a:ext cx="2412253" cy="16068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305" y="4941168"/>
            <a:ext cx="2355032" cy="16064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1694" y="5245584"/>
            <a:ext cx="1781746" cy="997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648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701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ius culturae e non semplicemente ius soli?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28800"/>
            <a:ext cx="7467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it-IT" sz="1800" dirty="0" smtClean="0"/>
              <a:t>A nostro parere sarebbe meglio se in Italia ci fosse lo ius culturae rispetto a il semplice ius soli, infatti pensiamo che un bambino per ricevere la cittadinanza italiana debba studiare  per almeno cinque anni sul nostro territorio e possa avere il tempo di integrarsi nella nostra società imparando almeno un minimo la lingua e la cultura italiana.</a:t>
            </a:r>
            <a:endParaRPr lang="it-I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3016"/>
            <a:ext cx="7620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35012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182" y="9654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4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e contro dello ius</a:t>
            </a:r>
            <a:endParaRPr lang="it-IT" sz="4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2182" y="1250215"/>
            <a:ext cx="7467600" cy="3312368"/>
          </a:xfrm>
        </p:spPr>
        <p:txBody>
          <a:bodyPr>
            <a:normAutofit fontScale="55000" lnSpcReduction="20000"/>
          </a:bodyPr>
          <a:lstStyle/>
          <a:p>
            <a:pPr marL="36576" indent="0" algn="ctr">
              <a:buNone/>
            </a:pPr>
            <a:r>
              <a:rPr lang="it-IT" sz="3300" b="1" dirty="0">
                <a:solidFill>
                  <a:srgbClr val="FF0000"/>
                </a:solidFill>
              </a:rPr>
              <a:t>I pro dello Ius Soli</a:t>
            </a:r>
          </a:p>
          <a:p>
            <a:pPr algn="ctr"/>
            <a:r>
              <a:rPr lang="it-IT" sz="3300" dirty="0" smtClean="0"/>
              <a:t>Attraverso l’approvazione dello ius soli si andrebbe sicuramente in contro ad un grande processo di globalizzazione che permetterebbe la diffusione di usi e costumi. </a:t>
            </a:r>
          </a:p>
          <a:p>
            <a:pPr algn="ctr"/>
            <a:r>
              <a:rPr lang="it-IT" sz="3300" dirty="0" smtClean="0"/>
              <a:t>Il </a:t>
            </a:r>
            <a:r>
              <a:rPr lang="it-IT" sz="3300" dirty="0"/>
              <a:t>secondo pro è quello legato alla crescita demografica del nostro </a:t>
            </a:r>
            <a:r>
              <a:rPr lang="it-IT" sz="3300" dirty="0" smtClean="0"/>
              <a:t>paese che porterebbe a nostro parere anche benefici economici</a:t>
            </a:r>
            <a:r>
              <a:rPr lang="it-IT" sz="3300" dirty="0"/>
              <a:t>.</a:t>
            </a:r>
          </a:p>
          <a:p>
            <a:pPr marL="36576" indent="0" algn="ctr">
              <a:buNone/>
            </a:pPr>
            <a:r>
              <a:rPr lang="it-IT" sz="3300" b="1" dirty="0">
                <a:solidFill>
                  <a:srgbClr val="FF0000"/>
                </a:solidFill>
              </a:rPr>
              <a:t>I contro dello Ius </a:t>
            </a:r>
            <a:r>
              <a:rPr lang="it-IT" sz="3300" b="1" dirty="0" smtClean="0">
                <a:solidFill>
                  <a:srgbClr val="FF0000"/>
                </a:solidFill>
              </a:rPr>
              <a:t>Soli</a:t>
            </a:r>
          </a:p>
          <a:p>
            <a:pPr algn="ctr"/>
            <a:r>
              <a:rPr lang="it-IT" sz="3300" dirty="0" smtClean="0"/>
              <a:t>Un contro dello ius soli è il fatto che il concetto </a:t>
            </a:r>
            <a:r>
              <a:rPr lang="it-IT" sz="3300" dirty="0"/>
              <a:t>di cittadinanza non è solo una questione di diritti e </a:t>
            </a:r>
            <a:r>
              <a:rPr lang="it-IT" sz="3300" dirty="0" smtClean="0"/>
              <a:t>doveri e che sentirsi </a:t>
            </a:r>
            <a:r>
              <a:rPr lang="it-IT" sz="3300" dirty="0"/>
              <a:t>parte di una nazione è un sentimento che prevede diversi fattori culturali </a:t>
            </a:r>
            <a:r>
              <a:rPr lang="it-IT" sz="3300" dirty="0" smtClean="0"/>
              <a:t>che non </a:t>
            </a:r>
            <a:r>
              <a:rPr lang="it-IT" sz="3300" dirty="0"/>
              <a:t>si può acquisire facilmente</a:t>
            </a:r>
            <a:r>
              <a:rPr lang="it-IT" sz="3300" dirty="0" smtClean="0"/>
              <a:t>. </a:t>
            </a:r>
            <a:endParaRPr lang="it-IT" sz="3300" dirty="0"/>
          </a:p>
          <a:p>
            <a:pPr algn="ctr"/>
            <a:r>
              <a:rPr lang="it-IT" sz="3300" dirty="0" smtClean="0"/>
              <a:t>Un altro contro è il rischio </a:t>
            </a:r>
            <a:r>
              <a:rPr lang="it-IT" sz="3300" dirty="0"/>
              <a:t>che aumenti il fenomeno dell’immigrazione e le </a:t>
            </a:r>
            <a:r>
              <a:rPr lang="it-IT" sz="3300" dirty="0" smtClean="0"/>
              <a:t>discriminazioni</a:t>
            </a:r>
            <a:r>
              <a:rPr lang="it-IT" sz="3300" dirty="0"/>
              <a:t>.</a:t>
            </a:r>
            <a:endParaRPr lang="it-IT" sz="33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21" t="53950" r="30302" b="20990"/>
          <a:stretch/>
        </p:blipFill>
        <p:spPr bwMode="auto">
          <a:xfrm>
            <a:off x="3635896" y="5316692"/>
            <a:ext cx="1820173" cy="63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09"/>
          <a:stretch/>
        </p:blipFill>
        <p:spPr bwMode="auto">
          <a:xfrm>
            <a:off x="5652120" y="4862921"/>
            <a:ext cx="2857500" cy="15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1" y="4862921"/>
            <a:ext cx="2686335" cy="15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54633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Reda, 13 anni</a:t>
            </a:r>
            <a:endParaRPr lang="it-IT" sz="4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79512" y="1437730"/>
            <a:ext cx="7467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it-IT" sz="1800" i="1" dirty="0"/>
              <a:t>L</a:t>
            </a:r>
            <a:r>
              <a:rPr lang="it-IT" sz="1800" i="1" dirty="0" smtClean="0"/>
              <a:t>a storia di reda , un ragazzo di 13 anni che vorrebbe studiare per diventare biologo e andare a studiare successivamente negli Stati Uniti, lui vorrebbe ottenere la cittadinanza per poter poi andare negli stati uniti, invece non può andarci perché senza la cittadinanza per lui è troppo complicato perché ha solo un permesso di soggiorno. La cosa che ci ha colpiti di più è il fatto che lui non vuole ottenere la cittadinanza per poter essere cittadino qua in Italia, bensì per poter andare a studiare all’estero, quindi ci fa capire che lo ius soli non servirebbe solo per sentirsi più integrato nella società; ma anche per sbocchi lavorativi nel futuro di una persona.</a:t>
            </a:r>
            <a:endParaRPr lang="it-IT" sz="18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4682743"/>
            <a:ext cx="2366020" cy="15773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/>
          <a:srcRect l="53666" t="30730" r="1433" b="9977"/>
          <a:stretch/>
        </p:blipFill>
        <p:spPr>
          <a:xfrm>
            <a:off x="6660232" y="4136063"/>
            <a:ext cx="2160240" cy="17634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/>
          <a:srcRect l="14651" t="51288" r="16563"/>
          <a:stretch/>
        </p:blipFill>
        <p:spPr>
          <a:xfrm>
            <a:off x="179512" y="5242565"/>
            <a:ext cx="3320108" cy="1313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99229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Liam, 10 anni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7638"/>
            <a:ext cx="5760640" cy="3091482"/>
          </a:xfrm>
        </p:spPr>
        <p:txBody>
          <a:bodyPr>
            <a:normAutofit lnSpcReduction="10000"/>
          </a:bodyPr>
          <a:lstStyle/>
          <a:p>
            <a:pPr marL="72000" indent="0" algn="ctr">
              <a:spcBef>
                <a:spcPts val="0"/>
              </a:spcBef>
              <a:buNone/>
            </a:pPr>
            <a:r>
              <a:rPr lang="it-IT" sz="1800" i="1" dirty="0"/>
              <a:t>La storia di </a:t>
            </a:r>
            <a:r>
              <a:rPr lang="it-IT" sz="1800" i="1" dirty="0" smtClean="0"/>
              <a:t>Liam </a:t>
            </a:r>
            <a:r>
              <a:rPr lang="it-IT" sz="1800" i="1" dirty="0"/>
              <a:t>, un </a:t>
            </a:r>
            <a:r>
              <a:rPr lang="it-IT" sz="1800" i="1" dirty="0" smtClean="0"/>
              <a:t>bambino di 10 anni, il suo secondo nome e Vincenzo; ama molto la matematica e gli involtini, parla italiano anche a casa gli piace la Juventus. </a:t>
            </a:r>
            <a:r>
              <a:rPr lang="it-IT" sz="1800" i="1" dirty="0"/>
              <a:t>La cosa che ci ha colpiti di più è il fatto che lui </a:t>
            </a:r>
            <a:r>
              <a:rPr lang="it-IT" sz="1800" i="1" dirty="0" smtClean="0"/>
              <a:t>ha tutte le caratteristiche di un bambino italiano di 10 anni, secondo noi infatti le persone che hanno votato contro lo ius soli credono di dare la cittadinanza a malfattori; ma non sanno che la cittadinanza la potrebbero ricevere dei ragazzi come Liam e all’Italia servirebbero nuovi giovani considerando che siamo una società sempre più vecchia.</a:t>
            </a:r>
            <a:endParaRPr lang="it-IT" sz="1800" i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7" y="404664"/>
            <a:ext cx="2867917" cy="39959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797152"/>
            <a:ext cx="2867917" cy="16406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2922" y="4601794"/>
            <a:ext cx="3613820" cy="2031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5463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4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Commento generale</a:t>
            </a:r>
            <a:endParaRPr lang="it-IT" sz="4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12" y="2852936"/>
            <a:ext cx="7467600" cy="3672407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it-IT" sz="1800" dirty="0"/>
              <a:t>Secondo noi quello di cui parla Saviano è un problema più che concreto, perché se questi ragazzi che vorrebbero essere cittadini italiani non possono ottenere la cittadinanza, se non tra i 18 e i 19 anni, allora se non dovessero riuscire ad ottenere la cittadinanza entro questi termini o per motivi familiari o per altri motivi, sarebbero costretti a rivolgersi ad un avvocato per poter provare ad ottenerla e questo sarebbe complicato e anche costoso, e per questi motivi molti non possono neanche provarci.</a:t>
            </a:r>
          </a:p>
          <a:p>
            <a:pPr marL="36576" indent="0">
              <a:buNone/>
            </a:pPr>
            <a:r>
              <a:rPr lang="it-IT" sz="1800" dirty="0"/>
              <a:t>Inoltre, se dall’Italia ogni anno escono sempre più persone per andare all’estero (circa 280.000 persone all’anno) o per questioni di lavoro o per studio, tutte queste persone che chiedono la cittadinanza sono indispensabili per mantenere attiva l’economia in Italia, soprattutto nei lavori assistenziali perché secondo il Censis nel 2030 più di 1 cittadino su 4 sarà over 65 perciò servirà molta più assistenza per quella fascia di </a:t>
            </a:r>
            <a:r>
              <a:rPr lang="it-IT" sz="1800" dirty="0" smtClean="0"/>
              <a:t>età.</a:t>
            </a:r>
            <a:endParaRPr lang="it-IT" sz="1800" dirty="0"/>
          </a:p>
          <a:p>
            <a:pPr marL="36576" indent="0" algn="ctr">
              <a:buNone/>
            </a:pPr>
            <a:endParaRPr lang="it-IT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2228631" cy="14876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15949"/>
            <a:ext cx="2381473" cy="13421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9734" y="1317042"/>
            <a:ext cx="1983482" cy="1487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2644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309</TotalTime>
  <Words>765</Words>
  <Application>Microsoft Office PowerPoint</Application>
  <PresentationFormat>Presentazione su schermo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Tecnologia</vt:lpstr>
      <vt:lpstr>Diapositiva 1</vt:lpstr>
      <vt:lpstr>INDICE</vt:lpstr>
      <vt:lpstr>Che cosa si intende con ius soli?</vt:lpstr>
      <vt:lpstr>Perché ius culturae e non semplicemente ius soli?</vt:lpstr>
      <vt:lpstr>Pro e contro dello ius</vt:lpstr>
      <vt:lpstr>Reda, 13 anni</vt:lpstr>
      <vt:lpstr>Liam, 10 anni</vt:lpstr>
      <vt:lpstr>Commento generale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enrica quintavalla</dc:creator>
  <cp:lastModifiedBy>Irene Ziveri</cp:lastModifiedBy>
  <cp:revision>27</cp:revision>
  <dcterms:created xsi:type="dcterms:W3CDTF">2018-02-13T14:13:50Z</dcterms:created>
  <dcterms:modified xsi:type="dcterms:W3CDTF">2018-05-21T08:33:30Z</dcterms:modified>
</cp:coreProperties>
</file>