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87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65" r:id="rId11"/>
    <p:sldId id="266" r:id="rId12"/>
    <p:sldId id="270" r:id="rId13"/>
    <p:sldId id="273" r:id="rId14"/>
    <p:sldId id="274" r:id="rId15"/>
    <p:sldId id="275" r:id="rId16"/>
    <p:sldId id="279" r:id="rId17"/>
  </p:sldIdLst>
  <p:sldSz cx="9144000" cy="6858000" type="screen4x3"/>
  <p:notesSz cx="6858000" cy="9144000"/>
  <p:defaultTextStyle>
    <a:defPPr>
      <a:defRPr lang="it-IT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1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121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112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-112" charset="0"/>
              </a:defRPr>
            </a:lvl1pPr>
          </a:lstStyle>
          <a:p>
            <a:pPr>
              <a:defRPr/>
            </a:pPr>
            <a:fld id="{065826E7-0ED4-4231-BDDB-95CC9229335C}" type="datetime1">
              <a:rPr lang="it-IT"/>
              <a:pPr>
                <a:defRPr/>
              </a:pPr>
              <a:t>07/06/2018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112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-112" charset="0"/>
              </a:defRPr>
            </a:lvl1pPr>
          </a:lstStyle>
          <a:p>
            <a:pPr>
              <a:defRPr/>
            </a:pPr>
            <a:fld id="{44BD1332-4B08-4A10-B8E9-77D08A6DD3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t-IT">
              <a:ea typeface="ＭＳ Ｐゴシック" pitchFamily="-112" charset="-128"/>
            </a:endParaRPr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83F8E11-1A90-4E06-AD43-2603BB777F7F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>
              <a:ea typeface="ＭＳ Ｐゴシック" pitchFamily="-112" charset="-128"/>
            </a:endParaRPr>
          </a:p>
        </p:txBody>
      </p:sp>
      <p:sp>
        <p:nvSpPr>
          <p:cNvPr id="2150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81362BA-9F0B-4937-A79A-43337D8B9D04}" type="slidenum">
              <a:rPr lang="it-IT" altLang="it-IT" smtClean="0"/>
              <a:pPr/>
              <a:t>13</a:t>
            </a:fld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721FF-2C38-4D9B-8FA2-D3771CE2A905}" type="datetime1">
              <a:rPr lang="it-IT"/>
              <a:pPr>
                <a:defRPr/>
              </a:pPr>
              <a:t>07/06/2018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16E7-5201-4982-8B94-B3CB7525F9C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slow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6C460-691F-42BC-B095-50C23C879D45}" type="datetime1">
              <a:rPr lang="it-IT"/>
              <a:pPr>
                <a:defRPr/>
              </a:pPr>
              <a:t>07/06/2018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BC689-D111-4633-803A-2CE73803EE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slow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8369D-1985-4325-8666-845D72F19900}" type="datetime1">
              <a:rPr lang="it-IT"/>
              <a:pPr>
                <a:defRPr/>
              </a:pPr>
              <a:t>07/06/2018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A4F02-48EC-46F6-AA3C-6602109566E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AFD94-783E-4D9C-898D-53C0A9A3B4B4}" type="datetime1">
              <a:rPr lang="it-IT"/>
              <a:pPr>
                <a:defRPr/>
              </a:pPr>
              <a:t>07/06/2018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C9B3A-2B47-4112-815C-2241C968FC1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slow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FE6AB-CD6E-4D4C-940A-C5564AA36180}" type="datetime1">
              <a:rPr lang="it-IT"/>
              <a:pPr>
                <a:defRPr/>
              </a:pPr>
              <a:t>07/06/2018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61206-50E5-4D85-B07E-46BFA6531ED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slow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F3A7B-52ED-479B-9E33-1EB09DF33F8A}" type="datetime1">
              <a:rPr lang="it-IT"/>
              <a:pPr>
                <a:defRPr/>
              </a:pPr>
              <a:t>07/06/2018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BEA23-8E38-4C2A-8633-DE8C6B60485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slow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C4F07-26E0-4991-BFF6-F93F660D3F64}" type="datetime1">
              <a:rPr lang="it-IT"/>
              <a:pPr>
                <a:defRPr/>
              </a:pPr>
              <a:t>07/06/2018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6BAA6-0058-481F-ACED-51B748A239C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slow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2969F-54E7-4B52-A317-38CCD84A987E}" type="datetime1">
              <a:rPr lang="it-IT"/>
              <a:pPr>
                <a:defRPr/>
              </a:pPr>
              <a:t>07/06/2018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C4EAD-E9C6-4400-907D-6311E518FFE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slow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A51626-3401-4E3D-A3E4-3835A10303AB}" type="datetime1">
              <a:rPr lang="it-IT"/>
              <a:pPr>
                <a:defRPr/>
              </a:pPr>
              <a:t>07/06/2018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DE6D9-8ECF-4F03-980C-2645D73F0ED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slow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DED6B-D850-4442-942A-5A1DECB3BE56}" type="datetime1">
              <a:rPr lang="it-IT"/>
              <a:pPr>
                <a:defRPr/>
              </a:pPr>
              <a:t>07/06/2018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67CFB-68B4-457C-8859-D0AE59361E3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slow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9C535-9935-4C53-B4A0-6AFB4B92E6D4}" type="datetime1">
              <a:rPr lang="it-IT"/>
              <a:pPr>
                <a:defRPr/>
              </a:pPr>
              <a:t>07/06/2018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37CA3-B716-4813-9E87-9E0D3B47A0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stile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pPr>
              <a:defRPr/>
            </a:pPr>
            <a:fld id="{1966D2A8-3FD7-43CB-8151-45DE3D4ECAB4}" type="datetime1">
              <a:rPr lang="it-IT"/>
              <a:pPr>
                <a:defRPr/>
              </a:pPr>
              <a:t>07/06/2018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-112" charset="0"/>
              </a:defRPr>
            </a:lvl1pPr>
          </a:lstStyle>
          <a:p>
            <a:pPr>
              <a:defRPr/>
            </a:pPr>
            <a:fld id="{C208BBCB-BB3E-4602-9F5E-137C830849C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u"/>
  </p:transition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ctrTitle"/>
          </p:nvPr>
        </p:nvSpPr>
        <p:spPr>
          <a:xfrm>
            <a:off x="520700" y="660400"/>
            <a:ext cx="7772400" cy="1470025"/>
          </a:xfrm>
        </p:spPr>
        <p:txBody>
          <a:bodyPr/>
          <a:lstStyle/>
          <a:p>
            <a:pPr eaLnBrk="1" hangingPunct="1"/>
            <a:r>
              <a:rPr lang="it-IT" altLang="it-IT" b="1">
                <a:solidFill>
                  <a:srgbClr val="FF0000"/>
                </a:solidFill>
                <a:ea typeface="ＭＳ Ｐゴシック" pitchFamily="-112" charset="-128"/>
              </a:rPr>
              <a:t>DIRITTO ALLA SALUTE</a:t>
            </a:r>
          </a:p>
        </p:txBody>
      </p:sp>
      <p:pic>
        <p:nvPicPr>
          <p:cNvPr id="14339" name="Immagin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513013"/>
            <a:ext cx="7307263" cy="4125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solidFill>
                  <a:srgbClr val="FF0000"/>
                </a:solidFill>
                <a:ea typeface="ＭＳ Ｐゴシック" pitchFamily="-112" charset="-128"/>
              </a:rPr>
              <a:t>Stress</a:t>
            </a:r>
            <a:r>
              <a:rPr lang="it-IT" altLang="it-IT">
                <a:ea typeface="ＭＳ Ｐゴシック" pitchFamily="-112" charset="-128"/>
              </a:rPr>
              <a:t> </a:t>
            </a:r>
          </a:p>
        </p:txBody>
      </p:sp>
      <p:sp>
        <p:nvSpPr>
          <p:cNvPr id="11267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GB" altLang="it-IT" sz="2800">
                <a:ea typeface="ＭＳ Ｐゴシック" pitchFamily="-112" charset="-128"/>
              </a:rPr>
              <a:t>Le condizioni di stress ( preoccupazione, ansia, </a:t>
            </a:r>
          </a:p>
          <a:p>
            <a:pPr eaLnBrk="1" hangingPunct="1">
              <a:buFont typeface="Arial" charset="0"/>
              <a:buNone/>
            </a:pPr>
            <a:r>
              <a:rPr lang="en-GB" altLang="it-IT" sz="2800">
                <a:ea typeface="ＭＳ Ｐゴシック" pitchFamily="-112" charset="-128"/>
              </a:rPr>
              <a:t>incapacità di reazione) sono dannose per la salute</a:t>
            </a:r>
            <a:r>
              <a:rPr lang="en-GB" altLang="it-IT" sz="2800" i="1">
                <a:ea typeface="ＭＳ Ｐゴシック" pitchFamily="-112" charset="-128"/>
              </a:rPr>
              <a:t>. </a:t>
            </a:r>
          </a:p>
          <a:p>
            <a:pPr eaLnBrk="1" hangingPunct="1">
              <a:buFont typeface="Arial" charset="0"/>
              <a:buNone/>
            </a:pPr>
            <a:r>
              <a:rPr lang="en-GB" altLang="it-IT" sz="2800">
                <a:ea typeface="ＭＳ Ｐゴシック" pitchFamily="-112" charset="-128"/>
              </a:rPr>
              <a:t>Anche lo stress sul posto di lavoro aumenta il rischio di </a:t>
            </a:r>
          </a:p>
          <a:p>
            <a:pPr eaLnBrk="1" hangingPunct="1">
              <a:buFont typeface="Arial" charset="0"/>
              <a:buNone/>
            </a:pPr>
            <a:r>
              <a:rPr lang="en-GB" altLang="it-IT" sz="2800">
                <a:ea typeface="ＭＳ Ｐゴシック" pitchFamily="-112" charset="-128"/>
              </a:rPr>
              <a:t>sviluppare malattie. </a:t>
            </a:r>
            <a:endParaRPr lang="it-IT" altLang="it-IT" sz="2800">
              <a:ea typeface="ＭＳ Ｐゴシック" pitchFamily="-112" charset="-128"/>
            </a:endParaRPr>
          </a:p>
          <a:p>
            <a:pPr eaLnBrk="1" hangingPunct="1">
              <a:buFont typeface="Arial" charset="0"/>
              <a:buNone/>
            </a:pPr>
            <a:endParaRPr lang="it-IT" altLang="it-IT" sz="2800">
              <a:ea typeface="ＭＳ Ｐゴシック" pitchFamily="-112" charset="-128"/>
            </a:endParaRPr>
          </a:p>
          <a:p>
            <a:pPr eaLnBrk="1" hangingPunct="1">
              <a:buFont typeface="Arial" charset="0"/>
              <a:buNone/>
            </a:pPr>
            <a:r>
              <a:rPr lang="en-GB" altLang="it-IT" sz="2800">
                <a:ea typeface="ＭＳ Ｐゴシック" pitchFamily="-112" charset="-128"/>
              </a:rPr>
              <a:t>I rischi legati allo stress si esprimono con stati continuativi di ansia</a:t>
            </a:r>
            <a:r>
              <a:rPr lang="it-IT" altLang="it-IT" sz="2800">
                <a:ea typeface="ＭＳ Ｐゴシック" pitchFamily="-112" charset="-128"/>
              </a:rPr>
              <a:t>, </a:t>
            </a:r>
            <a:r>
              <a:rPr lang="en-GB" altLang="it-IT" sz="2800">
                <a:ea typeface="ＭＳ Ｐゴシック" pitchFamily="-112" charset="-128"/>
              </a:rPr>
              <a:t>insicurezza</a:t>
            </a:r>
            <a:r>
              <a:rPr lang="it-IT" altLang="it-IT" sz="2800">
                <a:ea typeface="ＭＳ Ｐゴシック" pitchFamily="-112" charset="-128"/>
              </a:rPr>
              <a:t>, </a:t>
            </a:r>
            <a:r>
              <a:rPr lang="en-GB" altLang="it-IT" sz="2800">
                <a:ea typeface="ＭＳ Ｐゴシック" pitchFamily="-112" charset="-128"/>
              </a:rPr>
              <a:t>bassa autostima</a:t>
            </a:r>
            <a:r>
              <a:rPr lang="it-IT" altLang="it-IT" sz="2800">
                <a:ea typeface="ＭＳ Ｐゴシック" pitchFamily="-112" charset="-128"/>
              </a:rPr>
              <a:t> </a:t>
            </a:r>
            <a:r>
              <a:rPr lang="en-GB" altLang="it-IT" sz="2800">
                <a:ea typeface="ＭＳ Ｐゴシック" pitchFamily="-112" charset="-128"/>
              </a:rPr>
              <a:t>Isolamento sociale, </a:t>
            </a:r>
            <a:r>
              <a:rPr lang="it-IT" altLang="it-IT" sz="2800">
                <a:ea typeface="ＭＳ Ｐゴシック" pitchFamily="-112" charset="-128"/>
              </a:rPr>
              <a:t>m</a:t>
            </a:r>
            <a:r>
              <a:rPr lang="en-GB" altLang="it-IT" sz="2800">
                <a:ea typeface="ＭＳ Ｐゴシック" pitchFamily="-112" charset="-128"/>
              </a:rPr>
              <a:t>ancanza di controllo sul proprio lavoro</a:t>
            </a:r>
            <a:r>
              <a:rPr lang="it-IT" altLang="it-IT" sz="2800">
                <a:ea typeface="ＭＳ Ｐゴシック" pitchFamily="-112" charset="-128"/>
              </a:rPr>
              <a:t>,</a:t>
            </a:r>
            <a:r>
              <a:rPr lang="en-GB" altLang="it-IT" sz="2800">
                <a:ea typeface="ＭＳ Ｐゴシック" pitchFamily="-112" charset="-128"/>
              </a:rPr>
              <a:t> sulla vita privata.</a:t>
            </a:r>
            <a:endParaRPr lang="it-IT" altLang="it-IT" sz="2800">
              <a:ea typeface="ＭＳ Ｐゴシック" pitchFamily="-112" charset="-128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it-IT" sz="4000"/>
              <a:t>Perché lo stress influenza </a:t>
            </a:r>
            <a:br>
              <a:rPr lang="it-IT" sz="4000"/>
            </a:br>
            <a:r>
              <a:rPr lang="it-IT" sz="4000"/>
              <a:t>la salute fisica?</a:t>
            </a:r>
          </a:p>
        </p:txBody>
      </p:sp>
      <p:sp>
        <p:nvSpPr>
          <p:cNvPr id="12291" name="Segnaposto contenuto 2"/>
          <p:cNvSpPr>
            <a:spLocks noGrp="1"/>
          </p:cNvSpPr>
          <p:nvPr>
            <p:ph idx="1"/>
          </p:nvPr>
        </p:nvSpPr>
        <p:spPr>
          <a:xfrm>
            <a:off x="457200" y="2116138"/>
            <a:ext cx="8229600" cy="40100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it-IT" sz="2800">
                <a:ea typeface="ＭＳ Ｐゴシック" pitchFamily="-112" charset="-128"/>
              </a:rPr>
              <a:t>L’attivazione di risposte allo stress </a:t>
            </a:r>
            <a:r>
              <a:rPr lang="en-GB" altLang="it-IT" sz="2800" b="1">
                <a:ea typeface="ＭＳ Ｐゴシック" pitchFamily="-112" charset="-128"/>
              </a:rPr>
              <a:t>toglie energia </a:t>
            </a:r>
            <a:r>
              <a:rPr lang="en-GB" altLang="it-IT" sz="2800">
                <a:ea typeface="ＭＳ Ｐゴシック" pitchFamily="-112" charset="-128"/>
              </a:rPr>
              <a:t>e risorse ai numerosi processi fisiologici utili al mantenimento della salute. Ciò interferisce sia sul sistema cardiovascolare che su quello immunitario.</a:t>
            </a:r>
            <a:endParaRPr lang="it-IT" altLang="it-IT" sz="2800">
              <a:ea typeface="ＭＳ Ｐゴシック" pitchFamily="-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it-IT" sz="2800">
                <a:ea typeface="ＭＳ Ｐゴシック" pitchFamily="-112" charset="-128"/>
              </a:rPr>
              <a:t>Essere sottoposti a stress per lungo tempo </a:t>
            </a:r>
            <a:r>
              <a:rPr lang="en-GB" altLang="it-IT" sz="2800" b="1">
                <a:ea typeface="ＭＳ Ｐゴシック" pitchFamily="-112" charset="-128"/>
              </a:rPr>
              <a:t>aumenta la vulnerabilità </a:t>
            </a:r>
            <a:r>
              <a:rPr lang="en-GB" altLang="it-IT" sz="2800">
                <a:ea typeface="ＭＳ Ｐゴシック" pitchFamily="-112" charset="-128"/>
              </a:rPr>
              <a:t>nei confronti di molte infezioni, del diabete, dell’ipertensione, delle patologie cardiovascolari, dell’ictus, dei disturbi umorali depressivi e aggressivi</a:t>
            </a:r>
            <a:r>
              <a:rPr lang="it-IT" altLang="it-IT" sz="2800">
                <a:ea typeface="ＭＳ Ｐゴシック" pitchFamily="-112" charset="-128"/>
              </a:rPr>
              <a:t>.</a:t>
            </a:r>
          </a:p>
        </p:txBody>
      </p:sp>
    </p:spTree>
  </p:cSld>
  <p:clrMapOvr>
    <a:masterClrMapping/>
  </p:clrMapOvr>
  <p:transition spd="slow">
    <p:pull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b="1">
                <a:solidFill>
                  <a:srgbClr val="FF0000"/>
                </a:solidFill>
                <a:ea typeface="ＭＳ Ｐゴシック" pitchFamily="-112" charset="-128"/>
              </a:rPr>
              <a:t>Condizioni ambientali</a:t>
            </a:r>
          </a:p>
        </p:txBody>
      </p:sp>
      <p:sp>
        <p:nvSpPr>
          <p:cNvPr id="1331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itchFamily="-112" charset="-128"/>
              </a:rPr>
              <a:t>Il diritto alla salute si estende al diritto a vivere in un ambiente salubre.</a:t>
            </a:r>
          </a:p>
          <a:p>
            <a:pPr eaLnBrk="1" hangingPunct="1"/>
            <a:r>
              <a:rPr lang="it-IT" altLang="it-IT">
                <a:ea typeface="ＭＳ Ｐゴシック" pitchFamily="-112" charset="-128"/>
              </a:rPr>
              <a:t>Le condizioni di inquinamento ambientale dell’aria, dell’acqua e del terreno sono causa di moltissime malattie: tumori della pelle, dei polmoni, dello stomaco, asma, bronchiti, allergie.</a:t>
            </a:r>
          </a:p>
        </p:txBody>
      </p:sp>
    </p:spTree>
  </p:cSld>
  <p:clrMapOvr>
    <a:masterClrMapping/>
  </p:clrMapOvr>
  <p:transition spd="slow">
    <p:pull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o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it-IT" altLang="it-IT" b="1">
                <a:solidFill>
                  <a:srgbClr val="FF0000"/>
                </a:solidFill>
                <a:ea typeface="ＭＳ Ｐゴシック" pitchFamily="-112" charset="-128"/>
              </a:rPr>
              <a:t>Stili di vita</a:t>
            </a:r>
          </a:p>
        </p:txBody>
      </p:sp>
      <p:pic>
        <p:nvPicPr>
          <p:cNvPr id="14339" name="Immagine 3" descr="cosa-giusta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1417638"/>
            <a:ext cx="6264275" cy="512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solidFill>
                  <a:srgbClr val="FF0000"/>
                </a:solidFill>
                <a:ea typeface="ＭＳ Ｐゴシック" pitchFamily="-112" charset="-128"/>
              </a:rPr>
              <a:t>Alimentazione</a:t>
            </a:r>
          </a:p>
        </p:txBody>
      </p:sp>
      <p:pic>
        <p:nvPicPr>
          <p:cNvPr id="15363" name="Immagin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7600" y="1417638"/>
            <a:ext cx="7345363" cy="535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solidFill>
                  <a:srgbClr val="FF0000"/>
                </a:solidFill>
                <a:ea typeface="ＭＳ Ｐゴシック" pitchFamily="-112" charset="-128"/>
              </a:rPr>
              <a:t>L’alimentazione</a:t>
            </a:r>
          </a:p>
        </p:txBody>
      </p:sp>
      <p:sp>
        <p:nvSpPr>
          <p:cNvPr id="16387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18100"/>
          </a:xfrm>
        </p:spPr>
        <p:txBody>
          <a:bodyPr/>
          <a:lstStyle/>
          <a:p>
            <a:pPr eaLnBrk="1" hangingPunct="1"/>
            <a:r>
              <a:rPr lang="en-GB" altLang="it-IT" sz="2800">
                <a:ea typeface="ＭＳ Ｐゴシック" pitchFamily="-112" charset="-128"/>
              </a:rPr>
              <a:t>Una buona dieta e un adeguato apporto alimentare sono essenziali per promuovere la salute e il </a:t>
            </a:r>
            <a:r>
              <a:rPr lang="it-IT" altLang="it-IT" sz="2800">
                <a:ea typeface="ＭＳ Ｐゴシック" pitchFamily="-112" charset="-128"/>
              </a:rPr>
              <a:t>benessere. </a:t>
            </a:r>
          </a:p>
          <a:p>
            <a:pPr eaLnBrk="1" hangingPunct="1"/>
            <a:r>
              <a:rPr lang="it-IT" altLang="it-IT" sz="2800" b="1">
                <a:ea typeface="ＭＳ Ｐゴシック" pitchFamily="-112" charset="-128"/>
              </a:rPr>
              <a:t>La scarsità e la mancanza di varietà </a:t>
            </a:r>
            <a:r>
              <a:rPr lang="it-IT" altLang="it-IT" sz="2800">
                <a:ea typeface="ＭＳ Ｐゴシック" pitchFamily="-112" charset="-128"/>
              </a:rPr>
              <a:t>del cibo causano malattie da malnutrizione e da carenze. </a:t>
            </a:r>
          </a:p>
          <a:p>
            <a:pPr eaLnBrk="1" hangingPunct="1"/>
            <a:r>
              <a:rPr lang="it-IT" altLang="it-IT" sz="2800" b="1">
                <a:ea typeface="ＭＳ Ｐゴシック" pitchFamily="-112" charset="-128"/>
              </a:rPr>
              <a:t>L’alimentazione eccessiva </a:t>
            </a:r>
            <a:r>
              <a:rPr lang="it-IT" altLang="it-IT" sz="2800">
                <a:ea typeface="ＭＳ Ｐゴシック" pitchFamily="-112" charset="-128"/>
              </a:rPr>
              <a:t>contribuisce all’insorgenza di malattie cardiovascolari, diabete, cancro, malattie degenerative dell’occhio, obesità, carie dentali.</a:t>
            </a:r>
          </a:p>
          <a:p>
            <a:pPr eaLnBrk="1" hangingPunct="1"/>
            <a:r>
              <a:rPr lang="it-IT" altLang="it-IT" sz="2800">
                <a:ea typeface="ＭＳ Ｐゴシック" pitchFamily="-112" charset="-128"/>
              </a:rPr>
              <a:t>Al tempo stesso la salute passa anche attraverso il consumo di prodotti sicuri </a:t>
            </a:r>
          </a:p>
          <a:p>
            <a:pPr eaLnBrk="1" hangingPunct="1"/>
            <a:endParaRPr lang="it-IT" altLang="it-IT" sz="2800">
              <a:ea typeface="ＭＳ Ｐゴシック" pitchFamily="-112" charset="-128"/>
            </a:endParaRPr>
          </a:p>
        </p:txBody>
      </p:sp>
    </p:spTree>
  </p:cSld>
  <p:clrMapOvr>
    <a:masterClrMapping/>
  </p:clrMapOvr>
  <p:transition spd="slow">
    <p:pull dir="r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solidFill>
                  <a:srgbClr val="FF0000"/>
                </a:solidFill>
                <a:ea typeface="ＭＳ Ｐゴシック" pitchFamily="-112" charset="-128"/>
              </a:rPr>
              <a:t>Movimento</a:t>
            </a:r>
          </a:p>
        </p:txBody>
      </p:sp>
      <p:sp>
        <p:nvSpPr>
          <p:cNvPr id="17411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it-IT" sz="2700">
                <a:ea typeface="ＭＳ Ｐゴシック" pitchFamily="-112" charset="-128"/>
              </a:rPr>
              <a:t>Muoversi in modo sano significa spostarsi di meno in automobile e di più a piedi e in bicicletta, sostenuti da un miglioramento del trasporto pubblico.</a:t>
            </a:r>
            <a:endParaRPr lang="it-IT" altLang="it-IT" sz="2700">
              <a:ea typeface="ＭＳ Ｐゴシック" pitchFamily="-112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it-IT" sz="2700">
                <a:ea typeface="ＭＳ Ｐゴシック" pitchFamily="-112" charset="-128"/>
              </a:rPr>
              <a:t>Camminare, andare in bicicletta e usare mezzi pubblici promuovono la salute perchè:</a:t>
            </a:r>
            <a:endParaRPr lang="it-IT" altLang="it-IT" sz="2700">
              <a:ea typeface="ＭＳ Ｐゴシック" pitchFamily="-112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it-IT" sz="2400">
                <a:ea typeface="ＭＳ Ｐゴシック" pitchFamily="-112" charset="-128"/>
              </a:rPr>
              <a:t>Facilitano il moto</a:t>
            </a:r>
            <a:endParaRPr lang="it-IT" altLang="it-IT" sz="2400">
              <a:ea typeface="ＭＳ Ｐゴシック" pitchFamily="-112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it-IT" sz="2400">
                <a:ea typeface="ＭＳ Ｐゴシック" pitchFamily="-112" charset="-128"/>
              </a:rPr>
              <a:t>Diminuiscono gli incidenti stradali</a:t>
            </a:r>
            <a:endParaRPr lang="it-IT" altLang="it-IT" sz="2400">
              <a:ea typeface="ＭＳ Ｐゴシック" pitchFamily="-112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it-IT" sz="2400">
                <a:ea typeface="ＭＳ Ｐゴシック" pitchFamily="-112" charset="-128"/>
              </a:rPr>
              <a:t>Aumentano i contatti sociali </a:t>
            </a:r>
            <a:endParaRPr lang="it-IT" altLang="it-IT" sz="2400">
              <a:ea typeface="ＭＳ Ｐゴシック" pitchFamily="-112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it-IT" sz="2400">
                <a:ea typeface="ＭＳ Ｐゴシック" pitchFamily="-112" charset="-128"/>
              </a:rPr>
              <a:t>Riducono l’inquinamento dell’aria</a:t>
            </a:r>
            <a:endParaRPr lang="it-IT" altLang="it-IT" sz="2400">
              <a:ea typeface="ＭＳ Ｐゴシック" pitchFamily="-112" charset="-128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GB" altLang="it-IT" sz="2400">
                <a:ea typeface="ＭＳ Ｐゴシック" pitchFamily="-112" charset="-128"/>
              </a:rPr>
              <a:t>Il regolare esercizio fisico protegge dalle malattie cardiache e riduce l’insorgenza del diabete</a:t>
            </a:r>
            <a:r>
              <a:rPr lang="it-IT" altLang="it-IT" sz="2400">
                <a:ea typeface="ＭＳ Ｐゴシック" pitchFamily="-112" charset="-128"/>
              </a:rPr>
              <a:t> </a:t>
            </a:r>
          </a:p>
        </p:txBody>
      </p:sp>
    </p:spTree>
  </p:cSld>
  <p:clrMapOvr>
    <a:masterClrMapping/>
  </p:clrMapOvr>
  <p:transition spd="slow">
    <p:pull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b="1">
                <a:solidFill>
                  <a:srgbClr val="FF0000"/>
                </a:solidFill>
                <a:ea typeface="ＭＳ Ｐゴシック" pitchFamily="-112" charset="-128"/>
              </a:rPr>
              <a:t>Art.32 cost.</a:t>
            </a:r>
          </a:p>
        </p:txBody>
      </p:sp>
      <p:sp>
        <p:nvSpPr>
          <p:cNvPr id="1536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>
                <a:ea typeface="ＭＳ Ｐゴシック" pitchFamily="-112" charset="-128"/>
              </a:rPr>
              <a:t>“</a:t>
            </a:r>
            <a:r>
              <a:rPr lang="it-IT" altLang="it-IT" i="1">
                <a:ea typeface="ＭＳ Ｐゴシック" pitchFamily="-112" charset="-128"/>
              </a:rPr>
              <a:t>La Repubblica tutela la </a:t>
            </a:r>
            <a:r>
              <a:rPr lang="it-IT" altLang="it-IT" b="1" i="1">
                <a:ea typeface="ＭＳ Ｐゴシック" pitchFamily="-112" charset="-128"/>
              </a:rPr>
              <a:t>salute </a:t>
            </a:r>
            <a:r>
              <a:rPr lang="it-IT" altLang="it-IT" i="1">
                <a:ea typeface="ＭＳ Ｐゴシック" pitchFamily="-112" charset="-128"/>
              </a:rPr>
              <a:t>come</a:t>
            </a:r>
            <a:r>
              <a:rPr lang="it-IT" altLang="it-IT" b="1" i="1">
                <a:ea typeface="ＭＳ Ｐゴシック" pitchFamily="-112" charset="-128"/>
              </a:rPr>
              <a:t> fondamentale diritto </a:t>
            </a:r>
            <a:r>
              <a:rPr lang="it-IT" altLang="it-IT" i="1">
                <a:ea typeface="ＭＳ Ｐゴシック" pitchFamily="-112" charset="-128"/>
              </a:rPr>
              <a:t>dell’individuo </a:t>
            </a:r>
            <a:r>
              <a:rPr lang="it-IT" altLang="it-IT" b="1" i="1">
                <a:ea typeface="ＭＳ Ｐゴシック" pitchFamily="-112" charset="-128"/>
              </a:rPr>
              <a:t>e interesse della collettività</a:t>
            </a:r>
            <a:r>
              <a:rPr lang="it-IT" altLang="it-IT" i="1">
                <a:ea typeface="ＭＳ Ｐゴシック" pitchFamily="-112" charset="-128"/>
              </a:rPr>
              <a:t>, e garantisce </a:t>
            </a:r>
            <a:r>
              <a:rPr lang="it-IT" altLang="it-IT" b="1" i="1">
                <a:ea typeface="ＭＳ Ｐゴシック" pitchFamily="-112" charset="-128"/>
              </a:rPr>
              <a:t>cure gratuite agli indigenti.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i="1">
                <a:ea typeface="ＭＳ Ｐゴシック" pitchFamily="-112" charset="-128"/>
              </a:rPr>
              <a:t>Nessuno può essere obbligato a un determinato trattamento sanitario se non per disposizione di legge. La legge non può in nessun caso violare i limiti imposti dal rispetto della persona umana”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53035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it-IT" altLang="it-IT" sz="3600" b="1">
                <a:solidFill>
                  <a:srgbClr val="FF0000"/>
                </a:solidFill>
                <a:latin typeface="Times New Roman" pitchFamily="-112" charset="0"/>
                <a:ea typeface="ＭＳ Ｐゴシック" pitchFamily="-112" charset="-128"/>
                <a:cs typeface="Times New Roman" pitchFamily="-112" charset="0"/>
              </a:rPr>
              <a:t>Dichiarazione Universale dei Diritti dell'Uomo - art. 25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14663"/>
            <a:ext cx="8291513" cy="3462337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altLang="it-IT" i="1">
                <a:latin typeface="Verdana" pitchFamily="-112" charset="0"/>
                <a:ea typeface="ＭＳ Ｐゴシック" pitchFamily="-112" charset="-128"/>
                <a:cs typeface="Times New Roman" pitchFamily="-112" charset="0"/>
              </a:rPr>
              <a:t>"Ogni persona ha diritto </a:t>
            </a:r>
            <a:r>
              <a:rPr lang="it-IT" altLang="it-IT" b="1" i="1">
                <a:latin typeface="Verdana" pitchFamily="-112" charset="0"/>
                <a:ea typeface="ＭＳ Ｐゴシック" pitchFamily="-112" charset="-128"/>
                <a:cs typeface="Times New Roman" pitchFamily="-112" charset="0"/>
              </a:rPr>
              <a:t>ad un livello adeguato di assistenza </a:t>
            </a:r>
            <a:r>
              <a:rPr lang="it-IT" altLang="it-IT" i="1">
                <a:latin typeface="Verdana" pitchFamily="-112" charset="0"/>
                <a:ea typeface="ＭＳ Ｐゴシック" pitchFamily="-112" charset="-128"/>
                <a:cs typeface="Times New Roman" pitchFamily="-112" charset="0"/>
              </a:rPr>
              <a:t>che assicuri a lui e alla sua famiglia la salute e il benessere, l'alimentazione, il vestiario, la casa, l'assistenza medica e i servizi sociali necessari </a:t>
            </a:r>
            <a:r>
              <a:rPr lang="it-IT" altLang="it-IT" b="1">
                <a:solidFill>
                  <a:srgbClr val="250CBA"/>
                </a:solidFill>
                <a:latin typeface="Verdana" pitchFamily="-112" charset="0"/>
                <a:ea typeface="ＭＳ Ｐゴシック" pitchFamily="-112" charset="-128"/>
                <a:cs typeface="Times New Roman" pitchFamily="-112" charset="0"/>
              </a:rPr>
              <a:t>“</a:t>
            </a:r>
            <a:r>
              <a:rPr lang="it-IT" altLang="it-IT">
                <a:latin typeface="Verdana" pitchFamily="-112" charset="0"/>
                <a:ea typeface="ＭＳ Ｐゴシック" pitchFamily="-112" charset="-128"/>
                <a:cs typeface="Times New Roman" pitchFamily="-112" charset="0"/>
              </a:rPr>
              <a:t> </a:t>
            </a:r>
            <a:endParaRPr lang="it-IT" altLang="it-IT">
              <a:ea typeface="ＭＳ Ｐゴシック" pitchFamily="-112" charset="-128"/>
            </a:endParaRPr>
          </a:p>
          <a:p>
            <a:pPr eaLnBrk="1" hangingPunct="1"/>
            <a:endParaRPr lang="it-IT" altLang="it-IT" sz="3600" b="1">
              <a:latin typeface="Comic Sans MS" pitchFamily="-112" charset="0"/>
              <a:ea typeface="ＭＳ Ｐゴシック" pitchFamily="-112" charset="-128"/>
              <a:cs typeface="Times New Roman" pitchFamily="-112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879475" y="1395413"/>
            <a:ext cx="7654925" cy="170815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bIns="0">
            <a:spAutoFit/>
          </a:bodyPr>
          <a:lstStyle/>
          <a:p>
            <a:pPr algn="ctr" eaLnBrk="1" hangingPunct="1"/>
            <a:r>
              <a:rPr lang="en-US" altLang="it-IT" b="1">
                <a:solidFill>
                  <a:srgbClr val="FF0000"/>
                </a:solidFill>
                <a:latin typeface="Calibri" pitchFamily="-112" charset="0"/>
              </a:rPr>
              <a:t> </a:t>
            </a:r>
          </a:p>
          <a:p>
            <a:pPr algn="ctr" eaLnBrk="1" hangingPunct="1"/>
            <a:r>
              <a:rPr lang="en-US" altLang="it-IT" sz="3600" b="1">
                <a:solidFill>
                  <a:srgbClr val="FF0000"/>
                </a:solidFill>
                <a:latin typeface="Calibri" pitchFamily="-112" charset="0"/>
              </a:rPr>
              <a:t>Carta dei Diritti Fondamentali dell’Unione Europea</a:t>
            </a:r>
          </a:p>
          <a:p>
            <a:pPr algn="ctr" eaLnBrk="1" hangingPunct="1"/>
            <a:endParaRPr lang="en-US" altLang="it-IT" b="1">
              <a:solidFill>
                <a:srgbClr val="250CBA"/>
              </a:solidFill>
              <a:latin typeface="Verdana" pitchFamily="-112" charset="0"/>
              <a:cs typeface="Arial" charset="0"/>
            </a:endParaRPr>
          </a:p>
        </p:txBody>
      </p:sp>
      <p:sp>
        <p:nvSpPr>
          <p:cNvPr id="17411" name="Rectangle 5"/>
          <p:cNvSpPr>
            <a:spLocks noChangeArrowheads="1"/>
          </p:cNvSpPr>
          <p:nvPr/>
        </p:nvSpPr>
        <p:spPr bwMode="auto">
          <a:xfrm>
            <a:off x="327025" y="3700463"/>
            <a:ext cx="8458200" cy="13843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it-IT" altLang="it-IT" sz="2800" i="1">
                <a:latin typeface="Comic Sans MS" pitchFamily="-112" charset="0"/>
                <a:cs typeface="Times New Roman" pitchFamily="-112" charset="0"/>
              </a:rPr>
              <a:t>Ogni persona ha il diritto di accedere alla prevenzione sanitaria e di ottenere le cure alle condizioni stabilite dalle legislazioni nazionali </a:t>
            </a:r>
            <a:endParaRPr lang="en-US" altLang="it-IT" sz="2800" i="1">
              <a:latin typeface="Comic Sans MS" pitchFamily="-112" charset="0"/>
              <a:cs typeface="Arial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b="1">
                <a:solidFill>
                  <a:srgbClr val="FF0000"/>
                </a:solidFill>
                <a:ea typeface="ＭＳ Ｐゴシック" pitchFamily="-112" charset="-128"/>
              </a:rPr>
              <a:t>Diritto alla salute</a:t>
            </a:r>
          </a:p>
        </p:txBody>
      </p:sp>
      <p:sp>
        <p:nvSpPr>
          <p:cNvPr id="18435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itchFamily="-112" charset="-128"/>
              </a:rPr>
              <a:t>Rientra tra i diritti inviolabili dell’uomo indicati nell’art. 2 Cost.</a:t>
            </a:r>
          </a:p>
          <a:p>
            <a:pPr eaLnBrk="1" hangingPunct="1"/>
            <a:r>
              <a:rPr lang="it-IT" altLang="it-IT">
                <a:ea typeface="ＭＳ Ｐゴシック" pitchFamily="-112" charset="-128"/>
              </a:rPr>
              <a:t>E’ un diritto che non può essere violato né dai singoli né dallo Stato.</a:t>
            </a:r>
          </a:p>
          <a:p>
            <a:pPr eaLnBrk="1" hangingPunct="1"/>
            <a:r>
              <a:rPr lang="it-IT" altLang="it-IT">
                <a:ea typeface="ＭＳ Ｐゴシック" pitchFamily="-112" charset="-128"/>
              </a:rPr>
              <a:t>Comprende non solo il diritto alle cure in caso di malattia ma il diritto a condizioni di vita e di lavoro che non mettano in pericolo la salute.</a:t>
            </a:r>
          </a:p>
          <a:p>
            <a:pPr eaLnBrk="1" hangingPunct="1"/>
            <a:endParaRPr lang="it-IT" altLang="it-IT">
              <a:ea typeface="ＭＳ Ｐゴシック" pitchFamily="-112" charset="-128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2558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br>
              <a:rPr lang="it-IT" sz="3600" b="1">
                <a:ea typeface="ＭＳ Ｐゴシック" pitchFamily="-112" charset="-128"/>
              </a:rPr>
            </a:br>
            <a:r>
              <a:rPr lang="it-IT" sz="3600" b="1">
                <a:ea typeface="ＭＳ Ｐゴシック" pitchFamily="-112" charset="-128"/>
              </a:rPr>
              <a:t>Cosa vuol dire salute?</a:t>
            </a:r>
            <a:br>
              <a:rPr lang="it-IT" sz="3600">
                <a:ea typeface="ＭＳ Ｐゴシック" pitchFamily="-112" charset="-128"/>
              </a:rPr>
            </a:br>
            <a:endParaRPr lang="it-IT" sz="3600">
              <a:ea typeface="ＭＳ Ｐゴシック" pitchFamily="-112" charset="-128"/>
            </a:endParaRPr>
          </a:p>
        </p:txBody>
      </p:sp>
      <p:sp>
        <p:nvSpPr>
          <p:cNvPr id="7171" name="Segnaposto testo 2"/>
          <p:cNvSpPr>
            <a:spLocks noGrp="1"/>
          </p:cNvSpPr>
          <p:nvPr>
            <p:ph type="body" idx="1"/>
          </p:nvPr>
        </p:nvSpPr>
        <p:spPr>
          <a:xfrm>
            <a:off x="457200" y="2443163"/>
            <a:ext cx="4040188" cy="627062"/>
          </a:xfrm>
        </p:spPr>
        <p:txBody>
          <a:bodyPr/>
          <a:lstStyle/>
          <a:p>
            <a:pPr eaLnBrk="1" hangingPunct="1"/>
            <a:r>
              <a:rPr lang="it-IT" altLang="it-IT">
                <a:ea typeface="ＭＳ Ｐゴシック" pitchFamily="-112" charset="-128"/>
              </a:rPr>
              <a:t>Cosa vuol dire STAR BENE?</a:t>
            </a:r>
          </a:p>
        </p:txBody>
      </p:sp>
      <p:sp>
        <p:nvSpPr>
          <p:cNvPr id="7172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2443163"/>
            <a:ext cx="4041775" cy="627062"/>
          </a:xfrm>
        </p:spPr>
        <p:txBody>
          <a:bodyPr/>
          <a:lstStyle/>
          <a:p>
            <a:pPr eaLnBrk="1" hangingPunct="1"/>
            <a:r>
              <a:rPr lang="it-IT" altLang="it-IT">
                <a:ea typeface="ＭＳ Ｐゴシック" pitchFamily="-112" charset="-128"/>
              </a:rPr>
              <a:t>Cosa vuol dire STAR MALE?</a:t>
            </a: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26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391400" cy="4191000"/>
          </a:xfrm>
          <a:solidFill>
            <a:srgbClr val="333399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ea typeface="ＭＳ Ｐゴシック" pitchFamily="-112" charset="-128"/>
              </a:rPr>
              <a:t>  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ea typeface="ＭＳ Ｐゴシック" pitchFamily="-112" charset="-128"/>
              </a:rPr>
              <a:t> SALUTE = ASSENZA DI MALATTIA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200">
              <a:solidFill>
                <a:schemeClr val="bg1"/>
              </a:solidFill>
              <a:latin typeface="Arial" charset="0"/>
              <a:ea typeface="ＭＳ Ｐゴシック" pitchFamily="-112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it-IT" altLang="it-IT" sz="2200" b="1">
              <a:solidFill>
                <a:schemeClr val="bg1"/>
              </a:solidFill>
              <a:latin typeface="Arial" charset="0"/>
              <a:ea typeface="ＭＳ Ｐゴシック" pitchFamily="-112" charset="-128"/>
            </a:endParaRP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it-IT" altLang="it-IT" sz="2400" b="1">
                <a:solidFill>
                  <a:schemeClr val="bg1"/>
                </a:solidFill>
                <a:ea typeface="ＭＳ Ｐゴシック" pitchFamily="-112" charset="-128"/>
              </a:rPr>
              <a:t>    SALUTE = </a:t>
            </a:r>
            <a:r>
              <a:rPr lang="it-IT" altLang="it-IT" sz="2400" b="1">
                <a:solidFill>
                  <a:srgbClr val="FF0000"/>
                </a:solidFill>
                <a:ea typeface="ＭＳ Ｐゴシック" pitchFamily="-112" charset="-128"/>
              </a:rPr>
              <a:t>COMPLETO STATO DI BENESSERE FISICO, MENTALE E SOCIALE</a:t>
            </a:r>
            <a:r>
              <a:rPr lang="it-IT" altLang="it-IT" sz="2400" b="1">
                <a:solidFill>
                  <a:schemeClr val="bg1"/>
                </a:solidFill>
                <a:ea typeface="ＭＳ Ｐゴシック" pitchFamily="-112" charset="-128"/>
              </a:rPr>
              <a:t>, NON SOLTANTO ASSENZA DI MALATTIA O INFERMITA’</a:t>
            </a:r>
            <a:endParaRPr lang="it-IT" altLang="it-IT" sz="2400">
              <a:solidFill>
                <a:schemeClr val="bg1"/>
              </a:solidFill>
              <a:ea typeface="ＭＳ Ｐゴシック" pitchFamily="-112" charset="-128"/>
            </a:endParaRPr>
          </a:p>
        </p:txBody>
      </p:sp>
      <p:sp>
        <p:nvSpPr>
          <p:cNvPr id="8195" name="Line 1027"/>
          <p:cNvSpPr>
            <a:spLocks noChangeShapeType="1"/>
          </p:cNvSpPr>
          <p:nvPr/>
        </p:nvSpPr>
        <p:spPr bwMode="auto">
          <a:xfrm>
            <a:off x="4419600" y="2438400"/>
            <a:ext cx="0" cy="64770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ransition spd="slow">
    <p:pull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altLang="it-IT">
              <a:ea typeface="ＭＳ Ｐゴシック" pitchFamily="-112" charset="-128"/>
            </a:endParaRPr>
          </a:p>
        </p:txBody>
      </p:sp>
      <p:sp>
        <p:nvSpPr>
          <p:cNvPr id="9219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it-IT" altLang="it-IT">
              <a:ea typeface="ＭＳ Ｐゴシック" pitchFamily="-112" charset="-128"/>
            </a:endParaRPr>
          </a:p>
        </p:txBody>
      </p:sp>
      <p:pic>
        <p:nvPicPr>
          <p:cNvPr id="9220" name="Immagin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itchFamily="-112" charset="-128"/>
              </a:rPr>
              <a:t>Determinanti della salute</a:t>
            </a:r>
          </a:p>
        </p:txBody>
      </p:sp>
      <p:sp>
        <p:nvSpPr>
          <p:cNvPr id="10243" name="Segnaposto contenuto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it-IT" altLang="it-IT">
                <a:ea typeface="ＭＳ Ｐゴシック" pitchFamily="-112" charset="-128"/>
              </a:rPr>
              <a:t>La salute è determinata da una pluralità </a:t>
            </a:r>
          </a:p>
          <a:p>
            <a:pPr eaLnBrk="1" hangingPunct="1">
              <a:buFont typeface="Arial" charset="0"/>
              <a:buNone/>
            </a:pPr>
            <a:r>
              <a:rPr lang="it-IT" altLang="it-IT">
                <a:ea typeface="ＭＳ Ｐゴシック" pitchFamily="-112" charset="-128"/>
              </a:rPr>
              <a:t>di fattori diversi:</a:t>
            </a:r>
            <a:br>
              <a:rPr lang="it-IT" altLang="it-IT">
                <a:ea typeface="ＭＳ Ｐゴシック" pitchFamily="-112" charset="-128"/>
              </a:rPr>
            </a:br>
            <a:endParaRPr lang="it-IT" altLang="it-IT">
              <a:ea typeface="ＭＳ Ｐゴシック" pitchFamily="-112" charset="-128"/>
            </a:endParaRPr>
          </a:p>
          <a:p>
            <a:pPr lvl="1" eaLnBrk="1" hangingPunct="1"/>
            <a:r>
              <a:rPr lang="it-IT" altLang="it-IT">
                <a:ea typeface="ＭＳ Ｐゴシック" pitchFamily="-112" charset="-128"/>
              </a:rPr>
              <a:t>Fattori genetici/costituzionali (non modificabili)</a:t>
            </a:r>
          </a:p>
          <a:p>
            <a:pPr lvl="1" eaLnBrk="1" hangingPunct="1"/>
            <a:r>
              <a:rPr lang="it-IT" altLang="it-IT">
                <a:ea typeface="ＭＳ Ｐゴシック" pitchFamily="-112" charset="-128"/>
              </a:rPr>
              <a:t>Condizioni socio-economiche</a:t>
            </a:r>
          </a:p>
          <a:p>
            <a:pPr lvl="1" eaLnBrk="1" hangingPunct="1"/>
            <a:r>
              <a:rPr lang="it-IT" altLang="it-IT">
                <a:ea typeface="ＭＳ Ｐゴシック" pitchFamily="-112" charset="-128"/>
              </a:rPr>
              <a:t>Condizioni ambientali/di lavoro</a:t>
            </a:r>
          </a:p>
          <a:p>
            <a:pPr lvl="1" eaLnBrk="1" hangingPunct="1"/>
            <a:r>
              <a:rPr lang="it-IT" altLang="it-IT">
                <a:ea typeface="ＭＳ Ｐゴシック" pitchFamily="-112" charset="-128"/>
              </a:rPr>
              <a:t>Stili di vita</a:t>
            </a:r>
          </a:p>
          <a:p>
            <a:pPr eaLnBrk="1" hangingPunct="1">
              <a:buFont typeface="Arial" charset="0"/>
              <a:buNone/>
            </a:pPr>
            <a:endParaRPr lang="it-IT" altLang="it-IT">
              <a:ea typeface="ＭＳ Ｐゴシック" pitchFamily="-112" charset="-128"/>
            </a:endParaRPr>
          </a:p>
          <a:p>
            <a:pPr eaLnBrk="1" hangingPunct="1">
              <a:buFont typeface="Arial" charset="0"/>
              <a:buNone/>
            </a:pPr>
            <a:endParaRPr lang="it-IT" altLang="it-IT">
              <a:ea typeface="ＭＳ Ｐゴシック" pitchFamily="-112" charset="-128"/>
            </a:endParaRPr>
          </a:p>
          <a:p>
            <a:pPr eaLnBrk="1" hangingPunct="1">
              <a:buFont typeface="Arial" charset="0"/>
              <a:buNone/>
            </a:pPr>
            <a:endParaRPr lang="it-IT" altLang="it-IT">
              <a:ea typeface="ＭＳ Ｐゴシック" pitchFamily="-112" charset="-128"/>
            </a:endParaRPr>
          </a:p>
        </p:txBody>
      </p:sp>
    </p:spTree>
  </p:cSld>
  <p:clrMapOvr>
    <a:masterClrMapping/>
  </p:clrMapOvr>
  <p:transition spd="slow">
    <p:pull dir="ru"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584</Words>
  <Application>Microsoft Office PowerPoint</Application>
  <PresentationFormat>Presentazione su schermo (4:3)</PresentationFormat>
  <Paragraphs>59</Paragraphs>
  <Slides>16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Calibri</vt:lpstr>
      <vt:lpstr>Comic Sans MS</vt:lpstr>
      <vt:lpstr>Times New Roman</vt:lpstr>
      <vt:lpstr>Verdana</vt:lpstr>
      <vt:lpstr>Tema di Office</vt:lpstr>
      <vt:lpstr>DIRITTO ALLA SALUTE</vt:lpstr>
      <vt:lpstr>Art.32 cost.</vt:lpstr>
      <vt:lpstr>Dichiarazione Universale dei Diritti dell'Uomo - art. 25</vt:lpstr>
      <vt:lpstr>Presentazione standard di PowerPoint</vt:lpstr>
      <vt:lpstr>Diritto alla salute</vt:lpstr>
      <vt:lpstr> Cosa vuol dire salute? </vt:lpstr>
      <vt:lpstr>Presentazione standard di PowerPoint</vt:lpstr>
      <vt:lpstr>Presentazione standard di PowerPoint</vt:lpstr>
      <vt:lpstr>Determinanti della salute</vt:lpstr>
      <vt:lpstr>Stress </vt:lpstr>
      <vt:lpstr>Perché lo stress influenza  la salute fisica?</vt:lpstr>
      <vt:lpstr>Condizioni ambientali</vt:lpstr>
      <vt:lpstr>Stili di vita</vt:lpstr>
      <vt:lpstr>Alimentazione</vt:lpstr>
      <vt:lpstr>L’alimentazione</vt:lpstr>
      <vt:lpstr>Movimento</vt:lpstr>
    </vt:vector>
  </TitlesOfParts>
  <Company>Masterita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DIRITTO ALLA SALUTE</dc:title>
  <dc:creator>Giampiero Montevecchi</dc:creator>
  <cp:lastModifiedBy>Renda Elisa</cp:lastModifiedBy>
  <cp:revision>10</cp:revision>
  <dcterms:created xsi:type="dcterms:W3CDTF">2010-03-06T01:01:51Z</dcterms:created>
  <dcterms:modified xsi:type="dcterms:W3CDTF">2018-06-07T10:34:56Z</dcterms:modified>
</cp:coreProperties>
</file>