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4" r:id="rId7"/>
    <p:sldId id="263" r:id="rId8"/>
    <p:sldId id="261" r:id="rId9"/>
    <p:sldId id="262" r:id="rId10"/>
    <p:sldId id="265"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34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0FFA64A7-069C-40BB-95E8-4E16AAE07017}" type="datetimeFigureOut">
              <a:rPr lang="it-IT" smtClean="0"/>
              <a:t>02/02/2018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8A061A-6FA3-4BFD-8DB7-C415C905B673}" type="slidenum">
              <a:rPr lang="it-IT" smtClean="0"/>
              <a:t>‹N›</a:t>
            </a:fld>
            <a:endParaRPr lang="it-IT"/>
          </a:p>
        </p:txBody>
      </p:sp>
    </p:spTree>
    <p:extLst>
      <p:ext uri="{BB962C8B-B14F-4D97-AF65-F5344CB8AC3E}">
        <p14:creationId xmlns:p14="http://schemas.microsoft.com/office/powerpoint/2010/main" val="1195194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FFA64A7-069C-40BB-95E8-4E16AAE07017}" type="datetimeFigureOut">
              <a:rPr lang="it-IT" smtClean="0"/>
              <a:t>02/02/2018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8A061A-6FA3-4BFD-8DB7-C415C905B673}" type="slidenum">
              <a:rPr lang="it-IT" smtClean="0"/>
              <a:t>‹N›</a:t>
            </a:fld>
            <a:endParaRPr lang="it-IT"/>
          </a:p>
        </p:txBody>
      </p:sp>
    </p:spTree>
    <p:extLst>
      <p:ext uri="{BB962C8B-B14F-4D97-AF65-F5344CB8AC3E}">
        <p14:creationId xmlns:p14="http://schemas.microsoft.com/office/powerpoint/2010/main" val="122240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FFA64A7-069C-40BB-95E8-4E16AAE07017}" type="datetimeFigureOut">
              <a:rPr lang="it-IT" smtClean="0"/>
              <a:t>02/02/2018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8A061A-6FA3-4BFD-8DB7-C415C905B673}" type="slidenum">
              <a:rPr lang="it-IT" smtClean="0"/>
              <a:t>‹N›</a:t>
            </a:fld>
            <a:endParaRPr lang="it-IT"/>
          </a:p>
        </p:txBody>
      </p:sp>
    </p:spTree>
    <p:extLst>
      <p:ext uri="{BB962C8B-B14F-4D97-AF65-F5344CB8AC3E}">
        <p14:creationId xmlns:p14="http://schemas.microsoft.com/office/powerpoint/2010/main" val="40224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FFA64A7-069C-40BB-95E8-4E16AAE07017}" type="datetimeFigureOut">
              <a:rPr lang="it-IT" smtClean="0"/>
              <a:t>02/02/2018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8A061A-6FA3-4BFD-8DB7-C415C905B673}" type="slidenum">
              <a:rPr lang="it-IT" smtClean="0"/>
              <a:t>‹N›</a:t>
            </a:fld>
            <a:endParaRPr lang="it-IT"/>
          </a:p>
        </p:txBody>
      </p:sp>
    </p:spTree>
    <p:extLst>
      <p:ext uri="{BB962C8B-B14F-4D97-AF65-F5344CB8AC3E}">
        <p14:creationId xmlns:p14="http://schemas.microsoft.com/office/powerpoint/2010/main" val="65711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0FFA64A7-069C-40BB-95E8-4E16AAE07017}" type="datetimeFigureOut">
              <a:rPr lang="it-IT" smtClean="0"/>
              <a:t>02/02/2018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8A061A-6FA3-4BFD-8DB7-C415C905B673}" type="slidenum">
              <a:rPr lang="it-IT" smtClean="0"/>
              <a:t>‹N›</a:t>
            </a:fld>
            <a:endParaRPr lang="it-IT"/>
          </a:p>
        </p:txBody>
      </p:sp>
    </p:spTree>
    <p:extLst>
      <p:ext uri="{BB962C8B-B14F-4D97-AF65-F5344CB8AC3E}">
        <p14:creationId xmlns:p14="http://schemas.microsoft.com/office/powerpoint/2010/main" val="1045560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0FFA64A7-069C-40BB-95E8-4E16AAE07017}" type="datetimeFigureOut">
              <a:rPr lang="it-IT" smtClean="0"/>
              <a:t>02/02/2018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8A061A-6FA3-4BFD-8DB7-C415C905B673}" type="slidenum">
              <a:rPr lang="it-IT" smtClean="0"/>
              <a:t>‹N›</a:t>
            </a:fld>
            <a:endParaRPr lang="it-IT"/>
          </a:p>
        </p:txBody>
      </p:sp>
    </p:spTree>
    <p:extLst>
      <p:ext uri="{BB962C8B-B14F-4D97-AF65-F5344CB8AC3E}">
        <p14:creationId xmlns:p14="http://schemas.microsoft.com/office/powerpoint/2010/main" val="2904261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0FFA64A7-069C-40BB-95E8-4E16AAE07017}" type="datetimeFigureOut">
              <a:rPr lang="it-IT" smtClean="0"/>
              <a:t>02/02/2018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28A061A-6FA3-4BFD-8DB7-C415C905B673}" type="slidenum">
              <a:rPr lang="it-IT" smtClean="0"/>
              <a:t>‹N›</a:t>
            </a:fld>
            <a:endParaRPr lang="it-IT"/>
          </a:p>
        </p:txBody>
      </p:sp>
    </p:spTree>
    <p:extLst>
      <p:ext uri="{BB962C8B-B14F-4D97-AF65-F5344CB8AC3E}">
        <p14:creationId xmlns:p14="http://schemas.microsoft.com/office/powerpoint/2010/main" val="1324179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0FFA64A7-069C-40BB-95E8-4E16AAE07017}" type="datetimeFigureOut">
              <a:rPr lang="it-IT" smtClean="0"/>
              <a:t>02/02/2018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28A061A-6FA3-4BFD-8DB7-C415C905B673}" type="slidenum">
              <a:rPr lang="it-IT" smtClean="0"/>
              <a:t>‹N›</a:t>
            </a:fld>
            <a:endParaRPr lang="it-IT"/>
          </a:p>
        </p:txBody>
      </p:sp>
    </p:spTree>
    <p:extLst>
      <p:ext uri="{BB962C8B-B14F-4D97-AF65-F5344CB8AC3E}">
        <p14:creationId xmlns:p14="http://schemas.microsoft.com/office/powerpoint/2010/main" val="2504053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FFA64A7-069C-40BB-95E8-4E16AAE07017}" type="datetimeFigureOut">
              <a:rPr lang="it-IT" smtClean="0"/>
              <a:t>02/02/2018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28A061A-6FA3-4BFD-8DB7-C415C905B673}" type="slidenum">
              <a:rPr lang="it-IT" smtClean="0"/>
              <a:t>‹N›</a:t>
            </a:fld>
            <a:endParaRPr lang="it-IT"/>
          </a:p>
        </p:txBody>
      </p:sp>
    </p:spTree>
    <p:extLst>
      <p:ext uri="{BB962C8B-B14F-4D97-AF65-F5344CB8AC3E}">
        <p14:creationId xmlns:p14="http://schemas.microsoft.com/office/powerpoint/2010/main" val="3886435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0FFA64A7-069C-40BB-95E8-4E16AAE07017}" type="datetimeFigureOut">
              <a:rPr lang="it-IT" smtClean="0"/>
              <a:t>02/02/2018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8A061A-6FA3-4BFD-8DB7-C415C905B673}" type="slidenum">
              <a:rPr lang="it-IT" smtClean="0"/>
              <a:t>‹N›</a:t>
            </a:fld>
            <a:endParaRPr lang="it-IT"/>
          </a:p>
        </p:txBody>
      </p:sp>
    </p:spTree>
    <p:extLst>
      <p:ext uri="{BB962C8B-B14F-4D97-AF65-F5344CB8AC3E}">
        <p14:creationId xmlns:p14="http://schemas.microsoft.com/office/powerpoint/2010/main" val="366964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0FFA64A7-069C-40BB-95E8-4E16AAE07017}" type="datetimeFigureOut">
              <a:rPr lang="it-IT" smtClean="0"/>
              <a:t>02/02/2018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8A061A-6FA3-4BFD-8DB7-C415C905B673}" type="slidenum">
              <a:rPr lang="it-IT" smtClean="0"/>
              <a:t>‹N›</a:t>
            </a:fld>
            <a:endParaRPr lang="it-IT"/>
          </a:p>
        </p:txBody>
      </p:sp>
    </p:spTree>
    <p:extLst>
      <p:ext uri="{BB962C8B-B14F-4D97-AF65-F5344CB8AC3E}">
        <p14:creationId xmlns:p14="http://schemas.microsoft.com/office/powerpoint/2010/main" val="1079679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FA64A7-069C-40BB-95E8-4E16AAE07017}" type="datetimeFigureOut">
              <a:rPr lang="it-IT" smtClean="0"/>
              <a:t>02/02/2018</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A061A-6FA3-4BFD-8DB7-C415C905B673}" type="slidenum">
              <a:rPr lang="it-IT" smtClean="0"/>
              <a:t>‹N›</a:t>
            </a:fld>
            <a:endParaRPr lang="it-IT"/>
          </a:p>
        </p:txBody>
      </p:sp>
    </p:spTree>
    <p:extLst>
      <p:ext uri="{BB962C8B-B14F-4D97-AF65-F5344CB8AC3E}">
        <p14:creationId xmlns:p14="http://schemas.microsoft.com/office/powerpoint/2010/main" val="116621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1.jpe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b="1" dirty="0"/>
              <a:t>27 GENNAIO 2018</a:t>
            </a:r>
            <a:br>
              <a:rPr lang="it-IT" b="1" dirty="0"/>
            </a:br>
            <a:r>
              <a:rPr lang="it-IT" b="1" dirty="0"/>
              <a:t>GIORNATA DELLA MEMORIA</a:t>
            </a:r>
          </a:p>
        </p:txBody>
      </p:sp>
      <p:sp>
        <p:nvSpPr>
          <p:cNvPr id="3" name="Sottotitolo 2"/>
          <p:cNvSpPr>
            <a:spLocks noGrp="1"/>
          </p:cNvSpPr>
          <p:nvPr>
            <p:ph type="subTitle" idx="1"/>
          </p:nvPr>
        </p:nvSpPr>
        <p:spPr/>
        <p:txBody>
          <a:bodyPr/>
          <a:lstStyle/>
          <a:p>
            <a:r>
              <a:rPr lang="it-IT" b="1" dirty="0"/>
              <a:t>PER NON DIMENTICARE LE FARFALLE E LE API DELLA SCUOLA DELL’INFANZIA «GIARDINO DEI GELSI» HANNO….</a:t>
            </a:r>
          </a:p>
          <a:p>
            <a:endParaRPr lang="it-IT" b="1"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2623" y="5775459"/>
            <a:ext cx="1803688" cy="791295"/>
          </a:xfrm>
          <a:prstGeom prst="rect">
            <a:avLst/>
          </a:prstGeom>
        </p:spPr>
      </p:pic>
    </p:spTree>
    <p:extLst>
      <p:ext uri="{BB962C8B-B14F-4D97-AF65-F5344CB8AC3E}">
        <p14:creationId xmlns:p14="http://schemas.microsoft.com/office/powerpoint/2010/main" val="271444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br>
              <a:rPr lang="it-IT" dirty="0"/>
            </a:br>
            <a:br>
              <a:rPr lang="it-IT" dirty="0"/>
            </a:br>
            <a:br>
              <a:rPr lang="it-IT" dirty="0"/>
            </a:br>
            <a:br>
              <a:rPr lang="it-IT" dirty="0"/>
            </a:br>
            <a:br>
              <a:rPr lang="it-IT" dirty="0"/>
            </a:br>
            <a:br>
              <a:rPr lang="it-IT" dirty="0"/>
            </a:br>
            <a:br>
              <a:rPr lang="it-IT" dirty="0"/>
            </a:br>
            <a:br>
              <a:rPr lang="it-IT" dirty="0"/>
            </a:br>
            <a:br>
              <a:rPr lang="it-IT" dirty="0"/>
            </a:br>
            <a:r>
              <a:rPr lang="it-IT" sz="5300" b="1" dirty="0">
                <a:latin typeface="+mn-lt"/>
              </a:rPr>
              <a:t>ESPERIENZE PER NON DIMENTICARE…</a:t>
            </a: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0758" y="5747324"/>
            <a:ext cx="1803688" cy="791295"/>
          </a:xfrm>
          <a:prstGeom prst="rect">
            <a:avLst/>
          </a:prstGeom>
        </p:spPr>
      </p:pic>
    </p:spTree>
    <p:extLst>
      <p:ext uri="{BB962C8B-B14F-4D97-AF65-F5344CB8AC3E}">
        <p14:creationId xmlns:p14="http://schemas.microsoft.com/office/powerpoint/2010/main" val="4017888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br>
              <a:rPr lang="it-IT" b="1" dirty="0"/>
            </a:br>
            <a:br>
              <a:rPr lang="it-IT" b="1" dirty="0"/>
            </a:br>
            <a:br>
              <a:rPr lang="it-IT" b="1" dirty="0"/>
            </a:br>
            <a:br>
              <a:rPr lang="it-IT" b="1" dirty="0"/>
            </a:br>
            <a:br>
              <a:rPr lang="it-IT" b="1" dirty="0"/>
            </a:br>
            <a:br>
              <a:rPr lang="it-IT" b="1" dirty="0"/>
            </a:br>
            <a:r>
              <a:rPr lang="it-IT" sz="2400" b="1" dirty="0"/>
              <a:t>19.01.2018</a:t>
            </a:r>
            <a:br>
              <a:rPr lang="it-IT" sz="2400" b="1" dirty="0"/>
            </a:br>
            <a:br>
              <a:rPr lang="it-IT" b="1" dirty="0"/>
            </a:br>
            <a:r>
              <a:rPr lang="it-IT" b="1" dirty="0">
                <a:latin typeface="Calibri" panose="020F0502020204030204" pitchFamily="34" charset="0"/>
                <a:cs typeface="Times New Roman" panose="02020603050405020304" pitchFamily="18" charset="0"/>
              </a:rPr>
              <a:t>…</a:t>
            </a:r>
            <a:r>
              <a:rPr lang="it-IT" b="1" dirty="0">
                <a:latin typeface="Calibri" panose="020F0502020204030204" pitchFamily="34" charset="0"/>
                <a:ea typeface="Calibri" panose="020F0502020204030204" pitchFamily="34" charset="0"/>
                <a:cs typeface="Times New Roman" panose="02020603050405020304" pitchFamily="18" charset="0"/>
              </a:rPr>
              <a:t>LETTO LA STORIA DI </a:t>
            </a:r>
            <a:br>
              <a:rPr lang="it-IT" b="1" dirty="0">
                <a:latin typeface="Calibri" panose="020F0502020204030204" pitchFamily="34" charset="0"/>
                <a:ea typeface="Calibri" panose="020F0502020204030204" pitchFamily="34" charset="0"/>
                <a:cs typeface="Times New Roman" panose="02020603050405020304" pitchFamily="18" charset="0"/>
              </a:rPr>
            </a:br>
            <a:r>
              <a:rPr lang="it-IT" sz="49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LIVIA FASSI</a:t>
            </a:r>
            <a:br>
              <a:rPr lang="it-IT" sz="49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kumimoji="0" lang="it-IT" altLang="it-IT"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CHE CON UN SORRISO </a:t>
            </a:r>
            <a:br>
              <a:rPr kumimoji="0" lang="it-IT" altLang="it-IT"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it-IT" altLang="it-IT"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 TANTO CORAGGIO </a:t>
            </a:r>
            <a:br>
              <a:rPr kumimoji="0" lang="it-IT" altLang="it-IT"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it-IT" altLang="it-IT"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EVITO’ UNA STRAGE </a:t>
            </a:r>
            <a:br>
              <a:rPr kumimoji="0" lang="it-IT" altLang="it-IT"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it-IT" altLang="it-IT"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FIORENZUOLA</a:t>
            </a:r>
            <a:br>
              <a:rPr kumimoji="0" lang="it-IT" altLang="it-IT"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br>
              <a:rPr lang="it-IT" b="1" dirty="0"/>
            </a:br>
            <a:r>
              <a:rPr lang="it-IT" sz="1800" b="1" dirty="0"/>
              <a:t>(TRATTO DAL LIBRO «FIORENZUOLA SI RACCONTA CON IMMAGINI E PAROLE»</a:t>
            </a:r>
            <a:endParaRPr lang="it-IT" b="1"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2052" name="Immagine 1"/>
          <p:cNvPicPr>
            <a:picLocks noChangeAspect="1" noChangeArrowheads="1"/>
          </p:cNvPicPr>
          <p:nvPr/>
        </p:nvPicPr>
        <p:blipFill>
          <a:blip r:embed="rId2">
            <a:extLst>
              <a:ext uri="{28A0092B-C50C-407E-A947-70E740481C1C}">
                <a14:useLocalDpi xmlns:a14="http://schemas.microsoft.com/office/drawing/2010/main" val="0"/>
              </a:ext>
            </a:extLst>
          </a:blip>
          <a:srcRect l="23129" t="16629" r="34390" b="8357"/>
          <a:stretch>
            <a:fillRect/>
          </a:stretch>
        </p:blipFill>
        <p:spPr bwMode="auto">
          <a:xfrm>
            <a:off x="7610421" y="685821"/>
            <a:ext cx="3743378" cy="495763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6003634" y="-3422996"/>
            <a:ext cx="184731" cy="8217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1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1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1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1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1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1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1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1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1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1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1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1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1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1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1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1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1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1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1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1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1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1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1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100" b="0" i="0" u="none" strike="noStrike" cap="none" normalizeH="0" baseline="0" dirty="0">
              <a:ln>
                <a:noFill/>
              </a:ln>
              <a:solidFill>
                <a:schemeClr val="tx1"/>
              </a:solidFill>
              <a:effectLst/>
            </a:endParaRPr>
          </a:p>
        </p:txBody>
      </p:sp>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0758" y="5872073"/>
            <a:ext cx="1803688" cy="791295"/>
          </a:xfrm>
          <a:prstGeom prst="rect">
            <a:avLst/>
          </a:prstGeom>
        </p:spPr>
      </p:pic>
    </p:spTree>
    <p:extLst>
      <p:ext uri="{BB962C8B-B14F-4D97-AF65-F5344CB8AC3E}">
        <p14:creationId xmlns:p14="http://schemas.microsoft.com/office/powerpoint/2010/main" val="302363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409433"/>
            <a:ext cx="10515600" cy="5767530"/>
          </a:xfrm>
        </p:spPr>
        <p:txBody>
          <a:bodyPr>
            <a:normAutofit fontScale="85000" lnSpcReduction="20000"/>
          </a:bodyPr>
          <a:lstStyle/>
          <a:p>
            <a:pPr marL="0" lvl="0" indent="0" algn="just" eaLnBrk="0" fontAlgn="base" hangingPunct="0">
              <a:lnSpc>
                <a:spcPct val="100000"/>
              </a:lnSpc>
              <a:spcBef>
                <a:spcPct val="0"/>
              </a:spcBef>
              <a:spcAft>
                <a:spcPct val="0"/>
              </a:spcAft>
              <a:buNone/>
            </a:pPr>
            <a:r>
              <a:rPr kumimoji="0" lang="it-IT" altLang="it-IT" sz="1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NEL TARDO POMERIGGIO DI UNA GIORNATA DI PRIMAVERA DEL 1944 UN CARRO ARMATO “TIGRE” DELL’ESERCITO TEDESCO PROVENIENTE DA PARMA IMBOCCO’ VIA GARIBALDI, LA STRADA PRINCIPALE DI FIORENZUOLA D’ARDA E, DOPO AVER GUIDATO ALCUNE DECINE DI METRI, CON UNA BRUSCA MANOVRA SVOLTO’ A DESTRA ED ENTRO’ IN PIAZZA CADUTI, FERMANDOSI PROPRIO DAVANTI ALL’ALBERGO RISTORANTE “CROCE BIANCA”. TRE SOLDATI ED UN SOTTOUFFICIALE USCIRONO DAL CARRO ARMATO: DUE DALLA TORRETTA E DUE DAL PORTONE LATERALE.</a:t>
            </a:r>
            <a:endParaRPr kumimoji="0" lang="it-IT" altLang="it-IT" sz="1900" b="0" i="0" u="none" strike="noStrike" cap="none" normalizeH="0" baseline="0" dirty="0">
              <a:ln>
                <a:noFill/>
              </a:ln>
              <a:solidFill>
                <a:schemeClr val="tx1"/>
              </a:solidFill>
              <a:effectLst/>
            </a:endParaRPr>
          </a:p>
          <a:p>
            <a:pPr marL="0" lvl="0" indent="0" algn="just" eaLnBrk="0" fontAlgn="base" hangingPunct="0">
              <a:lnSpc>
                <a:spcPct val="100000"/>
              </a:lnSpc>
              <a:spcBef>
                <a:spcPct val="0"/>
              </a:spcBef>
              <a:spcAft>
                <a:spcPct val="0"/>
              </a:spcAft>
              <a:buNone/>
            </a:pPr>
            <a:r>
              <a:rPr kumimoji="0" lang="it-IT" altLang="it-IT" sz="1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 POCHE PERSONE PRESENTI IN PIAZZA CAPIRONO SUBITO CHE I QUATTRO SOLDATI TEDESCHI AVEVANO BRUTTE INTENZIONI, NACQUE UNA DISCUSSIONE COMINCIARONO A LITIGARE E IL SOTTOUFFICIALE IMBRACCIO’ IL FUCILE PUNTANDOLO VERSO IL GRUPPO DI CITTADINI.</a:t>
            </a:r>
            <a:endParaRPr kumimoji="0" lang="it-IT" altLang="it-IT" sz="1900" b="0" i="0" u="none" strike="noStrike" cap="none" normalizeH="0" baseline="0" dirty="0">
              <a:ln>
                <a:noFill/>
              </a:ln>
              <a:solidFill>
                <a:schemeClr val="tx1"/>
              </a:solidFill>
              <a:effectLst/>
            </a:endParaRPr>
          </a:p>
          <a:p>
            <a:pPr marL="0" lvl="0" indent="0" algn="just" eaLnBrk="0" fontAlgn="base" hangingPunct="0">
              <a:lnSpc>
                <a:spcPct val="100000"/>
              </a:lnSpc>
              <a:spcBef>
                <a:spcPct val="0"/>
              </a:spcBef>
              <a:spcAft>
                <a:spcPct val="0"/>
              </a:spcAft>
              <a:buNone/>
            </a:pPr>
            <a:r>
              <a:rPr kumimoji="0" lang="it-IT" altLang="it-IT" sz="1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QUEL PUNTO DALLA “CROCE BIANCA” USCI’ UNA GIOVANE DONNA, LA QUALE CON UN DIPLOMATICO SORRISO, VINCENDO LA PAURA SI AVVICINO’ AI SOLDATI INVITANDOLI AD ENTRARE NEL RISTORANTE A MANGIARE I SUOI PIATTI PRELIBATI.</a:t>
            </a:r>
            <a:endParaRPr kumimoji="0" lang="it-IT" altLang="it-IT" sz="1900" b="0" i="0" u="none" strike="noStrike" cap="none" normalizeH="0" baseline="0" dirty="0">
              <a:ln>
                <a:noFill/>
              </a:ln>
              <a:solidFill>
                <a:schemeClr val="tx1"/>
              </a:solidFill>
              <a:effectLst/>
            </a:endParaRPr>
          </a:p>
          <a:p>
            <a:pPr marL="0" lvl="0" indent="0" algn="just" eaLnBrk="0" fontAlgn="base" hangingPunct="0">
              <a:lnSpc>
                <a:spcPct val="100000"/>
              </a:lnSpc>
              <a:spcBef>
                <a:spcPct val="0"/>
              </a:spcBef>
              <a:spcAft>
                <a:spcPct val="0"/>
              </a:spcAft>
              <a:buNone/>
            </a:pPr>
            <a:r>
              <a:rPr kumimoji="0" lang="it-IT" altLang="it-IT" sz="1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IL SORRISO DI LIVIA E UN ABBONDANTE PASTO EVITARONO UNA STRAGE A FIORENZUOLA.</a:t>
            </a:r>
            <a:endParaRPr kumimoji="0" lang="it-IT" altLang="it-IT" sz="1900" b="0" i="0" u="none" strike="noStrike" cap="none" normalizeH="0" baseline="0" dirty="0">
              <a:ln>
                <a:noFill/>
              </a:ln>
              <a:solidFill>
                <a:schemeClr val="tx1"/>
              </a:solidFill>
              <a:effectLst/>
            </a:endParaRPr>
          </a:p>
          <a:p>
            <a:pPr marL="0" lvl="0" indent="0" algn="just" eaLnBrk="0" fontAlgn="base" hangingPunct="0">
              <a:lnSpc>
                <a:spcPct val="100000"/>
              </a:lnSpc>
              <a:spcBef>
                <a:spcPct val="0"/>
              </a:spcBef>
              <a:spcAft>
                <a:spcPct val="0"/>
              </a:spcAft>
              <a:buNone/>
            </a:pPr>
            <a:r>
              <a:rPr kumimoji="0" lang="it-IT" altLang="it-IT" sz="1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LIVIA FASSI SI OCCUPO’ DEL SUO RISTORANTE PER PIU’ DI QUARANT’ANNI CON IL FIGLIO NELLO, CONOSCIUTO ANCHE DA PRINCIPI E PERSONAGGI IMPORTANTI. </a:t>
            </a:r>
            <a:endParaRPr kumimoji="0" lang="it-IT" altLang="it-IT" sz="1900" b="0" i="0" u="none" strike="noStrike" cap="none" normalizeH="0" baseline="0" dirty="0">
              <a:ln>
                <a:noFill/>
              </a:ln>
              <a:solidFill>
                <a:schemeClr val="tx1"/>
              </a:solidFill>
              <a:effectLst/>
            </a:endParaRPr>
          </a:p>
          <a:p>
            <a:pPr marL="0" lvl="0" indent="0" algn="just" eaLnBrk="0" fontAlgn="base" hangingPunct="0">
              <a:lnSpc>
                <a:spcPct val="100000"/>
              </a:lnSpc>
              <a:spcBef>
                <a:spcPct val="0"/>
              </a:spcBef>
              <a:spcAft>
                <a:spcPct val="0"/>
              </a:spcAft>
              <a:buNone/>
            </a:pPr>
            <a:r>
              <a:rPr kumimoji="0" lang="it-IT" altLang="it-IT" sz="1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 FU CONSEGNATA DAL MINISTERO DEL TURISMO “L’AQUILA D’ORO”, OTTENNE IL PREMIO “L’ANGELO D’ORO” COME MAETRA DELL’ARTE DELL’ANOLINO, FU INSIGNITA DEL TITOLO DI “CAVALIERE AL MERITO DELLA REPUBBLICA”, IL PRIMO AD UNA DONNA DI FIORENZUOLA, RICORDATA DA TUTTI PER LA DOLCEZZA DEL SUO CARATTERE, PER IL SUO SORRISO E SOPRATTUTTO PER LE SUE DOTI STRAORDINARIE DI CUOCA.</a:t>
            </a:r>
            <a:endParaRPr kumimoji="0" lang="it-IT" altLang="it-IT" sz="1900" b="0" i="0" u="none" strike="noStrike" cap="none" normalizeH="0" baseline="0" dirty="0">
              <a:ln>
                <a:noFill/>
              </a:ln>
              <a:solidFill>
                <a:schemeClr val="tx1"/>
              </a:solidFill>
              <a:effectLst/>
            </a:endParaRPr>
          </a:p>
          <a:p>
            <a:pPr marL="0" lvl="0" indent="0" algn="just" eaLnBrk="0" fontAlgn="base" hangingPunct="0">
              <a:lnSpc>
                <a:spcPct val="100000"/>
              </a:lnSpc>
              <a:spcBef>
                <a:spcPct val="0"/>
              </a:spcBef>
              <a:spcAft>
                <a:spcPct val="0"/>
              </a:spcAft>
              <a:buNone/>
            </a:pPr>
            <a:r>
              <a:rPr kumimoji="0" lang="it-IT" altLang="it-IT" sz="1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TUTTI VOLEVANO GUSTARE I PIATTI PRELIBATI DELLA </a:t>
            </a:r>
            <a:r>
              <a:rPr kumimoji="0" lang="it-IT" altLang="it-IT" sz="19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SIGNORA LIVIA</a:t>
            </a:r>
            <a:r>
              <a:rPr kumimoji="0" lang="it-IT" altLang="it-IT" sz="1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 COME LA CHIAMAVANO I TURISTI </a:t>
            </a:r>
            <a:r>
              <a:rPr kumimoji="0" lang="it-IT" altLang="it-IT" sz="19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FRAU LIVIA, </a:t>
            </a:r>
            <a:r>
              <a:rPr kumimoji="0" lang="it-IT" altLang="it-IT" sz="19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mrs</a:t>
            </a:r>
            <a:r>
              <a:rPr kumimoji="0" lang="it-IT" altLang="it-IT" sz="19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LIVIA </a:t>
            </a:r>
            <a:r>
              <a:rPr kumimoji="0" lang="it-IT" altLang="it-IT" sz="1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OPPURE </a:t>
            </a:r>
            <a:r>
              <a:rPr kumimoji="0" lang="it-IT" altLang="it-IT" sz="19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MADAME LIVIA.</a:t>
            </a:r>
            <a:endParaRPr kumimoji="0" lang="it-IT" altLang="it-IT" sz="1900" b="0" i="0" u="none" strike="noStrike" cap="none" normalizeH="0" baseline="0" dirty="0">
              <a:ln>
                <a:noFill/>
              </a:ln>
              <a:solidFill>
                <a:schemeClr val="tx1"/>
              </a:solidFill>
              <a:effectLst/>
            </a:endParaRPr>
          </a:p>
          <a:p>
            <a:pPr marL="0" lvl="0" indent="0" algn="just" eaLnBrk="0" fontAlgn="base" hangingPunct="0">
              <a:lnSpc>
                <a:spcPct val="100000"/>
              </a:lnSpc>
              <a:spcBef>
                <a:spcPct val="0"/>
              </a:spcBef>
              <a:spcAft>
                <a:spcPct val="0"/>
              </a:spcAft>
              <a:buNone/>
            </a:pPr>
            <a:r>
              <a:rPr kumimoji="0" lang="it-IT" altLang="it-IT" sz="1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LIVIA ERA NATA A ROCCABIANCA IN PROVINCIA DI PARMA, NEL 1932 SI OCCUPO’ DI UN NEGOZIO DI ALIMENTARI DI BETTOLA, NEL 1935 VENNE A FIORENZUOLA D’ARDA E COMINCIO’ A GESTIRE “L’ANTICO E REALE ALBERGO CROCE BIANCA” CHIAMATO COSI’ DAL RE DELLE DUE SICILIE </a:t>
            </a:r>
            <a:r>
              <a:rPr kumimoji="0" lang="it-IT" altLang="it-IT" sz="19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FERDINANDO I</a:t>
            </a:r>
            <a:r>
              <a:rPr kumimoji="0" lang="it-IT" altLang="it-IT" sz="1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QUANDO VI SOGGIORNO’.</a:t>
            </a:r>
            <a:endParaRPr kumimoji="0" lang="it-IT" altLang="it-IT" sz="1900" b="0" i="0" u="none" strike="noStrike" cap="none" normalizeH="0" baseline="0" dirty="0">
              <a:ln>
                <a:noFill/>
              </a:ln>
              <a:solidFill>
                <a:schemeClr val="tx1"/>
              </a:solidFill>
              <a:effectLst/>
            </a:endParaRPr>
          </a:p>
          <a:p>
            <a:pPr marL="0" lvl="0" indent="0" algn="just" eaLnBrk="0" fontAlgn="base" hangingPunct="0">
              <a:lnSpc>
                <a:spcPct val="100000"/>
              </a:lnSpc>
              <a:spcBef>
                <a:spcPct val="0"/>
              </a:spcBef>
              <a:spcAft>
                <a:spcPct val="0"/>
              </a:spcAft>
              <a:buNone/>
            </a:pPr>
            <a:r>
              <a:rPr kumimoji="0" lang="it-IT" altLang="it-IT" sz="1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SIGNORA LIVIA ERA UNA DONNA METODICA, PRECISA, AVEVA EREDITATO DALLA MAMMA LA PASSIONE PER LA CUCINA EMILIANA, SI SPECIALIZZO’ IN ALCUNI PIATTI CHE UNIVANO LA CUCINA PIACENTINA A QUELLA PARMENSE, I SUOI CAVALLI DI BATTAGLIA TRA I PRIMI PIATTI ERANO I “BUCANEVE”, “LA ZUPPA DI VERDURE”, I “PISAREI E FASO”, TRA I SECONDI LA SELVAGGINA, MENTRE TRA I DOLCI LA CROSTATA E LO ZABAIONE.</a:t>
            </a:r>
            <a:endParaRPr kumimoji="0" lang="it-IT" altLang="it-IT" sz="1900" b="0" i="0" u="none" strike="noStrike" cap="none" normalizeH="0" baseline="0" dirty="0">
              <a:ln>
                <a:noFill/>
              </a:ln>
              <a:solidFill>
                <a:schemeClr val="tx1"/>
              </a:solidFill>
              <a:effectLst/>
              <a:latin typeface="Arial" panose="020B0604020202020204" pitchFamily="34" charset="0"/>
            </a:endParaRPr>
          </a:p>
          <a:p>
            <a:pPr marL="0" indent="0">
              <a:buNone/>
            </a:pP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77539" y="5781315"/>
            <a:ext cx="1803688" cy="791295"/>
          </a:xfrm>
          <a:prstGeom prst="rect">
            <a:avLst/>
          </a:prstGeom>
        </p:spPr>
      </p:pic>
    </p:spTree>
    <p:extLst>
      <p:ext uri="{BB962C8B-B14F-4D97-AF65-F5344CB8AC3E}">
        <p14:creationId xmlns:p14="http://schemas.microsoft.com/office/powerpoint/2010/main" val="2189636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700" b="1" dirty="0">
                <a:latin typeface="+mn-lt"/>
              </a:rPr>
              <a:t>19.01.2018</a:t>
            </a:r>
            <a:br>
              <a:rPr lang="it-IT" b="1" dirty="0">
                <a:latin typeface="+mn-lt"/>
              </a:rPr>
            </a:br>
            <a:r>
              <a:rPr lang="it-IT" sz="3600" b="1" dirty="0">
                <a:latin typeface="+mn-lt"/>
              </a:rPr>
              <a:t>… DRAMMATIZZATO IL RACCONTO LETTO IN PIAZZA DA ANNA FOSSATI E IL SINDACO ROMEO E’ VENUTO A VEDERCI</a:t>
            </a: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363745">
            <a:off x="1403836" y="4527703"/>
            <a:ext cx="2700725" cy="2025544"/>
          </a:xfr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9932" y="1747937"/>
            <a:ext cx="2765779" cy="2074334"/>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6116" y="1961864"/>
            <a:ext cx="3489195" cy="2616896"/>
          </a:xfrm>
          <a:prstGeom prst="rect">
            <a:avLst/>
          </a:prstGeom>
        </p:spPr>
      </p:pic>
      <p:pic>
        <p:nvPicPr>
          <p:cNvPr id="7" name="Im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552509">
            <a:off x="1069160" y="2112094"/>
            <a:ext cx="2581375" cy="1936031"/>
          </a:xfrm>
          <a:prstGeom prst="rect">
            <a:avLst/>
          </a:prstGeom>
        </p:spPr>
      </p:pic>
      <p:pic>
        <p:nvPicPr>
          <p:cNvPr id="8" name="Immagin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13402" y="4107487"/>
            <a:ext cx="2612309" cy="1959232"/>
          </a:xfrm>
          <a:prstGeom prst="rect">
            <a:avLst/>
          </a:prstGeom>
        </p:spPr>
      </p:pic>
      <p:pic>
        <p:nvPicPr>
          <p:cNvPr id="9" name="Immagin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57367" y="5898903"/>
            <a:ext cx="1803688" cy="791295"/>
          </a:xfrm>
          <a:prstGeom prst="rect">
            <a:avLst/>
          </a:prstGeom>
        </p:spPr>
      </p:pic>
    </p:spTree>
    <p:extLst>
      <p:ext uri="{BB962C8B-B14F-4D97-AF65-F5344CB8AC3E}">
        <p14:creationId xmlns:p14="http://schemas.microsoft.com/office/powerpoint/2010/main" val="408007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000" b="1" dirty="0">
                <a:latin typeface="+mn-lt"/>
              </a:rPr>
              <a:t>24.01.2018</a:t>
            </a:r>
            <a:br>
              <a:rPr lang="it-IT" sz="3200" b="1" dirty="0">
                <a:latin typeface="+mn-lt"/>
              </a:rPr>
            </a:br>
            <a:r>
              <a:rPr lang="it-IT" sz="3200" b="1" dirty="0">
                <a:latin typeface="+mn-lt"/>
              </a:rPr>
              <a:t>…FATTO I PISAREI CON LE NONNE DEL CENTRO DIURNO</a:t>
            </a: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9463" y="1640909"/>
            <a:ext cx="2959659" cy="2190148"/>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0638" y="4043838"/>
            <a:ext cx="2959659" cy="2190148"/>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6851" y="4306399"/>
            <a:ext cx="2920197" cy="2190148"/>
          </a:xfrm>
          <a:prstGeom prst="rect">
            <a:avLst/>
          </a:prstGeom>
        </p:spPr>
      </p:pic>
      <p:pic>
        <p:nvPicPr>
          <p:cNvPr id="7" name="Im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33602" y="3831057"/>
            <a:ext cx="2658944" cy="1994208"/>
          </a:xfrm>
          <a:prstGeom prst="rect">
            <a:avLst/>
          </a:prstGeom>
        </p:spPr>
      </p:pic>
      <p:pic>
        <p:nvPicPr>
          <p:cNvPr id="8" name="Immagin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815" y="1943836"/>
            <a:ext cx="2235385" cy="1676539"/>
          </a:xfrm>
          <a:prstGeom prst="rect">
            <a:avLst/>
          </a:prstGeom>
        </p:spPr>
      </p:pic>
      <p:pic>
        <p:nvPicPr>
          <p:cNvPr id="9" name="Immagin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58798" y="1640909"/>
            <a:ext cx="2295002" cy="1721252"/>
          </a:xfrm>
          <a:prstGeom prst="rect">
            <a:avLst/>
          </a:prstGeom>
        </p:spPr>
      </p:pic>
      <p:pic>
        <p:nvPicPr>
          <p:cNvPr id="10" name="Immagin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90702" y="5898513"/>
            <a:ext cx="1803688" cy="791295"/>
          </a:xfrm>
          <a:prstGeom prst="rect">
            <a:avLst/>
          </a:prstGeom>
        </p:spPr>
      </p:pic>
    </p:spTree>
    <p:extLst>
      <p:ext uri="{BB962C8B-B14F-4D97-AF65-F5344CB8AC3E}">
        <p14:creationId xmlns:p14="http://schemas.microsoft.com/office/powerpoint/2010/main" val="1714720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500061"/>
            <a:ext cx="10515600" cy="2200936"/>
          </a:xfrm>
        </p:spPr>
        <p:txBody>
          <a:bodyPr>
            <a:normAutofit/>
          </a:bodyPr>
          <a:lstStyle/>
          <a:p>
            <a:r>
              <a:rPr lang="it-IT" sz="2000" b="1" dirty="0">
                <a:latin typeface="+mn-lt"/>
              </a:rPr>
              <a:t>25.01.2018</a:t>
            </a:r>
            <a:br>
              <a:rPr lang="it-IT" sz="2000" b="1" dirty="0">
                <a:latin typeface="+mn-lt"/>
              </a:rPr>
            </a:br>
            <a:br>
              <a:rPr lang="it-IT" sz="2000" b="1" dirty="0">
                <a:latin typeface="+mn-lt"/>
              </a:rPr>
            </a:br>
            <a:r>
              <a:rPr lang="it-IT" sz="2000" b="1" dirty="0">
                <a:latin typeface="+mn-lt"/>
              </a:rPr>
              <a:t>SUL GIORNALE PARLANO</a:t>
            </a:r>
            <a:br>
              <a:rPr lang="it-IT" sz="2000" b="1" dirty="0">
                <a:latin typeface="+mn-lt"/>
              </a:rPr>
            </a:br>
            <a:r>
              <a:rPr lang="it-IT" sz="2000" b="1" dirty="0">
                <a:latin typeface="+mn-lt"/>
              </a:rPr>
              <a:t>DI NOI</a:t>
            </a:r>
          </a:p>
        </p:txBody>
      </p:sp>
      <p:pic>
        <p:nvPicPr>
          <p:cNvPr id="4" name="Segnaposto contenuto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062" t="793" r="24976" b="3533"/>
          <a:stretch/>
        </p:blipFill>
        <p:spPr>
          <a:xfrm rot="16200000">
            <a:off x="4127274" y="466486"/>
            <a:ext cx="6010096" cy="6077246"/>
          </a:xfr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3977" y="5888001"/>
            <a:ext cx="1803688" cy="791295"/>
          </a:xfrm>
          <a:prstGeom prst="rect">
            <a:avLst/>
          </a:prstGeom>
        </p:spPr>
      </p:pic>
    </p:spTree>
    <p:extLst>
      <p:ext uri="{BB962C8B-B14F-4D97-AF65-F5344CB8AC3E}">
        <p14:creationId xmlns:p14="http://schemas.microsoft.com/office/powerpoint/2010/main" val="1892711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58448" y="839959"/>
            <a:ext cx="4356653" cy="3267490"/>
          </a:xfr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331" y="365125"/>
            <a:ext cx="2811439" cy="2108579"/>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1477" y="660958"/>
            <a:ext cx="2745947" cy="2059460"/>
          </a:xfrm>
          <a:prstGeom prst="rect">
            <a:avLst/>
          </a:prstGeom>
        </p:spPr>
      </p:pic>
      <p:pic>
        <p:nvPicPr>
          <p:cNvPr id="7" name="Im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5102" y="3886342"/>
            <a:ext cx="3498249" cy="2623687"/>
          </a:xfrm>
          <a:prstGeom prst="rect">
            <a:avLst/>
          </a:prstGeom>
        </p:spPr>
      </p:pic>
      <p:pic>
        <p:nvPicPr>
          <p:cNvPr id="8" name="Immagin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331" y="3037977"/>
            <a:ext cx="2347415" cy="1760562"/>
          </a:xfrm>
          <a:prstGeom prst="rect">
            <a:avLst/>
          </a:prstGeom>
        </p:spPr>
      </p:pic>
      <p:pic>
        <p:nvPicPr>
          <p:cNvPr id="9" name="Immagin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9530" y="4297960"/>
            <a:ext cx="2874488" cy="2155866"/>
          </a:xfrm>
          <a:prstGeom prst="rect">
            <a:avLst/>
          </a:prstGeom>
        </p:spPr>
      </p:pic>
      <p:pic>
        <p:nvPicPr>
          <p:cNvPr id="10" name="Immagin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1336" y="5718734"/>
            <a:ext cx="1803688" cy="791295"/>
          </a:xfrm>
          <a:prstGeom prst="rect">
            <a:avLst/>
          </a:prstGeom>
        </p:spPr>
      </p:pic>
    </p:spTree>
    <p:extLst>
      <p:ext uri="{BB962C8B-B14F-4D97-AF65-F5344CB8AC3E}">
        <p14:creationId xmlns:p14="http://schemas.microsoft.com/office/powerpoint/2010/main" val="303017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000" b="1" dirty="0">
                <a:latin typeface="+mn-lt"/>
              </a:rPr>
              <a:t>25.01,2018</a:t>
            </a:r>
            <a:br>
              <a:rPr lang="it-IT" sz="2000" b="1" dirty="0">
                <a:latin typeface="+mn-lt"/>
              </a:rPr>
            </a:br>
            <a:r>
              <a:rPr lang="it-IT" sz="3200" b="1" dirty="0">
                <a:latin typeface="+mn-lt"/>
              </a:rPr>
              <a:t>… FATTO LA CROSTATA DELLA SIGNORA LIVIA</a:t>
            </a: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08227" y="1720520"/>
            <a:ext cx="3297768" cy="4456443"/>
          </a:xfr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9951" y="1720520"/>
            <a:ext cx="2392908" cy="1794681"/>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4442" y="1720519"/>
            <a:ext cx="2488380" cy="1866285"/>
          </a:xfrm>
          <a:prstGeom prst="rect">
            <a:avLst/>
          </a:prstGeom>
        </p:spPr>
      </p:pic>
      <p:pic>
        <p:nvPicPr>
          <p:cNvPr id="7" name="Im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96785" y="3837140"/>
            <a:ext cx="2376037" cy="1782028"/>
          </a:xfrm>
          <a:prstGeom prst="rect">
            <a:avLst/>
          </a:prstGeom>
        </p:spPr>
      </p:pic>
      <p:pic>
        <p:nvPicPr>
          <p:cNvPr id="9" name="Immagin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9951" y="4197778"/>
            <a:ext cx="2392908" cy="1794681"/>
          </a:xfrm>
          <a:prstGeom prst="rect">
            <a:avLst/>
          </a:prstGeom>
        </p:spPr>
      </p:pic>
      <p:pic>
        <p:nvPicPr>
          <p:cNvPr id="10" name="Immagin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84803" y="5812855"/>
            <a:ext cx="1803688" cy="791295"/>
          </a:xfrm>
          <a:prstGeom prst="rect">
            <a:avLst/>
          </a:prstGeom>
        </p:spPr>
      </p:pic>
    </p:spTree>
    <p:extLst>
      <p:ext uri="{BB962C8B-B14F-4D97-AF65-F5344CB8AC3E}">
        <p14:creationId xmlns:p14="http://schemas.microsoft.com/office/powerpoint/2010/main" val="1712657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29018" y="365125"/>
            <a:ext cx="10515600" cy="1325563"/>
          </a:xfrm>
        </p:spPr>
        <p:txBody>
          <a:bodyPr>
            <a:normAutofit fontScale="90000"/>
          </a:bodyPr>
          <a:lstStyle/>
          <a:p>
            <a:r>
              <a:rPr lang="it-IT" sz="3200" b="1" dirty="0">
                <a:latin typeface="+mn-lt"/>
              </a:rPr>
              <a:t>25.01.2018</a:t>
            </a:r>
            <a:br>
              <a:rPr lang="it-IT" sz="3200" b="1" dirty="0">
                <a:latin typeface="+mn-lt"/>
              </a:rPr>
            </a:br>
            <a:r>
              <a:rPr lang="it-IT" sz="3200" b="1" dirty="0">
                <a:latin typeface="+mn-lt"/>
              </a:rPr>
              <a:t>… PORTATO LA TORTA AI NONNI DEL CENTRO DIURNO «EX FAINI»</a:t>
            </a: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37171" y="4074430"/>
            <a:ext cx="2582443" cy="1936832"/>
          </a:xfr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5900" y="4393233"/>
            <a:ext cx="2659074" cy="1994306"/>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1792" y="4085608"/>
            <a:ext cx="2640747" cy="1980560"/>
          </a:xfrm>
          <a:prstGeom prst="rect">
            <a:avLst/>
          </a:prstGeom>
        </p:spPr>
      </p:pic>
      <p:pic>
        <p:nvPicPr>
          <p:cNvPr id="7" name="Im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552267">
            <a:off x="1147315" y="1810100"/>
            <a:ext cx="2348338" cy="1761254"/>
          </a:xfrm>
          <a:prstGeom prst="rect">
            <a:avLst/>
          </a:prstGeom>
        </p:spPr>
      </p:pic>
      <p:pic>
        <p:nvPicPr>
          <p:cNvPr id="8" name="Immagin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09460" y="1690688"/>
            <a:ext cx="3165514" cy="2374135"/>
          </a:xfrm>
          <a:prstGeom prst="rect">
            <a:avLst/>
          </a:prstGeom>
        </p:spPr>
      </p:pic>
      <p:pic>
        <p:nvPicPr>
          <p:cNvPr id="9" name="Immagin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804416">
            <a:off x="8543002" y="1809588"/>
            <a:ext cx="2659792" cy="1994844"/>
          </a:xfrm>
          <a:prstGeom prst="rect">
            <a:avLst/>
          </a:prstGeom>
        </p:spPr>
      </p:pic>
      <p:pic>
        <p:nvPicPr>
          <p:cNvPr id="10" name="Immagin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98336" y="5915781"/>
            <a:ext cx="1803688" cy="791295"/>
          </a:xfrm>
          <a:prstGeom prst="rect">
            <a:avLst/>
          </a:prstGeom>
        </p:spPr>
      </p:pic>
    </p:spTree>
    <p:extLst>
      <p:ext uri="{BB962C8B-B14F-4D97-AF65-F5344CB8AC3E}">
        <p14:creationId xmlns:p14="http://schemas.microsoft.com/office/powerpoint/2010/main" val="307867949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6198</TotalTime>
  <Words>455</Words>
  <Application>Microsoft Office PowerPoint</Application>
  <PresentationFormat>Widescreen</PresentationFormat>
  <Paragraphs>64</Paragraphs>
  <Slides>10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vt:i4>
      </vt:variant>
    </vt:vector>
  </HeadingPairs>
  <TitlesOfParts>
    <vt:vector size="15" baseType="lpstr">
      <vt:lpstr>Arial</vt:lpstr>
      <vt:lpstr>Calibri</vt:lpstr>
      <vt:lpstr>Calibri Light</vt:lpstr>
      <vt:lpstr>Times New Roman</vt:lpstr>
      <vt:lpstr>Tema di Office</vt:lpstr>
      <vt:lpstr>27 GENNAIO 2018 GIORNATA DELLA MEMORIA</vt:lpstr>
      <vt:lpstr>      19.01.2018  …LETTO LA STORIA DI  LIVIA FASSI CHE CON UN SORRISO  E TANTO CORAGGIO  EVITO’ UNA STRAGE  A FIORENZUOLA  (TRATTO DAL LIBRO «FIORENZUOLA SI RACCONTA CON IMMAGINI E PAROLE»</vt:lpstr>
      <vt:lpstr>Presentazione standard di PowerPoint</vt:lpstr>
      <vt:lpstr>19.01.2018 … DRAMMATIZZATO IL RACCONTO LETTO IN PIAZZA DA ANNA FOSSATI E IL SINDACO ROMEO E’ VENUTO A VEDERCI</vt:lpstr>
      <vt:lpstr>24.01.2018 …FATTO I PISAREI CON LE NONNE DEL CENTRO DIURNO</vt:lpstr>
      <vt:lpstr>25.01.2018  SUL GIORNALE PARLANO DI NOI</vt:lpstr>
      <vt:lpstr>Presentazione standard di PowerPoint</vt:lpstr>
      <vt:lpstr>25.01,2018 … FATTO LA CROSTATA DELLA SIGNORA LIVIA</vt:lpstr>
      <vt:lpstr>25.01.2018 … PORTATO LA TORTA AI NONNI DEL CENTRO DIURNO «EX FAINI»</vt:lpstr>
      <vt:lpstr>         ESPERIENZE PER NON DIMENTICARE…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27 GENNAIO 2018 GIORNATA DELLA MEMORIA</dc:title>
  <dc:creator>Alessandra Contini</dc:creator>
  <cp:lastModifiedBy>Renda Elisa</cp:lastModifiedBy>
  <cp:revision>12</cp:revision>
  <dcterms:created xsi:type="dcterms:W3CDTF">2018-01-26T07:37:48Z</dcterms:created>
  <dcterms:modified xsi:type="dcterms:W3CDTF">2018-02-02T13:38:05Z</dcterms:modified>
</cp:coreProperties>
</file>