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9" r:id="rId4"/>
    <p:sldId id="257" r:id="rId5"/>
    <p:sldId id="277" r:id="rId6"/>
    <p:sldId id="258" r:id="rId7"/>
    <p:sldId id="278" r:id="rId8"/>
    <p:sldId id="270" r:id="rId9"/>
    <p:sldId id="259" r:id="rId10"/>
    <p:sldId id="271" r:id="rId11"/>
    <p:sldId id="260" r:id="rId12"/>
    <p:sldId id="261" r:id="rId13"/>
    <p:sldId id="281" r:id="rId14"/>
    <p:sldId id="262" r:id="rId15"/>
    <p:sldId id="274" r:id="rId16"/>
    <p:sldId id="264" r:id="rId17"/>
    <p:sldId id="280" r:id="rId18"/>
    <p:sldId id="263" r:id="rId19"/>
    <p:sldId id="275" r:id="rId20"/>
    <p:sldId id="265" r:id="rId21"/>
    <p:sldId id="276" r:id="rId22"/>
    <p:sldId id="282" r:id="rId23"/>
    <p:sldId id="268" r:id="rId24"/>
  </p:sldIdLst>
  <p:sldSz cx="12192000" cy="6858000"/>
  <p:notesSz cx="6858000" cy="9144000"/>
  <p:custShowLst>
    <p:custShow name="Presentazione personalizzata 1" id="0">
      <p:sldLst>
        <p:sld r:id="rId3"/>
      </p:sldLst>
    </p:custShow>
  </p:custShow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3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19EA-EC95-42FB-8E08-72E1694F0542}" type="datetimeFigureOut">
              <a:rPr lang="it-IT" smtClean="0"/>
              <a:t>30/04/2017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3ABD-1477-4924-8FE2-EBF03CA0F0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90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diamond/>
      </p:transition>
    </mc:Choice>
    <mc:Fallback xmlns="">
      <p:transition advClick="0" advTm="15000">
        <p:diamond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19EA-EC95-42FB-8E08-72E1694F0542}" type="datetimeFigureOut">
              <a:rPr lang="it-IT" smtClean="0"/>
              <a:t>30/04/2017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3ABD-1477-4924-8FE2-EBF03CA0F0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612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diamond/>
      </p:transition>
    </mc:Choice>
    <mc:Fallback xmlns="">
      <p:transition advClick="0" advTm="15000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19EA-EC95-42FB-8E08-72E1694F0542}" type="datetimeFigureOut">
              <a:rPr lang="it-IT" smtClean="0"/>
              <a:t>30/04/2017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3ABD-1477-4924-8FE2-EBF03CA0F0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743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diamond/>
      </p:transition>
    </mc:Choice>
    <mc:Fallback xmlns="">
      <p:transition advClick="0" advTm="15000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19EA-EC95-42FB-8E08-72E1694F0542}" type="datetimeFigureOut">
              <a:rPr lang="it-IT" smtClean="0"/>
              <a:t>30/04/2017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3ABD-1477-4924-8FE2-EBF03CA0F0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92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diamond/>
      </p:transition>
    </mc:Choice>
    <mc:Fallback xmlns="">
      <p:transition advClick="0" advTm="15000">
        <p:diamond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19EA-EC95-42FB-8E08-72E1694F0542}" type="datetimeFigureOut">
              <a:rPr lang="it-IT" smtClean="0"/>
              <a:t>30/04/2017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3ABD-1477-4924-8FE2-EBF03CA0F0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92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diamond/>
      </p:transition>
    </mc:Choice>
    <mc:Fallback xmlns="">
      <p:transition advClick="0" advTm="15000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19EA-EC95-42FB-8E08-72E1694F0542}" type="datetimeFigureOut">
              <a:rPr lang="it-IT" smtClean="0"/>
              <a:t>30/04/2017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3ABD-1477-4924-8FE2-EBF03CA0F0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692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diamond/>
      </p:transition>
    </mc:Choice>
    <mc:Fallback xmlns="">
      <p:transition advClick="0" advTm="15000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19EA-EC95-42FB-8E08-72E1694F0542}" type="datetimeFigureOut">
              <a:rPr lang="it-IT" smtClean="0"/>
              <a:t>30/04/2017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3ABD-1477-4924-8FE2-EBF03CA0F0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85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diamond/>
      </p:transition>
    </mc:Choice>
    <mc:Fallback xmlns="">
      <p:transition advClick="0" advTm="15000">
        <p:diamond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19EA-EC95-42FB-8E08-72E1694F0542}" type="datetimeFigureOut">
              <a:rPr lang="it-IT" smtClean="0"/>
              <a:t>30/04/2017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3ABD-1477-4924-8FE2-EBF03CA0F0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05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diamond/>
      </p:transition>
    </mc:Choice>
    <mc:Fallback xmlns="">
      <p:transition advClick="0" advTm="15000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19EA-EC95-42FB-8E08-72E1694F0542}" type="datetimeFigureOut">
              <a:rPr lang="it-IT" smtClean="0"/>
              <a:t>30/04/2017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3ABD-1477-4924-8FE2-EBF03CA0F0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527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diamond/>
      </p:transition>
    </mc:Choice>
    <mc:Fallback xmlns="">
      <p:transition advClick="0" advTm="15000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19EA-EC95-42FB-8E08-72E1694F0542}" type="datetimeFigureOut">
              <a:rPr lang="it-IT" smtClean="0"/>
              <a:t>30/04/2017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3ABD-1477-4924-8FE2-EBF03CA0F0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889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diamond/>
      </p:transition>
    </mc:Choice>
    <mc:Fallback xmlns="">
      <p:transition advClick="0" advTm="15000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19EA-EC95-42FB-8E08-72E1694F0542}" type="datetimeFigureOut">
              <a:rPr lang="it-IT" smtClean="0"/>
              <a:t>30/04/2017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3ABD-1477-4924-8FE2-EBF03CA0F0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57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diamond/>
      </p:transition>
    </mc:Choice>
    <mc:Fallback xmlns="">
      <p:transition advClick="0" advTm="15000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119EA-EC95-42FB-8E08-72E1694F0542}" type="datetimeFigureOut">
              <a:rPr lang="it-IT" smtClean="0"/>
              <a:t>30/04/2017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73ABD-1477-4924-8FE2-EBF03CA0F0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672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50" advClick="0" advTm="15000">
        <p:diamond/>
      </p:transition>
    </mc:Choice>
    <mc:Fallback xmlns="">
      <p:transition advClick="0" advTm="15000">
        <p:diamond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74520" y="2394397"/>
            <a:ext cx="6938010" cy="1446550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8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Per Irma</a:t>
            </a:r>
            <a:endParaRPr lang="it-IT" sz="88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  <p:pic>
        <p:nvPicPr>
          <p:cNvPr id="3" name="Swingle singers - Ciao bella cia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96930" y="3291840"/>
            <a:ext cx="487363" cy="48736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360921" y="5349240"/>
            <a:ext cx="4217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AR CENA" panose="02000000000000000000" pitchFamily="2" charset="0"/>
              </a:rPr>
              <a:t>da un racconto di Renata Viganò</a:t>
            </a:r>
          </a:p>
          <a:p>
            <a:r>
              <a:rPr lang="it-IT" sz="2400" dirty="0" smtClean="0">
                <a:latin typeface="AR CENA" panose="02000000000000000000" pitchFamily="2" charset="0"/>
              </a:rPr>
              <a:t>cantano gli </a:t>
            </a:r>
            <a:r>
              <a:rPr lang="it-IT" sz="2400" dirty="0" err="1" smtClean="0">
                <a:latin typeface="AR CENA" panose="02000000000000000000" pitchFamily="2" charset="0"/>
              </a:rPr>
              <a:t>Swingle</a:t>
            </a:r>
            <a:r>
              <a:rPr lang="it-IT" sz="2400" dirty="0">
                <a:latin typeface="AR CENA" panose="02000000000000000000" pitchFamily="2" charset="0"/>
              </a:rPr>
              <a:t> </a:t>
            </a:r>
            <a:r>
              <a:rPr lang="it-IT" sz="2400" dirty="0" err="1" smtClean="0">
                <a:latin typeface="AR CENA" panose="02000000000000000000" pitchFamily="2" charset="0"/>
              </a:rPr>
              <a:t>Singers</a:t>
            </a:r>
            <a:endParaRPr lang="it-IT" sz="24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5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0000">
        <p:diamond/>
      </p:transition>
    </mc:Choice>
    <mc:Fallback xmlns="">
      <p:transition advClick="0" advTm="10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154430" y="1600200"/>
            <a:ext cx="10172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3200" dirty="0" smtClean="0">
                <a:latin typeface="AR CENA" panose="02000000000000000000" pitchFamily="2" charset="0"/>
              </a:rPr>
              <a:t>E così la famiglia percorse gli anni fra una guerra e l’altra, con il ricordo della prima che aveva tenuto lontano per cinque anni il capo di casa, e la sicurezza che un’altra non avrebbe dovuto esserci….</a:t>
            </a:r>
          </a:p>
          <a:p>
            <a:pPr algn="just">
              <a:lnSpc>
                <a:spcPct val="150000"/>
              </a:lnSpc>
            </a:pPr>
            <a:r>
              <a:rPr lang="it-IT" sz="3200" dirty="0" smtClean="0">
                <a:latin typeface="AR CENA" panose="02000000000000000000" pitchFamily="2" charset="0"/>
              </a:rPr>
              <a:t>Invece la guerra si ripeté; e nel modo più crudele e impensato. </a:t>
            </a:r>
          </a:p>
          <a:p>
            <a:pPr algn="just">
              <a:lnSpc>
                <a:spcPct val="150000"/>
              </a:lnSpc>
            </a:pPr>
            <a:r>
              <a:rPr lang="it-IT" sz="3200" dirty="0" smtClean="0">
                <a:latin typeface="AR CENA" panose="02000000000000000000" pitchFamily="2" charset="0"/>
              </a:rPr>
              <a:t>Questa volta non fu di soldati.</a:t>
            </a:r>
          </a:p>
        </p:txBody>
      </p:sp>
    </p:spTree>
    <p:extLst>
      <p:ext uri="{BB962C8B-B14F-4D97-AF65-F5344CB8AC3E}">
        <p14:creationId xmlns:p14="http://schemas.microsoft.com/office/powerpoint/2010/main" val="253508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diamond/>
      </p:transition>
    </mc:Choice>
    <mc:Fallback xmlns="">
      <p:transition advClick="0" advTm="15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40" y="178195"/>
            <a:ext cx="4263390" cy="6510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949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diamond/>
      </p:transition>
    </mc:Choice>
    <mc:Fallback xmlns="">
      <p:transition advClick="0" advTm="15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80" y="317181"/>
            <a:ext cx="4560571" cy="6442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136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diamond/>
      </p:transition>
    </mc:Choice>
    <mc:Fallback xmlns="">
      <p:transition advClick="0" advTm="15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68680" y="1223010"/>
            <a:ext cx="1033213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3200" dirty="0" smtClean="0">
                <a:latin typeface="AR CENA" panose="02000000000000000000" pitchFamily="2" charset="0"/>
              </a:rPr>
              <a:t>La fecero tutti, uomini, donne, vecchi e bambini. </a:t>
            </a:r>
          </a:p>
          <a:p>
            <a:pPr algn="just">
              <a:lnSpc>
                <a:spcPct val="150000"/>
              </a:lnSpc>
            </a:pPr>
            <a:r>
              <a:rPr lang="it-IT" sz="3200" dirty="0" smtClean="0">
                <a:latin typeface="AR CENA" panose="02000000000000000000" pitchFamily="2" charset="0"/>
              </a:rPr>
              <a:t>Si può dire che la fecero più dura quelli che stavano a casa, che oltre il pensiero del fronte, del deserto, delle steppe asiatiche dove erano stati scaraventati i loro uomini …. avevano tante altre minacce. </a:t>
            </a:r>
          </a:p>
          <a:p>
            <a:pPr algn="just">
              <a:lnSpc>
                <a:spcPct val="150000"/>
              </a:lnSpc>
            </a:pPr>
            <a:r>
              <a:rPr lang="it-IT" sz="3200" dirty="0" smtClean="0">
                <a:latin typeface="AR CENA" panose="02000000000000000000" pitchFamily="2" charset="0"/>
              </a:rPr>
              <a:t>Gli aereoplani in alto, che buttavano giù bombe come la pioggia e i fascisti e i tedeschi che spargevano il terrore dovunque passavano.</a:t>
            </a:r>
            <a:endParaRPr lang="it-IT" sz="32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00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diamond/>
      </p:transition>
    </mc:Choice>
    <mc:Fallback xmlns="">
      <p:transition advClick="0" advTm="15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530" y="821054"/>
            <a:ext cx="6436043" cy="52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0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diamond/>
      </p:transition>
    </mc:Choice>
    <mc:Fallback xmlns="">
      <p:transition advClick="0" advTm="15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1550" y="1588770"/>
            <a:ext cx="102984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3200" dirty="0" smtClean="0">
                <a:latin typeface="AR CENA" panose="02000000000000000000" pitchFamily="2" charset="0"/>
              </a:rPr>
              <a:t>L’Irma … apparteneva ad una famiglia benestante …. </a:t>
            </a:r>
          </a:p>
          <a:p>
            <a:pPr algn="just">
              <a:lnSpc>
                <a:spcPct val="150000"/>
              </a:lnSpc>
            </a:pPr>
            <a:r>
              <a:rPr lang="it-IT" sz="3200" dirty="0" smtClean="0">
                <a:latin typeface="AR CENA" panose="02000000000000000000" pitchFamily="2" charset="0"/>
              </a:rPr>
              <a:t>Non c’era proprio niente che la legasse alla lotta clandestina… Sarebbe stata come tante altre ragazze che non hanno fatto niente … </a:t>
            </a:r>
          </a:p>
          <a:p>
            <a:pPr algn="just">
              <a:lnSpc>
                <a:spcPct val="150000"/>
              </a:lnSpc>
            </a:pPr>
            <a:r>
              <a:rPr lang="it-IT" sz="3200" dirty="0" smtClean="0">
                <a:latin typeface="AR CENA" panose="02000000000000000000" pitchFamily="2" charset="0"/>
              </a:rPr>
              <a:t>Invece…la sua vita entrò nella battaglia e lei, la piccola Irma, bella sorridente, giovane, diventò un soldato.</a:t>
            </a:r>
          </a:p>
        </p:txBody>
      </p:sp>
    </p:spTree>
    <p:extLst>
      <p:ext uri="{BB962C8B-B14F-4D97-AF65-F5344CB8AC3E}">
        <p14:creationId xmlns:p14="http://schemas.microsoft.com/office/powerpoint/2010/main" val="373500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diamond/>
      </p:transition>
    </mc:Choice>
    <mc:Fallback xmlns="">
      <p:transition advClick="0" advTm="15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20" y="449198"/>
            <a:ext cx="6377940" cy="5939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215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diamond/>
      </p:transition>
    </mc:Choice>
    <mc:Fallback xmlns="">
      <p:transition advClick="0" advTm="15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14400" y="2617470"/>
            <a:ext cx="10367010" cy="2230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3200" dirty="0" smtClean="0">
                <a:latin typeface="AR CENA" panose="02000000000000000000" pitchFamily="2" charset="0"/>
              </a:rPr>
              <a:t>Essere della 7° GAP, a Bologna, in quel tempo, voleva dire lasciare indietro tutte le paure, abituarsi ai pericoli immediati … </a:t>
            </a:r>
          </a:p>
          <a:p>
            <a:pPr algn="just">
              <a:lnSpc>
                <a:spcPct val="150000"/>
              </a:lnSpc>
            </a:pPr>
            <a:r>
              <a:rPr lang="it-IT" sz="3200" dirty="0" smtClean="0">
                <a:latin typeface="AR CENA" panose="02000000000000000000" pitchFamily="2" charset="0"/>
              </a:rPr>
              <a:t>Lei lo sapeva…</a:t>
            </a:r>
            <a:endParaRPr lang="it-IT" sz="32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32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diamond/>
      </p:transition>
    </mc:Choice>
    <mc:Fallback xmlns="">
      <p:transition advClick="0" advTm="15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40" y="227990"/>
            <a:ext cx="4411980" cy="631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wingle singers - Ciao bella cia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93625" y="314075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3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diamond/>
      </p:transition>
    </mc:Choice>
    <mc:Fallback xmlns="">
      <p:transition advClick="0" advTm="15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1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62990" y="2057400"/>
            <a:ext cx="99898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3200" dirty="0" smtClean="0">
                <a:latin typeface="AR CENA" panose="02000000000000000000" pitchFamily="2" charset="0"/>
              </a:rPr>
              <a:t>Non è più Irma, si chiama Mimma, è una delle più brave, delle più svelte staffette.</a:t>
            </a:r>
          </a:p>
          <a:p>
            <a:pPr algn="just">
              <a:lnSpc>
                <a:spcPct val="150000"/>
              </a:lnSpc>
            </a:pPr>
            <a:r>
              <a:rPr lang="it-IT" sz="3200" dirty="0" smtClean="0">
                <a:latin typeface="AR CENA" panose="02000000000000000000" pitchFamily="2" charset="0"/>
              </a:rPr>
              <a:t>La mamma e il babbo non sanno niente, non immaginano che ogni volta che la vedono uscire di casa può essere l’ultima volta.</a:t>
            </a:r>
            <a:endParaRPr lang="it-IT" sz="32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4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diamond/>
      </p:transition>
    </mc:Choice>
    <mc:Fallback xmlns="">
      <p:transition advClick="0" advTm="15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43394"/>
            <a:ext cx="5715000" cy="6587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0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diamond/>
      </p:transition>
    </mc:Choice>
    <mc:Fallback xmlns="">
      <p:transition advClick="0" advTm="15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830" y="505776"/>
            <a:ext cx="6024563" cy="6024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466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diamond/>
      </p:transition>
    </mc:Choice>
    <mc:Fallback xmlns="">
      <p:transition advClick="0" advTm="15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20140" y="2548890"/>
            <a:ext cx="10675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3200" dirty="0" smtClean="0">
                <a:latin typeface="AR CENA" panose="02000000000000000000" pitchFamily="2" charset="0"/>
              </a:rPr>
              <a:t>Un giorno ci casca, nelle unghie dei fascisti.</a:t>
            </a:r>
          </a:p>
          <a:p>
            <a:pPr algn="just">
              <a:lnSpc>
                <a:spcPct val="150000"/>
              </a:lnSpc>
            </a:pPr>
            <a:r>
              <a:rPr lang="it-IT" sz="3200" dirty="0" smtClean="0">
                <a:latin typeface="AR CENA" panose="02000000000000000000" pitchFamily="2" charset="0"/>
              </a:rPr>
              <a:t>Un giorno, il 7 agosto 1944…..</a:t>
            </a:r>
            <a:endParaRPr lang="it-IT" sz="32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4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diamond/>
      </p:transition>
    </mc:Choice>
    <mc:Fallback xmlns="">
      <p:transition advClick="0" advTm="15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2920" y="514350"/>
            <a:ext cx="1139571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latin typeface="AR ESSENCE" panose="02000000000000000000" pitchFamily="2" charset="0"/>
              </a:rPr>
              <a:t>«Non si trova più la Mimma».</a:t>
            </a:r>
          </a:p>
          <a:p>
            <a:pPr algn="just"/>
            <a:r>
              <a:rPr lang="it-IT" sz="2800" dirty="0" smtClean="0">
                <a:latin typeface="AR ESSENCE" panose="02000000000000000000" pitchFamily="2" charset="0"/>
              </a:rPr>
              <a:t>La mia mano, che scendeva per battere sulla piccola portatile si fermò in alto. </a:t>
            </a:r>
          </a:p>
          <a:p>
            <a:pPr algn="just"/>
            <a:r>
              <a:rPr lang="it-IT" sz="2800" dirty="0" smtClean="0">
                <a:latin typeface="AR ESSENCE" panose="02000000000000000000" pitchFamily="2" charset="0"/>
              </a:rPr>
              <a:t>Mi fermai di scatto: «Come non si trova più !»</a:t>
            </a:r>
          </a:p>
          <a:p>
            <a:pPr algn="just"/>
            <a:r>
              <a:rPr lang="it-IT" sz="2800" dirty="0" smtClean="0">
                <a:latin typeface="AR ESSENCE" panose="02000000000000000000" pitchFamily="2" charset="0"/>
              </a:rPr>
              <a:t>Il commissario politico della 7° brigata GAP, Alceste Giovannini (Cestino) veniva spesso a trovarmi dove io lavoravo a preparare la stampa clandestina… </a:t>
            </a:r>
          </a:p>
          <a:p>
            <a:pPr algn="just"/>
            <a:r>
              <a:rPr lang="it-IT" sz="2800" dirty="0" smtClean="0">
                <a:latin typeface="AR ESSENCE" panose="02000000000000000000" pitchFamily="2" charset="0"/>
              </a:rPr>
              <a:t>Ripeté «Non si trova più, doveva andare ad un appuntamento e non è arrivata e questo vuol dire che l’hanno presa …»</a:t>
            </a:r>
          </a:p>
          <a:p>
            <a:pPr algn="just"/>
            <a:endParaRPr lang="it-IT" sz="2800" dirty="0">
              <a:latin typeface="AR ESSENCE" panose="02000000000000000000" pitchFamily="2" charset="0"/>
            </a:endParaRPr>
          </a:p>
          <a:p>
            <a:pPr algn="just"/>
            <a:r>
              <a:rPr lang="it-IT" sz="2800" dirty="0" smtClean="0">
                <a:latin typeface="AR ESSENCE" panose="02000000000000000000" pitchFamily="2" charset="0"/>
              </a:rPr>
              <a:t>Cara Mimma … era veramente molto importante. </a:t>
            </a:r>
          </a:p>
          <a:p>
            <a:pPr algn="just"/>
            <a:r>
              <a:rPr lang="it-IT" sz="2800" dirty="0" smtClean="0">
                <a:latin typeface="AR ESSENCE" panose="02000000000000000000" pitchFamily="2" charset="0"/>
              </a:rPr>
              <a:t>Mimma, non solo era una brava staffetta, cosciente, volenterosa, coraggiosa, instancabile, ma, lei della brigata conosceva tante cose e soprattutto le basi dove si trovavano i gappisti, i suoi «ragazzi», come lei li definiva affettuosamente.</a:t>
            </a:r>
          </a:p>
          <a:p>
            <a:pPr algn="just"/>
            <a:endParaRPr lang="it-IT" sz="2800" dirty="0">
              <a:latin typeface="AR ESSENCE" panose="02000000000000000000" pitchFamily="2" charset="0"/>
            </a:endParaRPr>
          </a:p>
          <a:p>
            <a:pPr algn="just"/>
            <a:r>
              <a:rPr lang="it-IT" sz="2800" dirty="0" smtClean="0">
                <a:latin typeface="AR ESSENCE" panose="02000000000000000000" pitchFamily="2" charset="0"/>
              </a:rPr>
              <a:t>Novella Corazza, partigiana</a:t>
            </a:r>
            <a:endParaRPr lang="it-IT" sz="2800" dirty="0">
              <a:latin typeface="AR ESSEN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60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diamond/>
      </p:transition>
    </mc:Choice>
    <mc:Fallback xmlns="">
      <p:transition advClick="0" advTm="15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0"/>
            <a:ext cx="9018270" cy="6524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860" y="0"/>
            <a:ext cx="9018270" cy="6524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127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diamond/>
      </p:transition>
    </mc:Choice>
    <mc:Fallback xmlns="">
      <p:transition advClick="0" advTm="15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80160" y="1177290"/>
            <a:ext cx="96697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3200" dirty="0" smtClean="0">
                <a:latin typeface="AR CENA" panose="02000000000000000000" pitchFamily="2" charset="0"/>
              </a:rPr>
              <a:t>Quando Irma venne alla luce, il suo babbo partiva per la guerra. </a:t>
            </a:r>
          </a:p>
          <a:p>
            <a:pPr algn="just">
              <a:lnSpc>
                <a:spcPct val="150000"/>
              </a:lnSpc>
            </a:pPr>
            <a:r>
              <a:rPr lang="it-IT" sz="3200" dirty="0" smtClean="0">
                <a:latin typeface="AR CENA" panose="02000000000000000000" pitchFamily="2" charset="0"/>
              </a:rPr>
              <a:t>E la mamma piangeva perché rimaneva sola, con due bambini piccoli, e l’ultima appena nata. </a:t>
            </a:r>
          </a:p>
          <a:p>
            <a:pPr algn="just">
              <a:lnSpc>
                <a:spcPct val="150000"/>
              </a:lnSpc>
            </a:pPr>
            <a:r>
              <a:rPr lang="it-IT" sz="3200" dirty="0" smtClean="0">
                <a:latin typeface="AR CENA" panose="02000000000000000000" pitchFamily="2" charset="0"/>
              </a:rPr>
              <a:t>Nel suo dolore si compiaceva, povera mamma, che Irma fosse una bambina. </a:t>
            </a:r>
          </a:p>
          <a:p>
            <a:pPr algn="just">
              <a:lnSpc>
                <a:spcPct val="150000"/>
              </a:lnSpc>
            </a:pPr>
            <a:r>
              <a:rPr lang="it-IT" sz="3200" dirty="0" smtClean="0">
                <a:latin typeface="AR CENA" panose="02000000000000000000" pitchFamily="2" charset="0"/>
              </a:rPr>
              <a:t>«Tu almeno non andrai in guerra» diceva guardandola …</a:t>
            </a:r>
          </a:p>
          <a:p>
            <a:pPr algn="just">
              <a:lnSpc>
                <a:spcPct val="150000"/>
              </a:lnSpc>
            </a:pPr>
            <a:endParaRPr lang="it-IT" sz="32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69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diamond/>
      </p:transition>
    </mc:Choice>
    <mc:Fallback xmlns="">
      <p:transition advClick="0" advTm="15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90" y="741044"/>
            <a:ext cx="7658100" cy="5470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118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diamond/>
      </p:transition>
    </mc:Choice>
    <mc:Fallback xmlns="">
      <p:transition advClick="0" advTm="15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27810" y="1227966"/>
            <a:ext cx="96621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3200" dirty="0">
                <a:latin typeface="AR CENA" panose="02000000000000000000" pitchFamily="2" charset="0"/>
              </a:rPr>
              <a:t>Invece Irma Bandiera è andata in guerra… è morta in guerra … </a:t>
            </a:r>
            <a:endParaRPr lang="it-IT" sz="3200" dirty="0" smtClean="0">
              <a:latin typeface="AR CENA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endParaRPr lang="it-IT" sz="3200" dirty="0" smtClean="0">
              <a:latin typeface="AR CENA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it-IT" sz="3200" dirty="0" smtClean="0">
                <a:latin typeface="AR CENA" panose="02000000000000000000" pitchFamily="2" charset="0"/>
              </a:rPr>
              <a:t>Ma </a:t>
            </a:r>
            <a:r>
              <a:rPr lang="it-IT" sz="3200" dirty="0">
                <a:latin typeface="AR CENA" panose="02000000000000000000" pitchFamily="2" charset="0"/>
              </a:rPr>
              <a:t>questo, certo, sua madre nel 1915, quando la guerra era soltanto una cosa da uomini, non poteva saperlo</a:t>
            </a:r>
            <a:r>
              <a:rPr lang="it-IT" sz="3200" dirty="0" smtClean="0">
                <a:latin typeface="AR CENA" panose="02000000000000000000" pitchFamily="2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it-IT" sz="3200" dirty="0" smtClean="0">
              <a:latin typeface="AR CENA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it-IT" sz="3200" dirty="0" smtClean="0">
                <a:latin typeface="AR CENA" panose="02000000000000000000" pitchFamily="2" charset="0"/>
              </a:rPr>
              <a:t>La pace e il babbo vennero a casa insieme.</a:t>
            </a:r>
            <a:endParaRPr lang="it-IT" sz="32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50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diamond/>
      </p:transition>
    </mc:Choice>
    <mc:Fallback xmlns="">
      <p:transition advClick="0" advTm="15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010" y="1148714"/>
            <a:ext cx="7166610" cy="4900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51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diamond/>
      </p:transition>
    </mc:Choice>
    <mc:Fallback xmlns="">
      <p:transition advClick="0" advTm="15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20140" y="1543050"/>
            <a:ext cx="10172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3200" dirty="0" smtClean="0">
                <a:latin typeface="AR CENA" panose="02000000000000000000" pitchFamily="2" charset="0"/>
              </a:rPr>
              <a:t>Irma Bandiera viveva la sua vita di bimba, di adolescente, giocava e studiava come tutte le altre della sua età. Era allegra e rideva. </a:t>
            </a:r>
          </a:p>
          <a:p>
            <a:pPr algn="just">
              <a:lnSpc>
                <a:spcPct val="150000"/>
              </a:lnSpc>
            </a:pPr>
            <a:r>
              <a:rPr lang="it-IT" sz="3200" dirty="0" smtClean="0">
                <a:latin typeface="AR CENA" panose="02000000000000000000" pitchFamily="2" charset="0"/>
              </a:rPr>
              <a:t>A quindici, a diciotto, a vent’anni si è allegri e si ride. </a:t>
            </a:r>
          </a:p>
          <a:p>
            <a:pPr algn="just">
              <a:lnSpc>
                <a:spcPct val="150000"/>
              </a:lnSpc>
            </a:pPr>
            <a:r>
              <a:rPr lang="it-IT" sz="3200" dirty="0" smtClean="0">
                <a:latin typeface="AR CENA" panose="02000000000000000000" pitchFamily="2" charset="0"/>
              </a:rPr>
              <a:t>Finché non intervengono i turbamenti, i dubbi, le delusioni della giovinezza.</a:t>
            </a:r>
          </a:p>
        </p:txBody>
      </p:sp>
    </p:spTree>
    <p:extLst>
      <p:ext uri="{BB962C8B-B14F-4D97-AF65-F5344CB8AC3E}">
        <p14:creationId xmlns:p14="http://schemas.microsoft.com/office/powerpoint/2010/main" val="116805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diamond/>
      </p:transition>
    </mc:Choice>
    <mc:Fallback xmlns="">
      <p:transition advClick="0" advTm="15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65860" y="2480310"/>
            <a:ext cx="10092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3200" dirty="0" smtClean="0">
                <a:latin typeface="AR CENA" panose="02000000000000000000" pitchFamily="2" charset="0"/>
              </a:rPr>
              <a:t>Irma Bandiera continuò ad essere allegra e calma. …</a:t>
            </a:r>
          </a:p>
          <a:p>
            <a:pPr algn="just">
              <a:lnSpc>
                <a:spcPct val="150000"/>
              </a:lnSpc>
            </a:pPr>
            <a:r>
              <a:rPr lang="it-IT" sz="3200" dirty="0" smtClean="0">
                <a:latin typeface="AR CENA" panose="02000000000000000000" pitchFamily="2" charset="0"/>
              </a:rPr>
              <a:t>La mamma e il babbo la guardavano vivere, e ne traevano coraggio…..</a:t>
            </a:r>
            <a:endParaRPr lang="it-IT" sz="32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24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diamond/>
      </p:transition>
    </mc:Choice>
    <mc:Fallback xmlns="">
      <p:transition advClick="0" advTm="15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460" y="287524"/>
            <a:ext cx="4972050" cy="6279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925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>
        <p:diamond/>
      </p:transition>
    </mc:Choice>
    <mc:Fallback xmlns="">
      <p:transition advClick="0" advTm="15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627</Words>
  <Application>Microsoft Office PowerPoint</Application>
  <PresentationFormat>Widescreen</PresentationFormat>
  <Paragraphs>42</Paragraphs>
  <Slides>23</Slides>
  <Notes>0</Notes>
  <HiddenSlides>0</HiddenSlides>
  <MMClips>2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  <vt:variant>
        <vt:lpstr>Presentazioni personalizzate</vt:lpstr>
      </vt:variant>
      <vt:variant>
        <vt:i4>1</vt:i4>
      </vt:variant>
    </vt:vector>
  </HeadingPairs>
  <TitlesOfParts>
    <vt:vector size="30" baseType="lpstr">
      <vt:lpstr>AR CENA</vt:lpstr>
      <vt:lpstr>AR ESSENCE</vt:lpstr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personalizzata 1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 sciolino</dc:creator>
  <cp:lastModifiedBy>roberto sciolino</cp:lastModifiedBy>
  <cp:revision>31</cp:revision>
  <dcterms:created xsi:type="dcterms:W3CDTF">2017-04-29T13:12:06Z</dcterms:created>
  <dcterms:modified xsi:type="dcterms:W3CDTF">2017-04-30T19:11:54Z</dcterms:modified>
</cp:coreProperties>
</file>