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67" d="100"/>
          <a:sy n="67" d="100"/>
        </p:scale>
        <p:origin x="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69628A4-53FD-4DAF-A646-93D5A81E6C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F9BF0E3-14A2-4F46-867E-678E504A90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173BDCE-014C-427A-9A4E-778DFF341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2030-0749-4078-A1DE-61CB4BF58D29}" type="datetimeFigureOut">
              <a:rPr lang="it-IT" smtClean="0"/>
              <a:t>22/05/2018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6F354D2-4935-4106-97B5-D5BFD07F7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B69CEEF-0B18-4BF4-9A6E-6A5E0D535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1A5A-528B-4825-8A02-10B0C9C0C2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3741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B04DA2-FADF-40B7-A1C2-B4C758586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F625AD0-F61D-4A1B-9B2F-3B19C25007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ED923DF-9EC5-41D0-AE19-BBAF83BD6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2030-0749-4078-A1DE-61CB4BF58D29}" type="datetimeFigureOut">
              <a:rPr lang="it-IT" smtClean="0"/>
              <a:t>22/05/2018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4778B6C-933D-419C-96AC-FAC70B969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9F29A62-5901-4CF5-B2B7-A45D64CF2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1A5A-528B-4825-8A02-10B0C9C0C2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628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81C8C78-2A1F-4B62-AE55-287B7D5245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B2988C7-0B6B-4DFC-9451-495749D25E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67CCF73-5E93-42C7-BB35-37E58106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2030-0749-4078-A1DE-61CB4BF58D29}" type="datetimeFigureOut">
              <a:rPr lang="it-IT" smtClean="0"/>
              <a:t>22/05/2018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D66BCA2-CD12-4372-B62B-1AE8A5F46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A70D3AA-E423-4758-AC17-C5F4CD2DB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1A5A-528B-4825-8A02-10B0C9C0C2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4367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90DEDE-FA8E-49C8-9C37-D68469135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83B96D-4140-4308-9F27-C92384DD9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065AC61-415B-40F7-BB62-D5A379388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2030-0749-4078-A1DE-61CB4BF58D29}" type="datetimeFigureOut">
              <a:rPr lang="it-IT" smtClean="0"/>
              <a:t>22/05/2018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7E654ED-F57B-4EDB-81B0-F9F1982A4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740B8EF-E2FA-4409-81A1-7758A1B12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1A5A-528B-4825-8A02-10B0C9C0C2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235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083232-3FFD-42E8-B8DD-92BA33F72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AB47FE2-DEF1-4B0E-AAB5-D84E86D5F4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5E2AEAC-CBC1-4594-8309-7D0FE338C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2030-0749-4078-A1DE-61CB4BF58D29}" type="datetimeFigureOut">
              <a:rPr lang="it-IT" smtClean="0"/>
              <a:t>22/05/2018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B89493F-3A9A-4BAB-80AA-C67FA25F6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8375762-3D7A-4E22-B861-2980A42F5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1A5A-528B-4825-8A02-10B0C9C0C2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1192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9E6C5D-7B05-4B73-A3BC-09C19D9BD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23AD84-C9A0-4176-A8C8-E3BB6A3588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D19529E-BDFE-43C7-8685-18063CED08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CC1BF75-24B9-460C-9E22-3231A932F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2030-0749-4078-A1DE-61CB4BF58D29}" type="datetimeFigureOut">
              <a:rPr lang="it-IT" smtClean="0"/>
              <a:t>22/05/2018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4F0A399-EFC6-4C83-8BEC-4F9D67039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91EFFEF-8E06-4CC3-B099-5439A6B5E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1A5A-528B-4825-8A02-10B0C9C0C2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8922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3B9A36-4F13-4C88-9648-57E051881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55461AA-8A57-4677-AFFC-50393AC9B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1711575-59A0-4D02-BA0B-A676F2458A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843BA71-CF07-45C0-9ECA-8E43560EE3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0259475-6F18-47DC-91A0-4512B98AAD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339F068-3AA0-448C-8BA7-7666CE35E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2030-0749-4078-A1DE-61CB4BF58D29}" type="datetimeFigureOut">
              <a:rPr lang="it-IT" smtClean="0"/>
              <a:t>22/05/2018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4247ED0-8544-48DB-930A-9A436309C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E675658-6EDE-43DC-9742-A81203151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1A5A-528B-4825-8A02-10B0C9C0C2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1042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6BF197-4C70-477A-8148-09058A54E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56E4A5F-3E77-4F10-A3B4-D293C7B5C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2030-0749-4078-A1DE-61CB4BF58D29}" type="datetimeFigureOut">
              <a:rPr lang="it-IT" smtClean="0"/>
              <a:t>22/05/2018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0405096-5666-4AB5-996F-348E988F6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A928746-EDB6-4A40-B2F6-A5E486BF8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1A5A-528B-4825-8A02-10B0C9C0C2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3281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FD89CB6-60B8-4C3D-A828-F48EB72EC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2030-0749-4078-A1DE-61CB4BF58D29}" type="datetimeFigureOut">
              <a:rPr lang="it-IT" smtClean="0"/>
              <a:t>22/05/2018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92CBF93-B330-4801-8C69-CA842C89C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A532236-5356-4EC9-8417-F82EAEE43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1A5A-528B-4825-8A02-10B0C9C0C2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9784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BE2844-2FFD-4745-9346-A14633C9F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A3A32C-C192-4CA0-B4D3-2DDB7897E4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995A3CD-45E3-4778-BAEC-C8FA6F4346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5B9A504-5F0D-4473-B349-A9E1B95D0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2030-0749-4078-A1DE-61CB4BF58D29}" type="datetimeFigureOut">
              <a:rPr lang="it-IT" smtClean="0"/>
              <a:t>22/05/2018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B13DB2A-0BED-4B2F-B680-063D70BD0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DCB7C7F-E3B1-431D-8FBA-0105E7FFF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1A5A-528B-4825-8A02-10B0C9C0C2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918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A286A2-BD15-49A0-AF75-0D1FBF421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7204CB9-0462-411F-83A9-1542E08683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8689742-699B-486A-AC12-EE76D80826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6CA209A-C247-4695-AE80-0E62BD594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2030-0749-4078-A1DE-61CB4BF58D29}" type="datetimeFigureOut">
              <a:rPr lang="it-IT" smtClean="0"/>
              <a:t>22/05/2018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6CFAD43-4FB9-422F-9128-B452F2C02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B4A53CF-7DA7-4712-92EB-58CE9C47D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1A5A-528B-4825-8A02-10B0C9C0C2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7734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0">
              <a:schemeClr val="accent1">
                <a:lumMod val="45000"/>
                <a:lumOff val="55000"/>
              </a:schemeClr>
            </a:gs>
            <a:gs pos="100000">
              <a:srgbClr val="002060"/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1588DE6-E72A-4FF4-8A8B-B53D43088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5E1AD14-5A12-4A96-95B8-BA02B5509B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93890DE-D22E-44A8-9EE7-4E4E37FE96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C2030-0749-4078-A1DE-61CB4BF58D29}" type="datetimeFigureOut">
              <a:rPr lang="it-IT" smtClean="0"/>
              <a:t>22/05/2018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9146DF9-F9A0-4052-AF45-F4828142AD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7A81A04-D55D-4CDE-97EB-5C7E50EC76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21A5A-528B-4825-8A02-10B0C9C0C2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5212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102E9F6-A499-4DC9-9B24-C5ECFB579E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2174" y="-155643"/>
            <a:ext cx="8547652" cy="3307996"/>
          </a:xfrm>
        </p:spPr>
        <p:txBody>
          <a:bodyPr>
            <a:normAutofit/>
          </a:bodyPr>
          <a:lstStyle/>
          <a:p>
            <a:r>
              <a:rPr lang="it-IT" sz="6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Bahnschrift Condensed" panose="020B0502040204020203" pitchFamily="34" charset="0"/>
              </a:rPr>
              <a:t>IL SOGNO EUROPEO </a:t>
            </a:r>
          </a:p>
        </p:txBody>
      </p:sp>
    </p:spTree>
    <p:extLst>
      <p:ext uri="{BB962C8B-B14F-4D97-AF65-F5344CB8AC3E}">
        <p14:creationId xmlns:p14="http://schemas.microsoft.com/office/powerpoint/2010/main" val="4041765010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4CF8F7-E87B-4374-ACA7-681766CAA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81E23CC-2FE8-454E-810A-443214BD4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it-IT" sz="34400" dirty="0"/>
              <a:t>FINE</a:t>
            </a:r>
            <a:endParaRPr lang="it-IT" sz="900" dirty="0"/>
          </a:p>
        </p:txBody>
      </p:sp>
    </p:spTree>
    <p:extLst>
      <p:ext uri="{BB962C8B-B14F-4D97-AF65-F5344CB8AC3E}">
        <p14:creationId xmlns:p14="http://schemas.microsoft.com/office/powerpoint/2010/main" val="21745180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9C1135-EAD7-489C-B393-6383A495A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Arial Black" panose="020B0A04020102020204" pitchFamily="34" charset="0"/>
              </a:rPr>
              <a:t>TRATTATI</a:t>
            </a:r>
            <a:r>
              <a:rPr lang="it-IT" sz="3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it-IT" sz="3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Arial Black" panose="020B0A04020102020204" pitchFamily="34" charset="0"/>
              </a:rPr>
              <a:t>INTERNAZIONALI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781773E-5D8E-464A-BB06-06B055416A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3038"/>
            <a:ext cx="10515600" cy="4733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i="1" dirty="0">
                <a:solidFill>
                  <a:srgbClr val="FFFF00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Accordi stipulati tra gli stati e prevedono 3 fasi:</a:t>
            </a:r>
          </a:p>
          <a:p>
            <a:pPr marL="457200" indent="-457200">
              <a:buFont typeface="+mj-lt"/>
              <a:buAutoNum type="arabicParenR"/>
            </a:pPr>
            <a:r>
              <a:rPr lang="it-IT" sz="2400" b="1" dirty="0">
                <a:solidFill>
                  <a:srgbClr val="FFFF00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Negoziazione</a:t>
            </a:r>
            <a:r>
              <a:rPr lang="it-IT" sz="2400" b="1" dirty="0">
                <a:latin typeface="Mongolian Baiti" panose="03000500000000000000" pitchFamily="66" charset="0"/>
                <a:cs typeface="Mongolian Baiti" panose="03000500000000000000" pitchFamily="66" charset="0"/>
              </a:rPr>
              <a:t>: </a:t>
            </a:r>
            <a:r>
              <a:rPr lang="it-IT" sz="2400" dirty="0">
                <a:latin typeface="Mongolian Baiti" panose="03000500000000000000" pitchFamily="66" charset="0"/>
                <a:cs typeface="Mongolian Baiti" panose="03000500000000000000" pitchFamily="66" charset="0"/>
              </a:rPr>
              <a:t>Gli stati coinvolti conducono trattative di carattere preparatorio </a:t>
            </a:r>
          </a:p>
          <a:p>
            <a:pPr marL="457200" indent="-457200">
              <a:buFont typeface="+mj-lt"/>
              <a:buAutoNum type="arabicParenR"/>
            </a:pPr>
            <a:r>
              <a:rPr lang="it-IT" sz="2400" b="1" dirty="0">
                <a:solidFill>
                  <a:srgbClr val="FFFF00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Stipulazione</a:t>
            </a:r>
            <a:r>
              <a:rPr lang="it-IT" sz="2400" b="1" dirty="0">
                <a:latin typeface="Mongolian Baiti" panose="03000500000000000000" pitchFamily="66" charset="0"/>
                <a:cs typeface="Mongolian Baiti" panose="03000500000000000000" pitchFamily="66" charset="0"/>
              </a:rPr>
              <a:t>:</a:t>
            </a:r>
            <a:r>
              <a:rPr lang="it-IT" sz="2400" dirty="0">
                <a:latin typeface="Mongolian Baiti" panose="03000500000000000000" pitchFamily="66" charset="0"/>
                <a:cs typeface="Mongolian Baiti" panose="03000500000000000000" pitchFamily="66" charset="0"/>
              </a:rPr>
              <a:t> Stipulazione dell’accordo da parte degli organi che rappresentano gli stati (ministro degli esteri o capo del governo)</a:t>
            </a:r>
          </a:p>
          <a:p>
            <a:pPr marL="457200" indent="-457200">
              <a:buFont typeface="+mj-lt"/>
              <a:buAutoNum type="arabicParenR"/>
            </a:pPr>
            <a:r>
              <a:rPr lang="it-IT" sz="2400" b="1" dirty="0">
                <a:solidFill>
                  <a:srgbClr val="FFFF00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Ratifica</a:t>
            </a:r>
            <a:r>
              <a:rPr lang="it-IT" sz="2400" b="1" dirty="0">
                <a:latin typeface="Mongolian Baiti" panose="03000500000000000000" pitchFamily="66" charset="0"/>
                <a:cs typeface="Mongolian Baiti" panose="03000500000000000000" pitchFamily="66" charset="0"/>
              </a:rPr>
              <a:t>:</a:t>
            </a:r>
            <a:r>
              <a:rPr lang="it-IT" sz="2400" dirty="0">
                <a:latin typeface="Mongolian Baiti" panose="03000500000000000000" pitchFamily="66" charset="0"/>
                <a:cs typeface="Mongolian Baiti" panose="03000500000000000000" pitchFamily="66" charset="0"/>
              </a:rPr>
              <a:t> E’ la dichiarazione con cui ogni stato accetta ufficialmente l’impegno sottoscritto ( compiuto dal presidente della repubblica e con autorizzazione del parlamento) art. 80</a:t>
            </a:r>
          </a:p>
          <a:p>
            <a:pPr marL="0" indent="0">
              <a:buNone/>
            </a:pPr>
            <a:r>
              <a:rPr lang="it-IT" sz="2400" dirty="0">
                <a:latin typeface="Mongolian Baiti" panose="03000500000000000000" pitchFamily="66" charset="0"/>
                <a:cs typeface="Mongolian Baiti" panose="03000500000000000000" pitchFamily="66" charset="0"/>
              </a:rPr>
              <a:t>Successivamente gli stati aderenti procedono allo scambio delle ratifiche attribuendo piena operatività ai trattati.</a:t>
            </a:r>
            <a:br>
              <a:rPr lang="it-IT" sz="2400" dirty="0">
                <a:latin typeface="Mongolian Baiti" panose="03000500000000000000" pitchFamily="66" charset="0"/>
                <a:cs typeface="Mongolian Baiti" panose="03000500000000000000" pitchFamily="66" charset="0"/>
              </a:rPr>
            </a:br>
            <a:endParaRPr lang="it-IT" sz="2400" dirty="0">
              <a:latin typeface="Mongolian Baiti" panose="03000500000000000000" pitchFamily="66" charset="0"/>
              <a:cs typeface="Mongolian Baiti" panose="03000500000000000000" pitchFamily="66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86B4E6F7-4D5B-424F-9C13-1002C39517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910" y="4672013"/>
            <a:ext cx="2115090" cy="21859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2032170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0C9EB6-F1ED-4787-B47B-913DD275A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036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it-IT" sz="3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Arial Black" panose="020B0A04020102020204" pitchFamily="34" charset="0"/>
              </a:rPr>
              <a:t>CONFRONTO TRA NASCITA DELL’ONU E NASCITA DELL’ 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302148A-CD67-4904-B60B-6E92202778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7507" y="1690687"/>
            <a:ext cx="11119705" cy="496728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dirty="0">
                <a:latin typeface="Mongolian Baiti" panose="03000500000000000000" pitchFamily="66" charset="0"/>
                <a:cs typeface="Mongolian Baiti" panose="03000500000000000000" pitchFamily="66" charset="0"/>
              </a:rPr>
              <a:t>L’</a:t>
            </a:r>
            <a:r>
              <a:rPr lang="it-IT" b="1" dirty="0">
                <a:solidFill>
                  <a:srgbClr val="FFFF00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ONU</a:t>
            </a:r>
            <a:r>
              <a:rPr lang="it-IT" b="1" dirty="0">
                <a:latin typeface="Mongolian Baiti" panose="03000500000000000000" pitchFamily="66" charset="0"/>
                <a:cs typeface="Mongolian Baiti" panose="03000500000000000000" pitchFamily="66" charset="0"/>
              </a:rPr>
              <a:t> </a:t>
            </a:r>
            <a:r>
              <a:rPr lang="it-IT" dirty="0">
                <a:latin typeface="Mongolian Baiti" panose="03000500000000000000" pitchFamily="66" charset="0"/>
                <a:cs typeface="Mongolian Baiti" panose="03000500000000000000" pitchFamily="66" charset="0"/>
              </a:rPr>
              <a:t>(</a:t>
            </a:r>
            <a:r>
              <a:rPr lang="it-IT" b="1" dirty="0">
                <a:solidFill>
                  <a:srgbClr val="FFFF00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O</a:t>
            </a:r>
            <a:r>
              <a:rPr lang="it-IT" dirty="0">
                <a:latin typeface="Mongolian Baiti" panose="03000500000000000000" pitchFamily="66" charset="0"/>
                <a:cs typeface="Mongolian Baiti" panose="03000500000000000000" pitchFamily="66" charset="0"/>
              </a:rPr>
              <a:t>rganizzazione delle </a:t>
            </a:r>
            <a:r>
              <a:rPr lang="it-IT" b="1" dirty="0">
                <a:solidFill>
                  <a:srgbClr val="FFFF00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N</a:t>
            </a:r>
            <a:r>
              <a:rPr lang="it-IT" dirty="0">
                <a:latin typeface="Mongolian Baiti" panose="03000500000000000000" pitchFamily="66" charset="0"/>
                <a:cs typeface="Mongolian Baiti" panose="03000500000000000000" pitchFamily="66" charset="0"/>
              </a:rPr>
              <a:t>azioni </a:t>
            </a:r>
            <a:r>
              <a:rPr lang="it-IT" b="1" dirty="0">
                <a:solidFill>
                  <a:srgbClr val="FFFF00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U</a:t>
            </a:r>
            <a:r>
              <a:rPr lang="it-IT" dirty="0">
                <a:latin typeface="Mongolian Baiti" panose="03000500000000000000" pitchFamily="66" charset="0"/>
                <a:cs typeface="Mongolian Baiti" panose="03000500000000000000" pitchFamily="66" charset="0"/>
              </a:rPr>
              <a:t>nite) ha lo scopo di allontanare lo spettro di altri conflitti (proposta nel dopoguerra), si basa fondamentalmente si impegna  ad attuare la cooperazione internazionale in ambito economico e sociale tra i 51 paesi, fu firmato il 26 giugno del ’45. </a:t>
            </a:r>
          </a:p>
          <a:p>
            <a:pPr marL="0" indent="0">
              <a:buNone/>
            </a:pPr>
            <a:r>
              <a:rPr lang="it-IT" dirty="0">
                <a:latin typeface="Mongolian Baiti" panose="03000500000000000000" pitchFamily="66" charset="0"/>
                <a:cs typeface="Mongolian Baiti" panose="03000500000000000000" pitchFamily="66" charset="0"/>
              </a:rPr>
              <a:t>I Paesi fondatori sono : </a:t>
            </a:r>
            <a:r>
              <a:rPr lang="it-IT" b="1" dirty="0">
                <a:latin typeface="Mongolian Baiti" panose="03000500000000000000" pitchFamily="66" charset="0"/>
                <a:cs typeface="Mongolian Baiti" panose="03000500000000000000" pitchFamily="66" charset="0"/>
              </a:rPr>
              <a:t>Russia, Cina, USA</a:t>
            </a:r>
            <a:r>
              <a:rPr lang="it-IT" dirty="0">
                <a:latin typeface="Mongolian Baiti" panose="03000500000000000000" pitchFamily="66" charset="0"/>
                <a:cs typeface="Mongolian Baiti" panose="03000500000000000000" pitchFamily="66" charset="0"/>
              </a:rPr>
              <a:t>,</a:t>
            </a:r>
            <a:r>
              <a:rPr lang="it-IT" b="1" dirty="0">
                <a:latin typeface="Mongolian Baiti" panose="03000500000000000000" pitchFamily="66" charset="0"/>
                <a:cs typeface="Mongolian Baiti" panose="03000500000000000000" pitchFamily="66" charset="0"/>
              </a:rPr>
              <a:t> Gran Bretagna </a:t>
            </a:r>
            <a:r>
              <a:rPr lang="it-IT" dirty="0">
                <a:latin typeface="Mongolian Baiti" panose="03000500000000000000" pitchFamily="66" charset="0"/>
                <a:cs typeface="Mongolian Baiti" panose="03000500000000000000" pitchFamily="66" charset="0"/>
              </a:rPr>
              <a:t>e </a:t>
            </a:r>
            <a:r>
              <a:rPr lang="it-IT" b="1" dirty="0">
                <a:latin typeface="Mongolian Baiti" panose="03000500000000000000" pitchFamily="66" charset="0"/>
                <a:cs typeface="Mongolian Baiti" panose="03000500000000000000" pitchFamily="66" charset="0"/>
              </a:rPr>
              <a:t>Francia</a:t>
            </a:r>
            <a:r>
              <a:rPr lang="it-IT" dirty="0">
                <a:latin typeface="Mongolian Baiti" panose="03000500000000000000" pitchFamily="66" charset="0"/>
                <a:cs typeface="Mongolian Baiti" panose="03000500000000000000" pitchFamily="66" charset="0"/>
              </a:rPr>
              <a:t>, tutti vincitori della seconda Guerra Mondiale e perciò hanno acquisito maggiore autorità.</a:t>
            </a:r>
          </a:p>
          <a:p>
            <a:pPr marL="0" indent="0">
              <a:buNone/>
            </a:pPr>
            <a:endParaRPr lang="it-IT" dirty="0">
              <a:latin typeface="Mongolian Baiti" panose="03000500000000000000" pitchFamily="66" charset="0"/>
              <a:cs typeface="Mongolian Baiti" panose="03000500000000000000" pitchFamily="66" charset="0"/>
            </a:endParaRPr>
          </a:p>
          <a:p>
            <a:pPr marL="0" indent="0">
              <a:buNone/>
            </a:pPr>
            <a:r>
              <a:rPr lang="it-IT" dirty="0">
                <a:latin typeface="Mongolian Baiti" panose="03000500000000000000" pitchFamily="66" charset="0"/>
                <a:cs typeface="Mongolian Baiti" panose="03000500000000000000" pitchFamily="66" charset="0"/>
              </a:rPr>
              <a:t>L’</a:t>
            </a:r>
            <a:r>
              <a:rPr lang="it-IT" b="1" dirty="0">
                <a:solidFill>
                  <a:srgbClr val="FFFF00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UE</a:t>
            </a:r>
            <a:r>
              <a:rPr lang="it-IT" dirty="0">
                <a:solidFill>
                  <a:srgbClr val="FFFF00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 </a:t>
            </a:r>
            <a:r>
              <a:rPr lang="it-IT" dirty="0">
                <a:latin typeface="Mongolian Baiti" panose="03000500000000000000" pitchFamily="66" charset="0"/>
                <a:cs typeface="Mongolian Baiti" panose="03000500000000000000" pitchFamily="66" charset="0"/>
              </a:rPr>
              <a:t>è passata da un accordo tra stati in ambito solo commerciale ad un vero e proprio organo che tutela la pace dell’Unione europea, fornisce ausilio monetario ad altri stati e asilo politico. </a:t>
            </a:r>
          </a:p>
          <a:p>
            <a:pPr marL="0" indent="0">
              <a:buNone/>
            </a:pPr>
            <a:r>
              <a:rPr lang="it-IT" dirty="0">
                <a:latin typeface="Mongolian Baiti" panose="03000500000000000000" pitchFamily="66" charset="0"/>
                <a:cs typeface="Mongolian Baiti" panose="03000500000000000000" pitchFamily="66" charset="0"/>
              </a:rPr>
              <a:t>I Paesi fondatori sono: </a:t>
            </a:r>
            <a:r>
              <a:rPr lang="it-IT" b="1" dirty="0">
                <a:latin typeface="Mongolian Baiti" panose="03000500000000000000" pitchFamily="66" charset="0"/>
                <a:cs typeface="Mongolian Baiti" panose="03000500000000000000" pitchFamily="66" charset="0"/>
              </a:rPr>
              <a:t>Lussemburgo, Belgio, Francia, Paesi Bassi, Italia, Germania</a:t>
            </a:r>
            <a:r>
              <a:rPr lang="it-IT" dirty="0">
                <a:latin typeface="Mongolian Baiti" panose="03000500000000000000" pitchFamily="66" charset="0"/>
                <a:cs typeface="Mongolian Baiti" panose="03000500000000000000" pitchFamily="66" charset="0"/>
              </a:rPr>
              <a:t>; accomunati dall’idea dell’avvicinamento sociale, economico, culturale e religioso tra i popoli d’Europa, e un miglioramento delle loro condizioni di vita. Altri obiettivi: aumentare la produzione di carbone e acciaio, ridurne i costi e abolire i costi dei dazi doganali relativi ad esse (CECA).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DF824CB6-7114-480C-B271-5C678770C7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0368"/>
            <a:ext cx="1741738" cy="11574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8394681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23FD40-E341-4F63-8CC8-C11E460DD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046" y="-26468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it-IT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Arial Black" panose="020B0A04020102020204" pitchFamily="34" charset="0"/>
              </a:rPr>
              <a:t>PRINCIPALI TRATTATI DELL’UE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469484-911C-49CC-A46C-3513DA624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61" y="779522"/>
            <a:ext cx="10515600" cy="5550939"/>
          </a:xfrm>
        </p:spPr>
        <p:txBody>
          <a:bodyPr>
            <a:normAutofit fontScale="25000" lnSpcReduction="20000"/>
          </a:bodyPr>
          <a:lstStyle/>
          <a:p>
            <a:r>
              <a:rPr lang="it-IT" sz="7200" b="1" dirty="0">
                <a:solidFill>
                  <a:srgbClr val="FFFF00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CECA</a:t>
            </a:r>
            <a:r>
              <a:rPr lang="it-IT" sz="7200" dirty="0">
                <a:latin typeface="Mongolian Baiti" panose="03000500000000000000" pitchFamily="66" charset="0"/>
                <a:cs typeface="Mongolian Baiti" panose="03000500000000000000" pitchFamily="66" charset="0"/>
              </a:rPr>
              <a:t>, 18 aprile 1951 Parigi. Paesi fondatori: Belgio, Francia, Germania, Italia, Lussemburgo, Paesi Bassi. Aumentarono la produzione di carbone e acciaio così da ridurre i costi di produzione e di abolire i dazi doganali e relative ad esse. Il 25 marzo 1957 Roma, venne firmato il trattato allo scopo di costruire un mercato europeo comune.</a:t>
            </a:r>
          </a:p>
          <a:p>
            <a:endParaRPr lang="it-IT" sz="7200" dirty="0">
              <a:latin typeface="Mongolian Baiti" panose="03000500000000000000" pitchFamily="66" charset="0"/>
              <a:cs typeface="Mongolian Baiti" panose="03000500000000000000" pitchFamily="66" charset="0"/>
            </a:endParaRPr>
          </a:p>
          <a:p>
            <a:r>
              <a:rPr lang="it-IT" sz="7200" dirty="0">
                <a:latin typeface="Mongolian Baiti" panose="03000500000000000000" pitchFamily="66" charset="0"/>
                <a:cs typeface="Mongolian Baiti" panose="03000500000000000000" pitchFamily="66" charset="0"/>
              </a:rPr>
              <a:t>Mercato Comune Europeo(MEC) realizzato nel luglio del 1968, furono aboliti i dazi doganali tra i 6 stati membri, si fissò una tariffa esterna comune verso i prodotti importati dai Paesi non aderenti al mercato comune.</a:t>
            </a:r>
          </a:p>
          <a:p>
            <a:r>
              <a:rPr lang="it-IT" sz="7200" dirty="0">
                <a:latin typeface="Mongolian Baiti" panose="03000500000000000000" pitchFamily="66" charset="0"/>
                <a:cs typeface="Mongolian Baiti" panose="03000500000000000000" pitchFamily="66" charset="0"/>
              </a:rPr>
              <a:t>La crisi della CEE. All’interno dei Paesi comunitari verso la fine degli anni 60’ si presentarono problemi di inflazione, rallentamento di sviluppo, disoccupazione, instabilità monetari. </a:t>
            </a:r>
          </a:p>
          <a:p>
            <a:r>
              <a:rPr lang="it-IT" sz="7200" dirty="0">
                <a:latin typeface="Mongolian Baiti" panose="03000500000000000000" pitchFamily="66" charset="0"/>
                <a:cs typeface="Mongolian Baiti" panose="03000500000000000000" pitchFamily="66" charset="0"/>
              </a:rPr>
              <a:t>Verso la fine degli anni 70’ furono instituiti il Parlamento Europeo, Sistema monetario europeo(SME).</a:t>
            </a:r>
          </a:p>
          <a:p>
            <a:r>
              <a:rPr lang="it-IT" sz="7200" dirty="0">
                <a:latin typeface="Mongolian Baiti" panose="03000500000000000000" pitchFamily="66" charset="0"/>
                <a:cs typeface="Mongolian Baiti" panose="03000500000000000000" pitchFamily="66" charset="0"/>
              </a:rPr>
              <a:t>Atto Unico Europeo. Nel 1986 viene modificato il trattato di Roma attraverso il trattato unico europeo. Con questo trattato si intende superare l’ottica esclusivamente economica dell’unione europea, indirizzandosi verso: libertà di circolazione e di soggiorno all’interno dell’Europa, unione monetaria con una sola banca centrale e unione politica tra stati. </a:t>
            </a:r>
          </a:p>
          <a:p>
            <a:r>
              <a:rPr lang="it-IT" sz="7200" dirty="0">
                <a:latin typeface="Mongolian Baiti" panose="03000500000000000000" pitchFamily="66" charset="0"/>
                <a:cs typeface="Mongolian Baiti" panose="03000500000000000000" pitchFamily="66" charset="0"/>
              </a:rPr>
              <a:t>Trattato di Maastricht 1992. A Maastricht venne firmato il trattato sull’unione europea in cui venne introdotta la moneta unica: l’EURO.</a:t>
            </a:r>
          </a:p>
          <a:p>
            <a:r>
              <a:rPr lang="it-IT" sz="7200" dirty="0">
                <a:latin typeface="Mongolian Baiti" panose="03000500000000000000" pitchFamily="66" charset="0"/>
                <a:cs typeface="Mongolian Baiti" panose="03000500000000000000" pitchFamily="66" charset="0"/>
              </a:rPr>
              <a:t>Nascita dell’UE. Dopo l’ampiamento degli obiettivi comuni fu abbandonata la denominazione di CEE a favore di una più idonea: UE </a:t>
            </a:r>
          </a:p>
          <a:p>
            <a:r>
              <a:rPr lang="it-IT" sz="7200" dirty="0">
                <a:latin typeface="Mongolian Baiti" panose="03000500000000000000" pitchFamily="66" charset="0"/>
                <a:cs typeface="Mongolian Baiti" panose="03000500000000000000" pitchFamily="66" charset="0"/>
              </a:rPr>
              <a:t>Mercato unico europeo. A partire dal 1993 si instaurò il mercato unico europeo, a superamento del MEC, basato esclusivamente sull’abolizione dei dazi doganali, si introdusse piena libertà di movimento tra i Paesi di prodotti, servizi, imprese, capitali e persone. </a:t>
            </a:r>
          </a:p>
          <a:p>
            <a:r>
              <a:rPr lang="it-IT" sz="7200" dirty="0">
                <a:latin typeface="Mongolian Baiti" panose="03000500000000000000" pitchFamily="66" charset="0"/>
                <a:cs typeface="Mongolian Baiti" panose="03000500000000000000" pitchFamily="66" charset="0"/>
              </a:rPr>
              <a:t>Consigli di Copenaghen del 1993. Criteri necessari per i nuovi Stati aderenti all’UE: rispetto dei diritti umani, garanzia della struttura democratica dello stato, tutela delle minoranze, efficienza economica e accettazione delle norme europee.</a:t>
            </a:r>
          </a:p>
          <a:p>
            <a:pPr marL="0" indent="0">
              <a:buNone/>
            </a:pP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25305793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227710-7A9E-4FF7-9607-E7321D852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SOGNO EUROPEO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C7F72D-4C91-4EAF-A347-4EB5C7E8AE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La storia dell’UE si può ricollegare ad un «sogno» perché 5 anni prima dell’istituzione della CECA vi era la guerra tra i vari paesi europei, perché probabilmente era impensabile che si potesse arrivare ad un unificazione o equilibrio del tra paesi che in passato sono stati nemici perciò possiamo associare il termine «sogno» a questo concetto.</a:t>
            </a:r>
          </a:p>
        </p:txBody>
      </p:sp>
    </p:spTree>
    <p:extLst>
      <p:ext uri="{BB962C8B-B14F-4D97-AF65-F5344CB8AC3E}">
        <p14:creationId xmlns:p14="http://schemas.microsoft.com/office/powerpoint/2010/main" val="3782785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7AABD3-C719-475E-867C-C5D0B3DD8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950"/>
            <a:ext cx="10515600" cy="1735138"/>
          </a:xfrm>
        </p:spPr>
        <p:txBody>
          <a:bodyPr/>
          <a:lstStyle/>
          <a:p>
            <a:pPr algn="ctr"/>
            <a:r>
              <a:rPr lang="it-IT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POLITICHE COMUNITARIE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CA60BB-7537-4ED2-998E-8635C3F23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b="1" dirty="0"/>
              <a:t>Politica agricola comune</a:t>
            </a:r>
            <a:r>
              <a:rPr lang="it-IT" dirty="0"/>
              <a:t> (PAC):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Propone di incrementare la produttività garantisce prezzi equi per i consumatori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Consente un autoconsumo sufficiente entro i confini europei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Assicura un soddisfacente tenore di vita agli operatori del settore agricolo.</a:t>
            </a:r>
          </a:p>
          <a:p>
            <a:pPr marL="0" indent="0">
              <a:buNone/>
            </a:pPr>
            <a:r>
              <a:rPr lang="it-IT" dirty="0"/>
              <a:t>POLITICA AMBIENTALE è di grande importanza perché corrisponde agli interventi volti a tutelare risorse naturali e migliorare la qualità della vita. Ebbe </a:t>
            </a:r>
            <a:r>
              <a:rPr lang="it-IT" dirty="0" err="1"/>
              <a:t>inziò</a:t>
            </a:r>
            <a:r>
              <a:rPr lang="it-IT" dirty="0"/>
              <a:t> con l’atto unico europeo dell’ 86 che dice: «chi inquina paga» in seguito il trattato di Maastricht pose la tutela ambientale tra le proprietà delle politiche.</a:t>
            </a:r>
          </a:p>
        </p:txBody>
      </p:sp>
    </p:spTree>
    <p:extLst>
      <p:ext uri="{BB962C8B-B14F-4D97-AF65-F5344CB8AC3E}">
        <p14:creationId xmlns:p14="http://schemas.microsoft.com/office/powerpoint/2010/main" val="10785188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3AC3EE-2B61-4154-B618-70A8B2383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POLITICHE ESTERE DI SICUREZZA COMUNE</a:t>
            </a:r>
            <a:br>
              <a:rPr lang="it-IT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</a:br>
            <a:r>
              <a:rPr lang="it-IT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(PESC)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E9A750A-2D8B-44E4-B728-156CF503D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1796"/>
            <a:ext cx="10515600" cy="519928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t-IT" b="1" dirty="0"/>
              <a:t>Gli obiettivi sono: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it-IT" dirty="0"/>
              <a:t>Rafforzamento della sicurezza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it-IT" dirty="0"/>
              <a:t>mantenimento della pace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it-IT" dirty="0"/>
              <a:t> rispetto dei diritti umani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it-IT" dirty="0"/>
              <a:t>Promozione della cooperazione internazionale </a:t>
            </a:r>
          </a:p>
          <a:p>
            <a:pPr marL="0" indent="0">
              <a:buNone/>
            </a:pPr>
            <a:r>
              <a:rPr lang="it-IT" dirty="0"/>
              <a:t>Operazione «</a:t>
            </a:r>
            <a:r>
              <a:rPr lang="it-IT" dirty="0" err="1"/>
              <a:t>Triton</a:t>
            </a:r>
            <a:r>
              <a:rPr lang="it-IT" dirty="0"/>
              <a:t>» (attivata dal 2014) prevede il controllo delle acque internazionali, in seguito alle tragedie di tanti migranti.</a:t>
            </a:r>
          </a:p>
          <a:p>
            <a:pPr marL="0" indent="0">
              <a:buNone/>
            </a:pPr>
            <a:r>
              <a:rPr lang="it-IT" dirty="0"/>
              <a:t>L’Unione Europea ha stabilito un Piano d’azione per salvare vite umane e a supportare l’azione dell’Italia: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Maggiori fondi a favore degli interventi in mare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Operazione «anti-fascisti» concordata tra UE e ONU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Diritto di chiedere Asilo politico per i migranti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Ripartizione obbligatoria tra gli stati dell’UE in base al PIL, all’occupazione e alla popolazione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Monitoraggio degli stranieri sul territorio.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58935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CE0FC4-456B-404B-A3EF-FAC060B04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5675"/>
          </a:xfrm>
        </p:spPr>
        <p:txBody>
          <a:bodyPr/>
          <a:lstStyle/>
          <a:p>
            <a:pPr algn="ctr"/>
            <a:r>
              <a:rPr lang="it-IT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POLITICA DI COESIONE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3B185E-FB8C-479C-85D2-CEE1F13681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9544"/>
            <a:ext cx="10515600" cy="5433332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it-IT" b="1" u="sng" dirty="0"/>
              <a:t>Il suo obiettivo è quello di rafforzare la coesione economica, sociale e territoriale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it-IT" b="1" u="sng" dirty="0"/>
              <a:t> in modo da favorire uno sviluppo armonioso delle diverse regioni europee.</a:t>
            </a:r>
          </a:p>
          <a:p>
            <a:pPr marL="0" indent="0">
              <a:buNone/>
            </a:pPr>
            <a:r>
              <a:rPr lang="it-IT" dirty="0"/>
              <a:t>La politica di coesione ha stabilito </a:t>
            </a:r>
            <a:r>
              <a:rPr lang="it-IT" b="1" dirty="0"/>
              <a:t>11 obiettivi </a:t>
            </a:r>
            <a:r>
              <a:rPr lang="it-IT" dirty="0"/>
              <a:t>tematici a sostegno della crescita: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Rafforzare la ricerca (sviluppo tecnologico)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Migliorare l'accesso alle tecnologie dell'informazione e della comunicazione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Promuovere la competitività delle piccole e medie imprese (settore primario)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Sostenere un’economia a basse emissioni di carbonio in tutti i settori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Promuovere l’adattamento al cambiamento climatico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Tutelare l'ambiente e promuovere l'uso efficiente delle risorse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Promuovere sistemi di trasporto sostenibili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Promuovere l’occupazione sostenibile e di qualità e sostenere la mobilità dei lavoratori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Promuovere l’inclusione sociale, combattere la povertà e ogni forma di discriminazione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Investire nell’istruzione e nella formazione professionale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Rafforzare la capacità delle amministrazioni pubbliche e promuovere un’amministrazione pubblica efficiente e un’ Assistenza tecnica </a:t>
            </a:r>
          </a:p>
        </p:txBody>
      </p:sp>
    </p:spTree>
    <p:extLst>
      <p:ext uri="{BB962C8B-B14F-4D97-AF65-F5344CB8AC3E}">
        <p14:creationId xmlns:p14="http://schemas.microsoft.com/office/powerpoint/2010/main" val="90126396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D4D639-7A34-4349-B835-39BA48549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5276" y="246743"/>
            <a:ext cx="10515600" cy="868589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ORGANI DELL’UE VS ORGANI COSTITUZIONALI ITALIANI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F978F0-E926-4454-B0A5-F9A3EDFA8C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8114" y="1253330"/>
            <a:ext cx="10515600" cy="5357927"/>
          </a:xfrm>
        </p:spPr>
        <p:txBody>
          <a:bodyPr>
            <a:normAutofit fontScale="77500" lnSpcReduction="20000"/>
          </a:bodyPr>
          <a:lstStyle/>
          <a:p>
            <a:r>
              <a:rPr lang="it-IT" dirty="0"/>
              <a:t>CONSIGLIO DEI MINISTRI: organo decisionale dell’UE ha sede a Bruxelles, la principale funzione è emanare norme comunitarie. Questo compito viene svolto in collaborazione con il parlamento europeo. </a:t>
            </a:r>
          </a:p>
          <a:p>
            <a:r>
              <a:rPr lang="it-IT" dirty="0"/>
              <a:t>Parlamento europeo: funzione legislative, consultive e di controllo, si riunisce nelle sedi di Strasburgo e Bruxelles, approva il bilancio comunitario e </a:t>
            </a:r>
            <a:r>
              <a:rPr lang="it-IT" dirty="0" err="1"/>
              <a:t>puo</a:t>
            </a:r>
            <a:r>
              <a:rPr lang="it-IT" dirty="0"/>
              <a:t> con voto di sfiducia (con maggioranza dei due terzi) far dimettere la commissione; mentre il parlamento italiano è l’organo titolare del potere legislativo ed è composto da due camere</a:t>
            </a:r>
          </a:p>
          <a:p>
            <a:r>
              <a:rPr lang="it-IT" dirty="0"/>
              <a:t>Commissione europea: ha sede a Bruxelles è l’organo comunitario titolare del potere esecutivo uno dei suoi compiti è quello di vigilare sul rispetto dei trattati e delle norme comunitarie, predisporre il bilancio ed esercitare, in via esclusiva, l’iniziativa legislativa; mentre il governo italiano è l’organo titolare del potere esecutivo ed è il formato dai partiti che vincono le elezioni.</a:t>
            </a:r>
          </a:p>
          <a:p>
            <a:r>
              <a:rPr lang="it-IT" dirty="0"/>
              <a:t>Consiglio europeo; è l’organismo all’interno del quale vengono deliberate le scelte politiche fondamentali per l’UE; a differenza il </a:t>
            </a:r>
            <a:r>
              <a:rPr lang="it-IT" dirty="0" err="1"/>
              <a:t>PdR</a:t>
            </a:r>
            <a:r>
              <a:rPr lang="it-IT" dirty="0"/>
              <a:t> rappresenta l’unità nazionale e da il compito di coordinare l’attività degli altri organi statali indirizzandola verso il costante rispetto della Costituzione quindi non si può paragonare a questo compito</a:t>
            </a:r>
          </a:p>
          <a:p>
            <a:r>
              <a:rPr lang="it-IT" dirty="0"/>
              <a:t>Corte di giustizia: ha sede a Lussemburgo ed è il tribunale che ha il compito di giudicare le controversie all’interno dell’unione e di interpretare le norme comunitarie; la Magistratura italiana è esercitata dai magistrati e consente nell’amministrare la giustizia in nome del popolo</a:t>
            </a:r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028030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360</TotalTime>
  <Words>1171</Words>
  <Application>Microsoft Office PowerPoint</Application>
  <PresentationFormat>Widescreen</PresentationFormat>
  <Paragraphs>69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8" baseType="lpstr">
      <vt:lpstr>Arial</vt:lpstr>
      <vt:lpstr>Arial Black</vt:lpstr>
      <vt:lpstr>Bahnschrift Condensed</vt:lpstr>
      <vt:lpstr>Calibri</vt:lpstr>
      <vt:lpstr>Calibri Light</vt:lpstr>
      <vt:lpstr>Mongolian Baiti</vt:lpstr>
      <vt:lpstr>Wingdings</vt:lpstr>
      <vt:lpstr>Tema di Office</vt:lpstr>
      <vt:lpstr>IL SOGNO EUROPEO </vt:lpstr>
      <vt:lpstr>TRATTATI INTERNAZIONALI</vt:lpstr>
      <vt:lpstr>CONFRONTO TRA NASCITA DELL’ONU E NASCITA DELL’ UE</vt:lpstr>
      <vt:lpstr>PRINCIPALI TRATTATI DELL’UE</vt:lpstr>
      <vt:lpstr>SOGNO EUROPEO</vt:lpstr>
      <vt:lpstr>POLITICHE COMUNITARIE</vt:lpstr>
      <vt:lpstr>POLITICHE ESTERE DI SICUREZZA COMUNE (PESC)</vt:lpstr>
      <vt:lpstr>POLITICA DI COESIONE </vt:lpstr>
      <vt:lpstr>ORGANI DELL’UE VS ORGANI COSTITUZIONALI ITALIANI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sogno europeo</dc:title>
  <dc:creator>Giancarlo Scarano</dc:creator>
  <cp:lastModifiedBy>mauro mereu</cp:lastModifiedBy>
  <cp:revision>40</cp:revision>
  <dcterms:created xsi:type="dcterms:W3CDTF">2018-05-21T12:44:52Z</dcterms:created>
  <dcterms:modified xsi:type="dcterms:W3CDTF">2018-05-22T16:00:16Z</dcterms:modified>
</cp:coreProperties>
</file>