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3" r:id="rId3"/>
    <p:sldId id="259" r:id="rId4"/>
    <p:sldId id="260" r:id="rId5"/>
    <p:sldId id="261" r:id="rId6"/>
    <p:sldId id="264" r:id="rId7"/>
    <p:sldId id="265" r:id="rId8"/>
    <p:sldId id="266"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075"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6" name="Title 15"/>
          <p:cNvSpPr>
            <a:spLocks noGrp="1"/>
          </p:cNvSpPr>
          <p:nvPr>
            <p:ph type="title"/>
          </p:nvPr>
        </p:nvSpPr>
        <p:spPr>
          <a:xfrm>
            <a:off x="2438400" y="1447800"/>
            <a:ext cx="3962400" cy="2133600"/>
          </a:xfrm>
        </p:spPr>
        <p:txBody>
          <a:bodyPr anchor="b"/>
          <a:lstStyle/>
          <a:p>
            <a:r>
              <a:rPr lang="it-IT"/>
              <a:t>Fare clic per modificare lo stile del titolo</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ECF67CC-A8F2-4080-9079-DE91B4843205}" type="datetimeFigureOut">
              <a:rPr lang="it-IT" smtClean="0"/>
              <a:pPr/>
              <a:t>21/05/2018</a:t>
            </a:fld>
            <a:endParaRPr lang="it-IT"/>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358864C-736A-4089-9A0B-9106EE943975}" type="slidenum">
              <a:rPr lang="it-IT" smtClean="0"/>
              <a:pPr/>
              <a:t>‹N›</a:t>
            </a:fld>
            <a:endParaRPr lang="it-IT"/>
          </a:p>
        </p:txBody>
      </p:sp>
      <p:sp>
        <p:nvSpPr>
          <p:cNvPr id="15" name="Footer Placeholder 14"/>
          <p:cNvSpPr>
            <a:spLocks noGrp="1"/>
          </p:cNvSpPr>
          <p:nvPr>
            <p:ph type="ftr" sz="quarter" idx="12"/>
          </p:nvPr>
        </p:nvSpPr>
        <p:spPr>
          <a:xfrm>
            <a:off x="3581400" y="6296248"/>
            <a:ext cx="2820987" cy="152400"/>
          </a:xfrm>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Date Placeholder 12"/>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4" name="Slide Number Placeholder 13"/>
          <p:cNvSpPr>
            <a:spLocks noGrp="1"/>
          </p:cNvSpPr>
          <p:nvPr>
            <p:ph type="sldNum" sz="quarter" idx="11"/>
          </p:nvPr>
        </p:nvSpPr>
        <p:spPr/>
        <p:txBody>
          <a:bodyPr/>
          <a:lstStyle/>
          <a:p>
            <a:fld id="{9358864C-736A-4089-9A0B-9106EE943975}" type="slidenum">
              <a:rPr lang="it-IT" smtClean="0"/>
              <a:pPr/>
              <a:t>‹N›</a:t>
            </a:fld>
            <a:endParaRPr lang="it-IT"/>
          </a:p>
        </p:txBody>
      </p:sp>
      <p:sp>
        <p:nvSpPr>
          <p:cNvPr id="15" name="Footer Placeholder 14"/>
          <p:cNvSpPr>
            <a:spLocks noGrp="1"/>
          </p:cNvSpPr>
          <p:nvPr>
            <p:ph type="ftr" sz="quarter" idx="12"/>
          </p:nvPr>
        </p:nvSpPr>
        <p:spPr/>
        <p:txBody>
          <a:body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Date Placeholder 12"/>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4" name="Slide Number Placeholder 13"/>
          <p:cNvSpPr>
            <a:spLocks noGrp="1"/>
          </p:cNvSpPr>
          <p:nvPr>
            <p:ph type="sldNum" sz="quarter" idx="11"/>
          </p:nvPr>
        </p:nvSpPr>
        <p:spPr/>
        <p:txBody>
          <a:bodyPr/>
          <a:lstStyle/>
          <a:p>
            <a:fld id="{9358864C-736A-4089-9A0B-9106EE943975}" type="slidenum">
              <a:rPr lang="it-IT" smtClean="0"/>
              <a:pPr/>
              <a:t>‹N›</a:t>
            </a:fld>
            <a:endParaRPr lang="it-IT"/>
          </a:p>
        </p:txBody>
      </p:sp>
      <p:sp>
        <p:nvSpPr>
          <p:cNvPr id="15" name="Footer Placeholder 14"/>
          <p:cNvSpPr>
            <a:spLocks noGrp="1"/>
          </p:cNvSpPr>
          <p:nvPr>
            <p:ph type="ftr" sz="quarter" idx="12"/>
          </p:nvPr>
        </p:nvSpPr>
        <p:spPr/>
        <p:txBody>
          <a:body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6" name="Title 15"/>
          <p:cNvSpPr>
            <a:spLocks noGrp="1"/>
          </p:cNvSpPr>
          <p:nvPr>
            <p:ph type="title"/>
          </p:nvPr>
        </p:nvSpPr>
        <p:spPr/>
        <p:txBody>
          <a:bodyPr/>
          <a:lstStyle/>
          <a:p>
            <a:r>
              <a:rPr lang="it-IT"/>
              <a:t>Fare clic per modificare lo stile del titolo</a:t>
            </a:r>
            <a:endParaRPr lang="en-US"/>
          </a:p>
        </p:txBody>
      </p:sp>
      <p:sp>
        <p:nvSpPr>
          <p:cNvPr id="10" name="Date Placeholder 9"/>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1" name="Slide Number Placeholder 10"/>
          <p:cNvSpPr>
            <a:spLocks noGrp="1"/>
          </p:cNvSpPr>
          <p:nvPr>
            <p:ph type="sldNum" sz="quarter" idx="11"/>
          </p:nvPr>
        </p:nvSpPr>
        <p:spPr/>
        <p:txBody>
          <a:bodyPr/>
          <a:lstStyle/>
          <a:p>
            <a:fld id="{9358864C-736A-4089-9A0B-9106EE943975}" type="slidenum">
              <a:rPr lang="it-IT" smtClean="0"/>
              <a:pPr/>
              <a:t>‹N›</a:t>
            </a:fld>
            <a:endParaRPr lang="it-IT"/>
          </a:p>
        </p:txBody>
      </p:sp>
      <p:sp>
        <p:nvSpPr>
          <p:cNvPr id="12" name="Footer Placeholder 11"/>
          <p:cNvSpPr>
            <a:spLocks noGrp="1"/>
          </p:cNvSpPr>
          <p:nvPr>
            <p:ph type="ftr" sz="quarter" idx="12"/>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ECF67CC-A8F2-4080-9079-DE91B4843205}" type="datetimeFigureOut">
              <a:rPr lang="it-IT" smtClean="0"/>
              <a:pPr/>
              <a:t>21/05/2018</a:t>
            </a:fld>
            <a:endParaRPr lang="it-IT"/>
          </a:p>
        </p:txBody>
      </p:sp>
      <p:sp>
        <p:nvSpPr>
          <p:cNvPr id="13" name="Slide Number Placeholder 12"/>
          <p:cNvSpPr>
            <a:spLocks noGrp="1"/>
          </p:cNvSpPr>
          <p:nvPr>
            <p:ph type="sldNum" sz="quarter" idx="11"/>
          </p:nvPr>
        </p:nvSpPr>
        <p:spPr>
          <a:xfrm>
            <a:off x="4116388" y="6400800"/>
            <a:ext cx="533400" cy="152400"/>
          </a:xfrm>
        </p:spPr>
        <p:txBody>
          <a:bodyPr/>
          <a:lstStyle/>
          <a:p>
            <a:fld id="{9358864C-736A-4089-9A0B-9106EE943975}" type="slidenum">
              <a:rPr lang="it-IT" smtClean="0"/>
              <a:pPr/>
              <a:t>‹N›</a:t>
            </a:fld>
            <a:endParaRPr lang="it-IT"/>
          </a:p>
        </p:txBody>
      </p:sp>
      <p:sp>
        <p:nvSpPr>
          <p:cNvPr id="14" name="Footer Placeholder 13"/>
          <p:cNvSpPr>
            <a:spLocks noGrp="1"/>
          </p:cNvSpPr>
          <p:nvPr>
            <p:ph type="ftr" sz="quarter" idx="12"/>
          </p:nvPr>
        </p:nvSpPr>
        <p:spPr>
          <a:xfrm>
            <a:off x="838200" y="6296248"/>
            <a:ext cx="2820987" cy="152400"/>
          </a:xfrm>
        </p:spPr>
        <p:txBody>
          <a:bodyPr/>
          <a:lstStyle/>
          <a:p>
            <a:endParaRPr lang="it-IT"/>
          </a:p>
        </p:txBody>
      </p:sp>
      <p:sp>
        <p:nvSpPr>
          <p:cNvPr id="15" name="Title 14"/>
          <p:cNvSpPr>
            <a:spLocks noGrp="1"/>
          </p:cNvSpPr>
          <p:nvPr>
            <p:ph type="title"/>
          </p:nvPr>
        </p:nvSpPr>
        <p:spPr>
          <a:xfrm>
            <a:off x="457200" y="1828800"/>
            <a:ext cx="3200400" cy="1752600"/>
          </a:xfrm>
        </p:spPr>
        <p:txBody>
          <a:bodyPr anchor="b"/>
          <a:lstStyle/>
          <a:p>
            <a:r>
              <a:rPr lang="it-IT"/>
              <a:t>Fare clic per modificare lo stile del titolo</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itle 1"/>
          <p:cNvSpPr>
            <a:spLocks noGrp="1"/>
          </p:cNvSpPr>
          <p:nvPr>
            <p:ph type="title"/>
          </p:nvPr>
        </p:nvSpPr>
        <p:spPr>
          <a:xfrm>
            <a:off x="4876800" y="457200"/>
            <a:ext cx="2819400" cy="5714999"/>
          </a:xfrm>
        </p:spPr>
        <p:txBody>
          <a:bodyPr/>
          <a:lstStyle/>
          <a:p>
            <a:r>
              <a:rPr lang="it-IT"/>
              <a:t>Fare clic per modificare lo stile del titolo</a:t>
            </a:r>
            <a:endParaRPr lang="en-US"/>
          </a:p>
        </p:txBody>
      </p:sp>
      <p:sp>
        <p:nvSpPr>
          <p:cNvPr id="9" name="Date Placeholder 8"/>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3" name="Slide Number Placeholder 12"/>
          <p:cNvSpPr>
            <a:spLocks noGrp="1"/>
          </p:cNvSpPr>
          <p:nvPr>
            <p:ph type="sldNum" sz="quarter" idx="11"/>
          </p:nvPr>
        </p:nvSpPr>
        <p:spPr/>
        <p:txBody>
          <a:bodyPr/>
          <a:lstStyle/>
          <a:p>
            <a:fld id="{9358864C-736A-4089-9A0B-9106EE943975}" type="slidenum">
              <a:rPr lang="it-IT" smtClean="0"/>
              <a:pPr/>
              <a:t>‹N›</a:t>
            </a:fld>
            <a:endParaRPr lang="it-IT"/>
          </a:p>
        </p:txBody>
      </p:sp>
      <p:sp>
        <p:nvSpPr>
          <p:cNvPr id="14" name="Footer Placeholder 13"/>
          <p:cNvSpPr>
            <a:spLocks noGrp="1"/>
          </p:cNvSpPr>
          <p:nvPr>
            <p:ph type="ftr" sz="quarter" idx="12"/>
          </p:nvPr>
        </p:nvSpPr>
        <p:spPr/>
        <p:txBody>
          <a:bodyPr/>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itle 1"/>
          <p:cNvSpPr>
            <a:spLocks noGrp="1"/>
          </p:cNvSpPr>
          <p:nvPr>
            <p:ph type="title"/>
          </p:nvPr>
        </p:nvSpPr>
        <p:spPr>
          <a:xfrm>
            <a:off x="4876800" y="457200"/>
            <a:ext cx="2819400" cy="5714999"/>
          </a:xfrm>
        </p:spPr>
        <p:txBody>
          <a:bodyPr/>
          <a:lstStyle/>
          <a:p>
            <a:r>
              <a:rPr lang="it-IT"/>
              <a:t>Fare clic per modificare lo stile del titolo</a:t>
            </a:r>
            <a:endParaRPr lang="en-US"/>
          </a:p>
        </p:txBody>
      </p:sp>
      <p:sp>
        <p:nvSpPr>
          <p:cNvPr id="12" name="Date Placeholder 11"/>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4" name="Slide Number Placeholder 13"/>
          <p:cNvSpPr>
            <a:spLocks noGrp="1"/>
          </p:cNvSpPr>
          <p:nvPr>
            <p:ph type="sldNum" sz="quarter" idx="11"/>
          </p:nvPr>
        </p:nvSpPr>
        <p:spPr/>
        <p:txBody>
          <a:bodyPr/>
          <a:lstStyle/>
          <a:p>
            <a:fld id="{9358864C-736A-4089-9A0B-9106EE943975}" type="slidenum">
              <a:rPr lang="it-IT" smtClean="0"/>
              <a:pPr/>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it-IT"/>
              <a:t>Fare clic per modificare lo stile del titolo</a:t>
            </a:r>
            <a:endParaRPr lang="en-US" dirty="0"/>
          </a:p>
        </p:txBody>
      </p:sp>
      <p:sp>
        <p:nvSpPr>
          <p:cNvPr id="9" name="Date Placeholder 8"/>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0" name="Slide Number Placeholder 9"/>
          <p:cNvSpPr>
            <a:spLocks noGrp="1"/>
          </p:cNvSpPr>
          <p:nvPr>
            <p:ph type="sldNum" sz="quarter" idx="11"/>
          </p:nvPr>
        </p:nvSpPr>
        <p:spPr/>
        <p:txBody>
          <a:bodyPr/>
          <a:lstStyle/>
          <a:p>
            <a:fld id="{9358864C-736A-4089-9A0B-9106EE943975}" type="slidenum">
              <a:rPr lang="it-IT" smtClean="0"/>
              <a:pPr/>
              <a:t>‹N›</a:t>
            </a:fld>
            <a:endParaRPr lang="it-IT"/>
          </a:p>
        </p:txBody>
      </p:sp>
      <p:sp>
        <p:nvSpPr>
          <p:cNvPr id="11" name="Footer Placeholder 10"/>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9" name="Slide Number Placeholder 8"/>
          <p:cNvSpPr>
            <a:spLocks noGrp="1"/>
          </p:cNvSpPr>
          <p:nvPr>
            <p:ph type="sldNum" sz="quarter" idx="11"/>
          </p:nvPr>
        </p:nvSpPr>
        <p:spPr/>
        <p:txBody>
          <a:bodyPr/>
          <a:lstStyle/>
          <a:p>
            <a:fld id="{9358864C-736A-4089-9A0B-9106EE943975}" type="slidenum">
              <a:rPr lang="it-IT" smtClean="0"/>
              <a:pPr/>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it-IT"/>
              <a:t>Fare clic per modificare lo stile del titolo</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5" name="Date Placeholder 14"/>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6" name="Slide Number Placeholder 15"/>
          <p:cNvSpPr>
            <a:spLocks noGrp="1"/>
          </p:cNvSpPr>
          <p:nvPr>
            <p:ph type="sldNum" sz="quarter" idx="11"/>
          </p:nvPr>
        </p:nvSpPr>
        <p:spPr/>
        <p:txBody>
          <a:bodyPr/>
          <a:lstStyle/>
          <a:p>
            <a:fld id="{9358864C-736A-4089-9A0B-9106EE943975}" type="slidenum">
              <a:rPr lang="it-IT" smtClean="0"/>
              <a:pPr/>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it-IT"/>
              <a:t>Fare clic per modificare lo stile del titolo</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6" name="Date Placeholder 15"/>
          <p:cNvSpPr>
            <a:spLocks noGrp="1"/>
          </p:cNvSpPr>
          <p:nvPr>
            <p:ph type="dt" sz="half" idx="10"/>
          </p:nvPr>
        </p:nvSpPr>
        <p:spPr/>
        <p:txBody>
          <a:bodyPr/>
          <a:lstStyle/>
          <a:p>
            <a:fld id="{FECF67CC-A8F2-4080-9079-DE91B4843205}" type="datetimeFigureOut">
              <a:rPr lang="it-IT" smtClean="0"/>
              <a:pPr/>
              <a:t>21/05/2018</a:t>
            </a:fld>
            <a:endParaRPr lang="it-IT"/>
          </a:p>
        </p:txBody>
      </p:sp>
      <p:sp>
        <p:nvSpPr>
          <p:cNvPr id="17" name="Slide Number Placeholder 16"/>
          <p:cNvSpPr>
            <a:spLocks noGrp="1"/>
          </p:cNvSpPr>
          <p:nvPr>
            <p:ph type="sldNum" sz="quarter" idx="11"/>
          </p:nvPr>
        </p:nvSpPr>
        <p:spPr/>
        <p:txBody>
          <a:bodyPr/>
          <a:lstStyle/>
          <a:p>
            <a:fld id="{9358864C-736A-4089-9A0B-9106EE943975}" type="slidenum">
              <a:rPr lang="it-IT" smtClean="0"/>
              <a:pPr/>
              <a:t>‹N›</a:t>
            </a:fld>
            <a:endParaRPr lang="it-IT"/>
          </a:p>
        </p:txBody>
      </p:sp>
      <p:sp>
        <p:nvSpPr>
          <p:cNvPr id="18" name="Footer Placeholder 17"/>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358864C-736A-4089-9A0B-9106EE943975}" type="slidenum">
              <a:rPr lang="it-IT" smtClean="0"/>
              <a:pPr/>
              <a:t>‹N›</a:t>
            </a:fld>
            <a:endParaRPr lang="it-IT"/>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ECF67CC-A8F2-4080-9079-DE91B4843205}" type="datetimeFigureOut">
              <a:rPr lang="it-IT" smtClean="0"/>
              <a:pPr/>
              <a:t>21/05/2018</a:t>
            </a:fld>
            <a:endParaRPr lang="it-IT"/>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188640"/>
            <a:ext cx="5256584" cy="1196752"/>
          </a:xfrm>
        </p:spPr>
        <p:txBody>
          <a:bodyPr>
            <a:normAutofit/>
          </a:bodyPr>
          <a:lstStyle/>
          <a:p>
            <a:r>
              <a:rPr lang="it-IT" sz="5400" dirty="0">
                <a:latin typeface="Bauhaus 93" panose="04030905020B02020C02" pitchFamily="82" charset="0"/>
              </a:rPr>
              <a:t>IMPRENDITORE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88840"/>
            <a:ext cx="5290418" cy="360806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26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467544" y="2204864"/>
            <a:ext cx="5040560" cy="3456384"/>
          </a:xfrm>
        </p:spPr>
        <p:txBody>
          <a:bodyPr>
            <a:normAutofit/>
          </a:bodyPr>
          <a:lstStyle/>
          <a:p>
            <a:pPr marL="285750" indent="-285750" algn="l">
              <a:buFont typeface="Wingdings" panose="05000000000000000000" pitchFamily="2" charset="2"/>
              <a:buChar char="Ø"/>
            </a:pPr>
            <a:r>
              <a:rPr lang="it-IT" sz="2400" b="1" dirty="0">
                <a:solidFill>
                  <a:schemeClr val="accent2">
                    <a:lumMod val="75000"/>
                  </a:schemeClr>
                </a:solidFill>
                <a:latin typeface="Agency FB" panose="020B0503020202020204" pitchFamily="34" charset="0"/>
              </a:rPr>
              <a:t>Chi è un imprenditore?</a:t>
            </a:r>
          </a:p>
          <a:p>
            <a:pPr marL="285750" indent="-285750" algn="l">
              <a:buFont typeface="Wingdings" panose="05000000000000000000" pitchFamily="2" charset="2"/>
              <a:buChar char="Ø"/>
            </a:pPr>
            <a:r>
              <a:rPr lang="it-IT" sz="2400" b="1" dirty="0">
                <a:solidFill>
                  <a:schemeClr val="accent2">
                    <a:lumMod val="75000"/>
                  </a:schemeClr>
                </a:solidFill>
                <a:latin typeface="Agency FB" panose="020B0503020202020204" pitchFamily="34" charset="0"/>
              </a:rPr>
              <a:t>Imprenditore in economia</a:t>
            </a:r>
          </a:p>
          <a:p>
            <a:pPr marL="285750" indent="-285750" algn="l">
              <a:buFont typeface="Wingdings" panose="05000000000000000000" pitchFamily="2" charset="2"/>
              <a:buChar char="Ø"/>
            </a:pPr>
            <a:r>
              <a:rPr lang="it-IT" sz="2400" b="1" dirty="0">
                <a:solidFill>
                  <a:schemeClr val="accent2">
                    <a:lumMod val="75000"/>
                  </a:schemeClr>
                </a:solidFill>
                <a:latin typeface="Agency FB" panose="020B0503020202020204" pitchFamily="34" charset="0"/>
              </a:rPr>
              <a:t>Imprenditore nel diritto italiano</a:t>
            </a:r>
          </a:p>
          <a:p>
            <a:pPr marL="285750" indent="-285750" algn="l">
              <a:buFont typeface="Wingdings" panose="05000000000000000000" pitchFamily="2" charset="2"/>
              <a:buChar char="Ø"/>
            </a:pPr>
            <a:r>
              <a:rPr lang="it-IT" sz="2400" b="1" dirty="0">
                <a:solidFill>
                  <a:schemeClr val="accent2">
                    <a:lumMod val="75000"/>
                  </a:schemeClr>
                </a:solidFill>
                <a:latin typeface="Agency FB" panose="020B0503020202020204" pitchFamily="34" charset="0"/>
              </a:rPr>
              <a:t>Imprenditore agricolo</a:t>
            </a:r>
          </a:p>
          <a:p>
            <a:pPr marL="285750" indent="-285750" algn="l">
              <a:buFont typeface="Wingdings" panose="05000000000000000000" pitchFamily="2" charset="2"/>
              <a:buChar char="Ø"/>
            </a:pPr>
            <a:r>
              <a:rPr lang="it-IT" sz="2400" b="1" dirty="0">
                <a:solidFill>
                  <a:schemeClr val="accent2">
                    <a:lumMod val="75000"/>
                  </a:schemeClr>
                </a:solidFill>
                <a:latin typeface="Agency FB" panose="020B0503020202020204" pitchFamily="34" charset="0"/>
              </a:rPr>
              <a:t>Il fallimento dell’imprenditore </a:t>
            </a:r>
            <a:r>
              <a:rPr lang="it-IT" sz="2400" b="1">
                <a:solidFill>
                  <a:schemeClr val="accent2">
                    <a:lumMod val="75000"/>
                  </a:schemeClr>
                </a:solidFill>
                <a:latin typeface="Agency FB" panose="020B0503020202020204" pitchFamily="34" charset="0"/>
              </a:rPr>
              <a:t>occulto </a:t>
            </a:r>
            <a:endParaRPr lang="it-IT" sz="2400" b="1" dirty="0">
              <a:solidFill>
                <a:schemeClr val="accent2">
                  <a:lumMod val="75000"/>
                </a:schemeClr>
              </a:solidFill>
              <a:latin typeface="Agency FB" panose="020B0503020202020204" pitchFamily="34" charset="0"/>
            </a:endParaRPr>
          </a:p>
        </p:txBody>
      </p:sp>
      <p:sp>
        <p:nvSpPr>
          <p:cNvPr id="3" name="Titolo 2"/>
          <p:cNvSpPr>
            <a:spLocks noGrp="1"/>
          </p:cNvSpPr>
          <p:nvPr>
            <p:ph type="title"/>
          </p:nvPr>
        </p:nvSpPr>
        <p:spPr>
          <a:xfrm>
            <a:off x="683568" y="260648"/>
            <a:ext cx="5472608" cy="936104"/>
          </a:xfrm>
        </p:spPr>
        <p:txBody>
          <a:bodyPr>
            <a:noAutofit/>
          </a:bodyPr>
          <a:lstStyle/>
          <a:p>
            <a:pPr algn="ctr"/>
            <a:r>
              <a:rPr lang="it-IT" sz="6000" dirty="0">
                <a:latin typeface="Bauhaus 93" panose="04030905020B02020C02" pitchFamily="82" charset="0"/>
              </a:rPr>
              <a:t>INDICE</a:t>
            </a:r>
          </a:p>
        </p:txBody>
      </p:sp>
    </p:spTree>
    <p:extLst>
      <p:ext uri="{BB962C8B-B14F-4D97-AF65-F5344CB8AC3E}">
        <p14:creationId xmlns:p14="http://schemas.microsoft.com/office/powerpoint/2010/main" val="342247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116632"/>
            <a:ext cx="6408712" cy="864096"/>
          </a:xfrm>
        </p:spPr>
        <p:txBody>
          <a:bodyPr>
            <a:normAutofit/>
          </a:bodyPr>
          <a:lstStyle/>
          <a:p>
            <a:pPr algn="ctr"/>
            <a:r>
              <a:rPr lang="it-IT" sz="4000" dirty="0">
                <a:latin typeface="Bauhaus 93" panose="04030905020B02020C02" pitchFamily="82" charset="0"/>
              </a:rPr>
              <a:t>CHI E’ UN IMPENDITORE</a:t>
            </a:r>
          </a:p>
        </p:txBody>
      </p:sp>
      <p:sp>
        <p:nvSpPr>
          <p:cNvPr id="5" name="Segnaposto testo 4"/>
          <p:cNvSpPr>
            <a:spLocks noGrp="1"/>
          </p:cNvSpPr>
          <p:nvPr>
            <p:ph type="body" sz="quarter" idx="13"/>
          </p:nvPr>
        </p:nvSpPr>
        <p:spPr>
          <a:xfrm>
            <a:off x="323528" y="1052736"/>
            <a:ext cx="6480720" cy="3841239"/>
          </a:xfrm>
        </p:spPr>
        <p:txBody>
          <a:bodyPr>
            <a:normAutofit/>
          </a:bodyPr>
          <a:lstStyle/>
          <a:p>
            <a:pPr algn="ctr"/>
            <a:r>
              <a:rPr lang="it-IT" sz="2400" b="1" dirty="0">
                <a:latin typeface="Agency FB" panose="020B0503020202020204" pitchFamily="34" charset="0"/>
              </a:rPr>
              <a:t>Un imprenditore è una persona che istituisce e/o gestisce – in tutto o in parte assieme ad altri imprenditori – un'attività economica d'impresa assumendosi il cosiddetto rischio d'impresa. Vi sono però delle distinzioni giuridiche che vengono effettuate per certi tipi di imprenditori, due esempi sono "l'armatore" (navigazione per acqua) o "esercente" (impresa commerciale al dettaglio). Le norme che definiscono la figura dell'imprenditore e che disciplinano le attività imprenditoriali, sebbene presentino dei tratti comuni, differiscono da paese a paese.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857117"/>
            <a:ext cx="3454524" cy="167646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84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9512" y="260648"/>
            <a:ext cx="6696744" cy="720080"/>
          </a:xfrm>
        </p:spPr>
        <p:txBody>
          <a:bodyPr>
            <a:noAutofit/>
          </a:bodyPr>
          <a:lstStyle/>
          <a:p>
            <a:pPr algn="ctr"/>
            <a:r>
              <a:rPr lang="it-IT" sz="3600" dirty="0">
                <a:latin typeface="Bauhaus 93" panose="04030905020B02020C02" pitchFamily="82" charset="0"/>
              </a:rPr>
              <a:t>IMPRENDITORE IN ECONOMIA </a:t>
            </a:r>
          </a:p>
        </p:txBody>
      </p:sp>
      <p:sp>
        <p:nvSpPr>
          <p:cNvPr id="5" name="Segnaposto testo 4"/>
          <p:cNvSpPr>
            <a:spLocks noGrp="1"/>
          </p:cNvSpPr>
          <p:nvPr>
            <p:ph type="body" sz="quarter" idx="13"/>
          </p:nvPr>
        </p:nvSpPr>
        <p:spPr>
          <a:xfrm>
            <a:off x="107504" y="1124744"/>
            <a:ext cx="6624736" cy="3913247"/>
          </a:xfrm>
        </p:spPr>
        <p:txBody>
          <a:bodyPr>
            <a:noAutofit/>
          </a:bodyPr>
          <a:lstStyle/>
          <a:p>
            <a:pPr algn="ctr"/>
            <a:r>
              <a:rPr lang="it-IT" sz="2000" b="1" dirty="0">
                <a:latin typeface="Agency FB" panose="020B0503020202020204" pitchFamily="34" charset="0"/>
              </a:rPr>
              <a:t>In ambito economico, l'imprenditore è colui che detiene fattori produttivi (capitali, mezzi di produzione, forza lavoro e materie prime), sotto forma di imprese, attraverso i quali, assieme agli investimenti, contribuisce a sviluppare nuovi prodotti, nuovi mercati o nuovi mezzi di produzione stimolando quindi la creazione di nuova ricchezza e valore sotto forma di beni e servizi utili alla collettività/società. L’imprenditore è uno dei soggetti del sistema economico; altri sono i capitalisti (offrono il proprio capitale per ricevere come corrispettivo, una remunerazione fissa: interesse), i lavoratori (offrono le proprie esigenze di lavoro in cambio di una remunerazione fissa: salario), i consumatori (domandano determinati beni o servizi per soddisfare i proprio bisogni).</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581128"/>
            <a:ext cx="1800200" cy="218595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16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1520" y="260648"/>
            <a:ext cx="6552728" cy="864096"/>
          </a:xfrm>
        </p:spPr>
        <p:txBody>
          <a:bodyPr>
            <a:noAutofit/>
          </a:bodyPr>
          <a:lstStyle/>
          <a:p>
            <a:pPr algn="ctr"/>
            <a:r>
              <a:rPr lang="it-IT" dirty="0">
                <a:latin typeface="Bauhaus 93" panose="04030905020B02020C02" pitchFamily="82" charset="0"/>
              </a:rPr>
              <a:t>IMPRENDITORE NEL DIRITTO ITALIANO </a:t>
            </a:r>
          </a:p>
        </p:txBody>
      </p:sp>
      <p:sp>
        <p:nvSpPr>
          <p:cNvPr id="5" name="Segnaposto testo 4"/>
          <p:cNvSpPr>
            <a:spLocks noGrp="1"/>
          </p:cNvSpPr>
          <p:nvPr>
            <p:ph type="body" sz="quarter" idx="13"/>
          </p:nvPr>
        </p:nvSpPr>
        <p:spPr>
          <a:xfrm>
            <a:off x="323528" y="1196752"/>
            <a:ext cx="6120680" cy="3697223"/>
          </a:xfrm>
        </p:spPr>
        <p:txBody>
          <a:bodyPr>
            <a:normAutofit lnSpcReduction="10000"/>
          </a:bodyPr>
          <a:lstStyle/>
          <a:p>
            <a:pPr algn="ctr"/>
            <a:r>
              <a:rPr lang="it-IT" sz="2000" b="1" dirty="0">
                <a:latin typeface="Agency FB" panose="020B0503020202020204" pitchFamily="34" charset="0"/>
              </a:rPr>
              <a:t>In Italia viene definito imprenditore «chi esercita professionalmente un'attività economica organizzata al fine della produzione o dello scambio di beni o di servizi». Il codice civile parla di "imprenditore" e non di impresa; l'impresa, sostiene la dottrina, è il frutto dell'attività che dall'imprenditore sortisce: una definizione mediata, dunque, come accade per il lavoro subordinato, di cui non esiste definizione giuridica esplicita mentre c'è quella di lavoratore subordinato. Un'impresa può essere poi svolta in forma societaria, nella quale i soci sono essi stessi imprenditori ( inteso nell'accezione di persone fisiche, cioè i titolari).</a:t>
            </a:r>
          </a:p>
          <a:p>
            <a:pPr algn="ctr"/>
            <a:r>
              <a:rPr lang="it-IT" sz="2000" b="1" dirty="0">
                <a:latin typeface="Agency FB" panose="020B0503020202020204" pitchFamily="34" charset="0"/>
              </a:rPr>
              <a:t>Può essere imprenditore sia una persona fisica sia una persona giuridica</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581128"/>
            <a:ext cx="4123658" cy="193296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68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323528" y="260648"/>
            <a:ext cx="6480720" cy="720080"/>
          </a:xfrm>
        </p:spPr>
        <p:txBody>
          <a:bodyPr>
            <a:noAutofit/>
          </a:bodyPr>
          <a:lstStyle/>
          <a:p>
            <a:pPr algn="ctr"/>
            <a:r>
              <a:rPr lang="it-IT" dirty="0">
                <a:latin typeface="Bauhaus 93" panose="04030905020B02020C02" pitchFamily="82" charset="0"/>
              </a:rPr>
              <a:t>IMPRENDITORE AGRICOLO </a:t>
            </a:r>
          </a:p>
        </p:txBody>
      </p:sp>
      <p:sp>
        <p:nvSpPr>
          <p:cNvPr id="6" name="Segnaposto testo 4"/>
          <p:cNvSpPr>
            <a:spLocks noGrp="1"/>
          </p:cNvSpPr>
          <p:nvPr>
            <p:ph type="body" sz="quarter" idx="13"/>
          </p:nvPr>
        </p:nvSpPr>
        <p:spPr>
          <a:xfrm>
            <a:off x="467544" y="1124744"/>
            <a:ext cx="6120680" cy="3697223"/>
          </a:xfrm>
        </p:spPr>
        <p:txBody>
          <a:bodyPr>
            <a:normAutofit fontScale="92500" lnSpcReduction="20000"/>
          </a:bodyPr>
          <a:lstStyle/>
          <a:p>
            <a:pPr algn="ctr"/>
            <a:r>
              <a:rPr lang="it-IT" sz="2200" b="1" dirty="0">
                <a:latin typeface="Agency FB" panose="020B0503020202020204" pitchFamily="34" charset="0"/>
              </a:rPr>
              <a:t>L’imprenditore agricolo è sottoposto solo alla disciplina prevista per l’imprenditore in generale, è esonerato dall’applicazione della disciplina propria dell’imprenditore commerciale, quindi tenuta delle scritture contabili, assoggettamento al fallimento e alle altre procedure concorsuali.</a:t>
            </a:r>
          </a:p>
          <a:p>
            <a:pPr algn="ctr"/>
            <a:r>
              <a:rPr lang="it-IT" sz="2200" b="1" dirty="0">
                <a:latin typeface="Agency FB" panose="020B0503020202020204" pitchFamily="34" charset="0"/>
              </a:rPr>
              <a:t>L’imprenditore agricolo da questo punto di vista perciò gode di un trattamento di favore rispetto all’imprenditore commerciale.</a:t>
            </a:r>
          </a:p>
          <a:p>
            <a:pPr algn="ctr"/>
            <a:r>
              <a:rPr lang="it-IT" sz="2200" b="1" dirty="0">
                <a:latin typeface="Agency FB" panose="020B0503020202020204" pitchFamily="34" charset="0"/>
              </a:rPr>
              <a:t>L’attività agricola può dare luogo ad ingenti investimenti di capitali e di conseguenza sul piano giuridico si possono sollevare delle esigenze di tutela del credito che non sono diverse da quelle che stanno alla base della disciplina delle imprese commerciali, anche se l’imprenditore agricolo è sempre esonerato da questa disciplina, è sempre sottratto al fallimento.</a:t>
            </a:r>
          </a:p>
          <a:p>
            <a:pPr algn="ctr"/>
            <a:endParaRPr lang="it-IT" sz="2000" dirty="0">
              <a:latin typeface="Agency FB" panose="020B0503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499198"/>
            <a:ext cx="3384376" cy="2263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60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00608" y="-99392"/>
            <a:ext cx="8604448" cy="720080"/>
          </a:xfrm>
        </p:spPr>
        <p:txBody>
          <a:bodyPr>
            <a:noAutofit/>
          </a:bodyPr>
          <a:lstStyle/>
          <a:p>
            <a:pPr algn="ctr"/>
            <a:r>
              <a:rPr lang="it-IT" sz="2700" dirty="0">
                <a:latin typeface="Bauhaus 93" panose="04030905020B02020C02" pitchFamily="82" charset="0"/>
              </a:rPr>
              <a:t>IL FALLIMENTO DELL’IMPRENDITORE OCCULTO </a:t>
            </a:r>
          </a:p>
        </p:txBody>
      </p:sp>
      <p:sp>
        <p:nvSpPr>
          <p:cNvPr id="5" name="Segnaposto testo 4"/>
          <p:cNvSpPr>
            <a:spLocks noGrp="1"/>
          </p:cNvSpPr>
          <p:nvPr>
            <p:ph type="body" sz="quarter" idx="13"/>
          </p:nvPr>
        </p:nvSpPr>
        <p:spPr>
          <a:xfrm>
            <a:off x="-29812" y="620688"/>
            <a:ext cx="6775407" cy="5112568"/>
          </a:xfrm>
        </p:spPr>
        <p:txBody>
          <a:bodyPr>
            <a:noAutofit/>
          </a:bodyPr>
          <a:lstStyle/>
          <a:p>
            <a:pPr algn="ctr"/>
            <a:r>
              <a:rPr lang="it-IT" sz="1600" b="1" dirty="0">
                <a:latin typeface="Agency FB" panose="020B0503020202020204" pitchFamily="34" charset="0"/>
              </a:rPr>
              <a:t>L’ imprenditore occulto, secondo la giurisprudenza italiana, è un imprenditore che non agisce direttamente nella propria attività, ma attraverso un prestanome.</a:t>
            </a:r>
          </a:p>
          <a:p>
            <a:pPr algn="ctr"/>
            <a:r>
              <a:rPr lang="it-IT" sz="1600" b="1" dirty="0">
                <a:latin typeface="Agency FB" panose="020B0503020202020204" pitchFamily="34" charset="0"/>
              </a:rPr>
              <a:t>In questo modo riesce a compiere l’attività d’impresa pur non apparendo come colui che la esercita.</a:t>
            </a:r>
          </a:p>
          <a:p>
            <a:pPr algn="ctr"/>
            <a:r>
              <a:rPr lang="it-IT" sz="1600" b="1" dirty="0">
                <a:latin typeface="Agency FB" panose="020B0503020202020204" pitchFamily="34" charset="0"/>
              </a:rPr>
              <a:t>Questa figura, di creazione giurisprudenziale, permette di associare l’imprenditore occulto al fallimento perché obbligato in solido con il prestanome, nonostante non abbia i requisiti formali.</a:t>
            </a:r>
          </a:p>
          <a:p>
            <a:pPr algn="ctr"/>
            <a:r>
              <a:rPr lang="it-IT" sz="1600" b="1" dirty="0">
                <a:latin typeface="Agency FB" panose="020B0503020202020204" pitchFamily="34" charset="0"/>
              </a:rPr>
              <a:t>Le figure di imprenditore occulto e imprenditore apparente, hanno tra  loro giuridicamente un contratto di mandato senza rappresentanza e l’imprenditore occulto è il mandante mentre l’imprenditore apparente è il mandatario.</a:t>
            </a:r>
          </a:p>
          <a:p>
            <a:pPr algn="ctr"/>
            <a:r>
              <a:rPr lang="it-IT" sz="1600" b="1" dirty="0">
                <a:latin typeface="Agency FB" panose="020B0503020202020204" pitchFamily="34" charset="0"/>
              </a:rPr>
              <a:t>L’imprenditore occulto mette i soldi per l’attività d’impresa, prende le decisioni aziendali e incassa gli utili, l’imprenditore apparente, che di solito è nullatenente, esegue le decisioni e viene pagato con una somma fissa mensile.</a:t>
            </a:r>
          </a:p>
          <a:p>
            <a:pPr algn="ctr"/>
            <a:r>
              <a:rPr lang="it-IT" sz="1600" b="1" dirty="0">
                <a:latin typeface="Agency FB" panose="020B0503020202020204" pitchFamily="34" charset="0"/>
              </a:rPr>
              <a:t>Sino a quando le cose vanno bene non ci sono inconvenienti, ma quando vanno male la faccenda diventa seria per i creditori dell’imprenditore apparente perché è nullatenente.</a:t>
            </a:r>
          </a:p>
          <a:p>
            <a:pPr algn="ctr"/>
            <a:r>
              <a:rPr lang="it-IT" sz="1600" b="1" dirty="0">
                <a:latin typeface="Agency FB" panose="020B0503020202020204" pitchFamily="34" charset="0"/>
              </a:rPr>
              <a:t>Si può però verificare il caso che i creditori scoprano che l’intera impresa era in realtà gestita dall’imprenditore occulto.</a:t>
            </a:r>
          </a:p>
          <a:p>
            <a:pPr algn="ctr"/>
            <a:r>
              <a:rPr lang="it-IT" sz="1600" b="1" dirty="0">
                <a:latin typeface="Agency FB" panose="020B0503020202020204" pitchFamily="34" charset="0"/>
              </a:rPr>
              <a:t>Se questo avviene ci si chiede se i creditori si possono rivalere nei confronti dell’imprenditore occulto.</a:t>
            </a:r>
          </a:p>
          <a:p>
            <a:pPr algn="ctr"/>
            <a:r>
              <a:rPr lang="it-IT" sz="1600" b="1" dirty="0">
                <a:latin typeface="Agency FB" panose="020B0503020202020204" pitchFamily="34" charset="0"/>
              </a:rPr>
              <a:t>Alcuni giuristi sostengono la tesi affermativa in base a due argomenti</a:t>
            </a:r>
          </a:p>
          <a:p>
            <a:pPr algn="ctr"/>
            <a:r>
              <a:rPr lang="it-IT" sz="1600" b="1" dirty="0">
                <a:latin typeface="Agency FB" panose="020B0503020202020204" pitchFamily="34" charset="0"/>
              </a:rPr>
              <a:t>Sino a quando le cose sono andate bene l’imprenditore occulto ha guadagnato ed è giusto che egli risponda anche quando le cose non vanno bene.</a:t>
            </a:r>
          </a:p>
          <a:p>
            <a:pPr algn="ctr"/>
            <a:endParaRPr lang="it-IT" sz="1900" dirty="0">
              <a:latin typeface="Agency FB" panose="020B0503020202020204" pitchFamily="34" charset="0"/>
            </a:endParaRPr>
          </a:p>
        </p:txBody>
      </p:sp>
    </p:spTree>
    <p:extLst>
      <p:ext uri="{BB962C8B-B14F-4D97-AF65-F5344CB8AC3E}">
        <p14:creationId xmlns:p14="http://schemas.microsoft.com/office/powerpoint/2010/main" val="92342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24744"/>
            <a:ext cx="6804248" cy="980728"/>
          </a:xfrm>
        </p:spPr>
        <p:txBody>
          <a:bodyPr/>
          <a:lstStyle/>
          <a:p>
            <a:pPr algn="ctr"/>
            <a:r>
              <a:rPr lang="it-IT" dirty="0">
                <a:latin typeface="Bauhaus 93" pitchFamily="82" charset="0"/>
              </a:rPr>
              <a:t>SITI UTILIZZATI:</a:t>
            </a:r>
            <a:br>
              <a:rPr lang="it-IT" dirty="0"/>
            </a:br>
            <a:r>
              <a:rPr lang="it-IT" sz="2000" dirty="0" err="1">
                <a:latin typeface="Agency FB" pitchFamily="34" charset="0"/>
              </a:rPr>
              <a:t>Wikipedia</a:t>
            </a:r>
            <a:r>
              <a:rPr lang="it-IT" sz="2000" dirty="0">
                <a:latin typeface="Agency FB" pitchFamily="34" charset="0"/>
              </a:rPr>
              <a:t> e altri siti.</a:t>
            </a:r>
            <a:endParaRPr lang="it-IT" sz="1600" dirty="0">
              <a:latin typeface="Agency FB" pitchFamily="34" charset="0"/>
            </a:endParaRPr>
          </a:p>
        </p:txBody>
      </p:sp>
      <p:sp>
        <p:nvSpPr>
          <p:cNvPr id="3" name="Segnaposto testo 2"/>
          <p:cNvSpPr>
            <a:spLocks noGrp="1"/>
          </p:cNvSpPr>
          <p:nvPr>
            <p:ph type="body" sz="quarter" idx="13"/>
          </p:nvPr>
        </p:nvSpPr>
        <p:spPr>
          <a:xfrm>
            <a:off x="0" y="4221089"/>
            <a:ext cx="6876256" cy="2636912"/>
          </a:xfrm>
        </p:spPr>
        <p:txBody>
          <a:bodyPr>
            <a:normAutofit/>
          </a:bodyPr>
          <a:lstStyle/>
          <a:p>
            <a:endParaRPr lang="it-IT" sz="1900" dirty="0">
              <a:latin typeface="Agency FB" pitchFamily="34" charset="0"/>
            </a:endParaRPr>
          </a:p>
        </p:txBody>
      </p:sp>
    </p:spTree>
  </p:cSld>
  <p:clrMapOvr>
    <a:masterClrMapping/>
  </p:clrMapOvr>
</p:sld>
</file>

<file path=ppt/theme/theme1.xml><?xml version="1.0" encoding="utf-8"?>
<a:theme xmlns:a="http://schemas.openxmlformats.org/drawingml/2006/main" name="Composito">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53</TotalTime>
  <Words>553</Words>
  <Application>Microsoft Office PowerPoint</Application>
  <PresentationFormat>Presentazione su schermo (4:3)</PresentationFormat>
  <Paragraphs>30</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Agency FB</vt:lpstr>
      <vt:lpstr>Bauhaus 93</vt:lpstr>
      <vt:lpstr>Calibri</vt:lpstr>
      <vt:lpstr>Wingdings</vt:lpstr>
      <vt:lpstr>Composito</vt:lpstr>
      <vt:lpstr>IMPRENDITORE</vt:lpstr>
      <vt:lpstr>INDICE</vt:lpstr>
      <vt:lpstr>CHI E’ UN IMPENDITORE</vt:lpstr>
      <vt:lpstr>IMPRENDITORE IN ECONOMIA </vt:lpstr>
      <vt:lpstr>IMPRENDITORE NEL DIRITTO ITALIANO </vt:lpstr>
      <vt:lpstr>IMPRENDITORE AGRICOLO </vt:lpstr>
      <vt:lpstr>IL FALLIMENTO DELL’IMPRENDITORE OCCULTO </vt:lpstr>
      <vt:lpstr>SITI UTILIZZATI: Wikipedia e altri siti.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IMPRENDITORE</dc:title>
  <dc:creator>barilli.benedetta</dc:creator>
  <cp:lastModifiedBy>Renda Elisa</cp:lastModifiedBy>
  <cp:revision>8</cp:revision>
  <dcterms:created xsi:type="dcterms:W3CDTF">2018-05-07T08:13:58Z</dcterms:created>
  <dcterms:modified xsi:type="dcterms:W3CDTF">2018-05-21T12:40:02Z</dcterms:modified>
</cp:coreProperties>
</file>