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AA6F6F-9BAF-425B-A812-E0A134F67D40}" type="datetimeFigureOut">
              <a:rPr lang="it-IT" smtClean="0"/>
              <a:pPr/>
              <a:t>26/05/2018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BEFBE6-FE33-43F6-8692-794B5338C3FE}" type="slidenum">
              <a:rPr lang="it-IT" smtClean="0"/>
              <a:pPr/>
              <a:t>‹N›</a:t>
            </a:fld>
            <a:endParaRPr lang="it-IT"/>
          </a:p>
        </p:txBody>
      </p:sp>
    </p:spTree>
    <p:extLst>
      <p:ext uri="{BB962C8B-B14F-4D97-AF65-F5344CB8AC3E}">
        <p14:creationId xmlns:p14="http://schemas.microsoft.com/office/powerpoint/2010/main" xmlns="" val="490591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EBEFBE6-FE33-43F6-8692-794B5338C3FE}" type="slidenum">
              <a:rPr lang="it-IT" smtClean="0"/>
              <a:pPr/>
              <a:t>4</a:t>
            </a:fld>
            <a:endParaRPr lang="it-IT"/>
          </a:p>
        </p:txBody>
      </p:sp>
    </p:spTree>
    <p:extLst>
      <p:ext uri="{BB962C8B-B14F-4D97-AF65-F5344CB8AC3E}">
        <p14:creationId xmlns:p14="http://schemas.microsoft.com/office/powerpoint/2010/main" xmlns="" val="99714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347C1E4-F308-474F-835E-25A70B438D8D}" type="datetimeFigureOut">
              <a:rPr lang="it-IT" smtClean="0"/>
              <a:pPr/>
              <a:t>26/05/2018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B0490A5-07B9-4BAC-9934-E61DC38D1649}" type="slidenum">
              <a:rPr lang="it-IT" smtClean="0"/>
              <a:pPr/>
              <a:t>‹N›</a:t>
            </a:fld>
            <a:endParaRPr lang="it-IT"/>
          </a:p>
        </p:txBody>
      </p:sp>
    </p:spTree>
    <p:extLst>
      <p:ext uri="{BB962C8B-B14F-4D97-AF65-F5344CB8AC3E}">
        <p14:creationId xmlns:p14="http://schemas.microsoft.com/office/powerpoint/2010/main" xmlns="" val="4124000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347C1E4-F308-474F-835E-25A70B438D8D}" type="datetimeFigureOut">
              <a:rPr lang="it-IT" smtClean="0"/>
              <a:pPr/>
              <a:t>26/05/2018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B0490A5-07B9-4BAC-9934-E61DC38D1649}" type="slidenum">
              <a:rPr lang="it-IT" smtClean="0"/>
              <a:pPr/>
              <a:t>‹N›</a:t>
            </a:fld>
            <a:endParaRPr lang="it-IT"/>
          </a:p>
        </p:txBody>
      </p:sp>
    </p:spTree>
    <p:extLst>
      <p:ext uri="{BB962C8B-B14F-4D97-AF65-F5344CB8AC3E}">
        <p14:creationId xmlns:p14="http://schemas.microsoft.com/office/powerpoint/2010/main" xmlns="" val="1291633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347C1E4-F308-474F-835E-25A70B438D8D}" type="datetimeFigureOut">
              <a:rPr lang="it-IT" smtClean="0"/>
              <a:pPr/>
              <a:t>26/05/2018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B0490A5-07B9-4BAC-9934-E61DC38D1649}" type="slidenum">
              <a:rPr lang="it-IT" smtClean="0"/>
              <a:pPr/>
              <a:t>‹N›</a:t>
            </a:fld>
            <a:endParaRPr lang="it-IT"/>
          </a:p>
        </p:txBody>
      </p:sp>
    </p:spTree>
    <p:extLst>
      <p:ext uri="{BB962C8B-B14F-4D97-AF65-F5344CB8AC3E}">
        <p14:creationId xmlns:p14="http://schemas.microsoft.com/office/powerpoint/2010/main" xmlns="" val="3376559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347C1E4-F308-474F-835E-25A70B438D8D}" type="datetimeFigureOut">
              <a:rPr lang="it-IT" smtClean="0"/>
              <a:pPr/>
              <a:t>26/05/2018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B0490A5-07B9-4BAC-9934-E61DC38D1649}" type="slidenum">
              <a:rPr lang="it-IT" smtClean="0"/>
              <a:pPr/>
              <a:t>‹N›</a:t>
            </a:fld>
            <a:endParaRPr lang="it-IT"/>
          </a:p>
        </p:txBody>
      </p:sp>
    </p:spTree>
    <p:extLst>
      <p:ext uri="{BB962C8B-B14F-4D97-AF65-F5344CB8AC3E}">
        <p14:creationId xmlns:p14="http://schemas.microsoft.com/office/powerpoint/2010/main" xmlns="" val="997226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347C1E4-F308-474F-835E-25A70B438D8D}" type="datetimeFigureOut">
              <a:rPr lang="it-IT" smtClean="0"/>
              <a:pPr/>
              <a:t>26/05/2018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B0490A5-07B9-4BAC-9934-E61DC38D1649}" type="slidenum">
              <a:rPr lang="it-IT" smtClean="0"/>
              <a:pPr/>
              <a:t>‹N›</a:t>
            </a:fld>
            <a:endParaRPr lang="it-IT"/>
          </a:p>
        </p:txBody>
      </p:sp>
    </p:spTree>
    <p:extLst>
      <p:ext uri="{BB962C8B-B14F-4D97-AF65-F5344CB8AC3E}">
        <p14:creationId xmlns:p14="http://schemas.microsoft.com/office/powerpoint/2010/main" xmlns="" val="4000444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347C1E4-F308-474F-835E-25A70B438D8D}" type="datetimeFigureOut">
              <a:rPr lang="it-IT" smtClean="0"/>
              <a:pPr/>
              <a:t>26/05/2018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B0490A5-07B9-4BAC-9934-E61DC38D1649}" type="slidenum">
              <a:rPr lang="it-IT" smtClean="0"/>
              <a:pPr/>
              <a:t>‹N›</a:t>
            </a:fld>
            <a:endParaRPr lang="it-IT"/>
          </a:p>
        </p:txBody>
      </p:sp>
    </p:spTree>
    <p:extLst>
      <p:ext uri="{BB962C8B-B14F-4D97-AF65-F5344CB8AC3E}">
        <p14:creationId xmlns:p14="http://schemas.microsoft.com/office/powerpoint/2010/main" xmlns="" val="1686255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347C1E4-F308-474F-835E-25A70B438D8D}" type="datetimeFigureOut">
              <a:rPr lang="it-IT" smtClean="0"/>
              <a:pPr/>
              <a:t>26/05/2018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B0490A5-07B9-4BAC-9934-E61DC38D1649}" type="slidenum">
              <a:rPr lang="it-IT" smtClean="0"/>
              <a:pPr/>
              <a:t>‹N›</a:t>
            </a:fld>
            <a:endParaRPr lang="it-IT"/>
          </a:p>
        </p:txBody>
      </p:sp>
    </p:spTree>
    <p:extLst>
      <p:ext uri="{BB962C8B-B14F-4D97-AF65-F5344CB8AC3E}">
        <p14:creationId xmlns:p14="http://schemas.microsoft.com/office/powerpoint/2010/main" xmlns="" val="766241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347C1E4-F308-474F-835E-25A70B438D8D}" type="datetimeFigureOut">
              <a:rPr lang="it-IT" smtClean="0"/>
              <a:pPr/>
              <a:t>26/05/2018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B0490A5-07B9-4BAC-9934-E61DC38D1649}" type="slidenum">
              <a:rPr lang="it-IT" smtClean="0"/>
              <a:pPr/>
              <a:t>‹N›</a:t>
            </a:fld>
            <a:endParaRPr lang="it-IT"/>
          </a:p>
        </p:txBody>
      </p:sp>
    </p:spTree>
    <p:extLst>
      <p:ext uri="{BB962C8B-B14F-4D97-AF65-F5344CB8AC3E}">
        <p14:creationId xmlns:p14="http://schemas.microsoft.com/office/powerpoint/2010/main" xmlns="" val="640352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347C1E4-F308-474F-835E-25A70B438D8D}" type="datetimeFigureOut">
              <a:rPr lang="it-IT" smtClean="0"/>
              <a:pPr/>
              <a:t>26/05/2018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B0490A5-07B9-4BAC-9934-E61DC38D1649}" type="slidenum">
              <a:rPr lang="it-IT" smtClean="0"/>
              <a:pPr/>
              <a:t>‹N›</a:t>
            </a:fld>
            <a:endParaRPr lang="it-IT"/>
          </a:p>
        </p:txBody>
      </p:sp>
    </p:spTree>
    <p:extLst>
      <p:ext uri="{BB962C8B-B14F-4D97-AF65-F5344CB8AC3E}">
        <p14:creationId xmlns:p14="http://schemas.microsoft.com/office/powerpoint/2010/main" xmlns="" val="1360587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347C1E4-F308-474F-835E-25A70B438D8D}" type="datetimeFigureOut">
              <a:rPr lang="it-IT" smtClean="0"/>
              <a:pPr/>
              <a:t>26/05/2018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B0490A5-07B9-4BAC-9934-E61DC38D1649}" type="slidenum">
              <a:rPr lang="it-IT" smtClean="0"/>
              <a:pPr/>
              <a:t>‹N›</a:t>
            </a:fld>
            <a:endParaRPr lang="it-IT"/>
          </a:p>
        </p:txBody>
      </p:sp>
    </p:spTree>
    <p:extLst>
      <p:ext uri="{BB962C8B-B14F-4D97-AF65-F5344CB8AC3E}">
        <p14:creationId xmlns:p14="http://schemas.microsoft.com/office/powerpoint/2010/main" xmlns="" val="2231901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347C1E4-F308-474F-835E-25A70B438D8D}" type="datetimeFigureOut">
              <a:rPr lang="it-IT" smtClean="0"/>
              <a:pPr/>
              <a:t>26/05/2018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B0490A5-07B9-4BAC-9934-E61DC38D1649}" type="slidenum">
              <a:rPr lang="it-IT" smtClean="0"/>
              <a:pPr/>
              <a:t>‹N›</a:t>
            </a:fld>
            <a:endParaRPr lang="it-IT"/>
          </a:p>
        </p:txBody>
      </p:sp>
    </p:spTree>
    <p:extLst>
      <p:ext uri="{BB962C8B-B14F-4D97-AF65-F5344CB8AC3E}">
        <p14:creationId xmlns:p14="http://schemas.microsoft.com/office/powerpoint/2010/main" xmlns="" val="4294551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47C1E4-F308-474F-835E-25A70B438D8D}" type="datetimeFigureOut">
              <a:rPr lang="it-IT" smtClean="0"/>
              <a:pPr/>
              <a:t>26/05/2018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0490A5-07B9-4BAC-9934-E61DC38D1649}" type="slidenum">
              <a:rPr lang="it-IT" smtClean="0"/>
              <a:pPr/>
              <a:t>‹N›</a:t>
            </a:fld>
            <a:endParaRPr lang="it-IT"/>
          </a:p>
        </p:txBody>
      </p:sp>
    </p:spTree>
    <p:extLst>
      <p:ext uri="{BB962C8B-B14F-4D97-AF65-F5344CB8AC3E}">
        <p14:creationId xmlns:p14="http://schemas.microsoft.com/office/powerpoint/2010/main" xmlns="" val="3205802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economiasolidale.ne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3999" cy="70020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olo 1"/>
          <p:cNvSpPr>
            <a:spLocks noGrp="1"/>
          </p:cNvSpPr>
          <p:nvPr>
            <p:ph type="ctrTitle"/>
          </p:nvPr>
        </p:nvSpPr>
        <p:spPr>
          <a:xfrm>
            <a:off x="685798" y="-99392"/>
            <a:ext cx="7772400" cy="1470025"/>
          </a:xfrm>
        </p:spPr>
        <p:txBody>
          <a:bodyPr/>
          <a:lstStyle/>
          <a:p>
            <a:r>
              <a:rPr lang="it-IT" sz="5400" dirty="0" smtClean="0">
                <a:latin typeface="Bernard MT Condensed" panose="02050806060905020404" pitchFamily="18" charset="0"/>
              </a:rPr>
              <a:t>ECONOMIA</a:t>
            </a:r>
            <a:r>
              <a:rPr lang="it-IT" dirty="0" smtClean="0">
                <a:latin typeface="Bernard MT Condensed" panose="02050806060905020404" pitchFamily="18" charset="0"/>
              </a:rPr>
              <a:t> </a:t>
            </a:r>
            <a:r>
              <a:rPr lang="it-IT" sz="5400" dirty="0" smtClean="0">
                <a:latin typeface="Bernard MT Condensed" panose="02050806060905020404" pitchFamily="18" charset="0"/>
              </a:rPr>
              <a:t>ETICA</a:t>
            </a:r>
            <a:r>
              <a:rPr lang="it-IT" dirty="0" smtClean="0">
                <a:latin typeface="Bernard MT Condensed" panose="02050806060905020404" pitchFamily="18" charset="0"/>
              </a:rPr>
              <a:t> </a:t>
            </a:r>
            <a:r>
              <a:rPr lang="it-IT" sz="5400" dirty="0" smtClean="0">
                <a:latin typeface="Bernard MT Condensed" panose="02050806060905020404" pitchFamily="18" charset="0"/>
              </a:rPr>
              <a:t>E SOLIDALE</a:t>
            </a:r>
            <a:endParaRPr lang="it-IT" sz="5400" dirty="0">
              <a:latin typeface="Bernard MT Condensed" panose="02050806060905020404" pitchFamily="18" charset="0"/>
            </a:endParaRPr>
          </a:p>
        </p:txBody>
      </p:sp>
    </p:spTree>
    <p:extLst>
      <p:ext uri="{BB962C8B-B14F-4D97-AF65-F5344CB8AC3E}">
        <p14:creationId xmlns:p14="http://schemas.microsoft.com/office/powerpoint/2010/main" xmlns="" val="2808964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1632" y="4005064"/>
            <a:ext cx="3312368" cy="22876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olo 1"/>
          <p:cNvSpPr>
            <a:spLocks noGrp="1"/>
          </p:cNvSpPr>
          <p:nvPr>
            <p:ph type="title"/>
          </p:nvPr>
        </p:nvSpPr>
        <p:spPr/>
        <p:txBody>
          <a:bodyPr>
            <a:normAutofit/>
          </a:bodyPr>
          <a:lstStyle/>
          <a:p>
            <a:r>
              <a:rPr lang="it-IT" sz="4800" dirty="0" smtClean="0">
                <a:solidFill>
                  <a:schemeClr val="accent1">
                    <a:lumMod val="75000"/>
                  </a:schemeClr>
                </a:solidFill>
                <a:latin typeface="Bernard MT Condensed" panose="02050806060905020404" pitchFamily="18" charset="0"/>
              </a:rPr>
              <a:t>FINANZA ETICA</a:t>
            </a:r>
            <a:endParaRPr lang="it-IT" sz="4800" dirty="0">
              <a:solidFill>
                <a:schemeClr val="accent1">
                  <a:lumMod val="75000"/>
                </a:schemeClr>
              </a:solidFill>
              <a:latin typeface="Bernard MT Condensed" panose="02050806060905020404" pitchFamily="18" charset="0"/>
            </a:endParaRPr>
          </a:p>
        </p:txBody>
      </p:sp>
      <p:sp>
        <p:nvSpPr>
          <p:cNvPr id="3" name="Segnaposto contenuto 2"/>
          <p:cNvSpPr>
            <a:spLocks noGrp="1"/>
          </p:cNvSpPr>
          <p:nvPr>
            <p:ph idx="1"/>
          </p:nvPr>
        </p:nvSpPr>
        <p:spPr/>
        <p:txBody>
          <a:bodyPr>
            <a:noAutofit/>
          </a:bodyPr>
          <a:lstStyle/>
          <a:p>
            <a:pPr algn="ctr"/>
            <a:r>
              <a:rPr lang="it-IT" sz="2000" dirty="0" smtClean="0">
                <a:latin typeface="Aparajita" panose="020B0604020202020204" pitchFamily="34" charset="0"/>
                <a:cs typeface="Aparajita" panose="020B0604020202020204" pitchFamily="34" charset="0"/>
              </a:rPr>
              <a:t> Questo settore </a:t>
            </a:r>
            <a:r>
              <a:rPr lang="it-IT" sz="2000" dirty="0">
                <a:latin typeface="Aparajita" panose="020B0604020202020204" pitchFamily="34" charset="0"/>
                <a:cs typeface="Aparajita" panose="020B0604020202020204" pitchFamily="34" charset="0"/>
              </a:rPr>
              <a:t>raccoglie intorno a sé tutti quei risparmiatori che vogliono </a:t>
            </a:r>
            <a:r>
              <a:rPr lang="it-IT" sz="2000" dirty="0" smtClean="0">
                <a:latin typeface="Aparajita" panose="020B0604020202020204" pitchFamily="34" charset="0"/>
                <a:cs typeface="Aparajita" panose="020B0604020202020204" pitchFamily="34" charset="0"/>
              </a:rPr>
              <a:t>indirizzare il </a:t>
            </a:r>
            <a:r>
              <a:rPr lang="it-IT" sz="2000" dirty="0">
                <a:latin typeface="Aparajita" panose="020B0604020202020204" pitchFamily="34" charset="0"/>
                <a:cs typeface="Aparajita" panose="020B0604020202020204" pitchFamily="34" charset="0"/>
              </a:rPr>
              <a:t>loro denaro, per favorire le persone e le aziende nei cui valori e nella cui pratica possano riconoscersi, invece di depositare il loro </a:t>
            </a:r>
            <a:r>
              <a:rPr lang="it-IT" sz="2000" dirty="0" smtClean="0">
                <a:latin typeface="Aparajita" panose="020B0604020202020204" pitchFamily="34" charset="0"/>
                <a:cs typeface="Aparajita" panose="020B0604020202020204" pitchFamily="34" charset="0"/>
              </a:rPr>
              <a:t>denaro presso </a:t>
            </a:r>
            <a:r>
              <a:rPr lang="it-IT" sz="2000" dirty="0">
                <a:latin typeface="Aparajita" panose="020B0604020202020204" pitchFamily="34" charset="0"/>
                <a:cs typeface="Aparajita" panose="020B0604020202020204" pitchFamily="34" charset="0"/>
              </a:rPr>
              <a:t>banche che poi finanziano anche guerre, produzioni di armi, evasioni fiscali, riciclo di denaro “sporco”, imprese che sfruttano interi paesi e </a:t>
            </a:r>
            <a:r>
              <a:rPr lang="it-IT" sz="2000" dirty="0" smtClean="0">
                <a:latin typeface="Aparajita" panose="020B0604020202020204" pitchFamily="34" charset="0"/>
                <a:cs typeface="Aparajita" panose="020B0604020202020204" pitchFamily="34" charset="0"/>
              </a:rPr>
              <a:t>popolazioni. Inoltre mentre </a:t>
            </a:r>
            <a:r>
              <a:rPr lang="it-IT" sz="2000" dirty="0">
                <a:latin typeface="Aparajita" panose="020B0604020202020204" pitchFamily="34" charset="0"/>
                <a:cs typeface="Aparajita" panose="020B0604020202020204" pitchFamily="34" charset="0"/>
              </a:rPr>
              <a:t>le banche </a:t>
            </a:r>
            <a:r>
              <a:rPr lang="it-IT" sz="2000" dirty="0" smtClean="0">
                <a:latin typeface="Aparajita" panose="020B0604020202020204" pitchFamily="34" charset="0"/>
                <a:cs typeface="Aparajita" panose="020B0604020202020204" pitchFamily="34" charset="0"/>
              </a:rPr>
              <a:t>ordinarie </a:t>
            </a:r>
            <a:r>
              <a:rPr lang="it-IT" sz="2000" dirty="0">
                <a:latin typeface="Aparajita" panose="020B0604020202020204" pitchFamily="34" charset="0"/>
                <a:cs typeface="Aparajita" panose="020B0604020202020204" pitchFamily="34" charset="0"/>
              </a:rPr>
              <a:t>finanziano solo chi può dare adeguate garanzie, la finanza etica finanzia le persone e i progetti meritevoli indipendentemente da garanzie in beni e capitali.</a:t>
            </a:r>
          </a:p>
        </p:txBody>
      </p:sp>
    </p:spTree>
    <p:extLst>
      <p:ext uri="{BB962C8B-B14F-4D97-AF65-F5344CB8AC3E}">
        <p14:creationId xmlns:p14="http://schemas.microsoft.com/office/powerpoint/2010/main" xmlns="" val="1888874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solidFill>
                  <a:schemeClr val="accent1">
                    <a:lumMod val="75000"/>
                  </a:schemeClr>
                </a:solidFill>
                <a:latin typeface="Bernard MT Condensed" panose="02050806060905020404" pitchFamily="18" charset="0"/>
              </a:rPr>
              <a:t>CRITERI DELL’ECONOMIA SOLIDALE</a:t>
            </a:r>
            <a:endParaRPr lang="it-IT" dirty="0">
              <a:solidFill>
                <a:schemeClr val="accent1">
                  <a:lumMod val="75000"/>
                </a:schemeClr>
              </a:solidFill>
              <a:latin typeface="Bernard MT Condensed" panose="02050806060905020404" pitchFamily="18" charset="0"/>
            </a:endParaRPr>
          </a:p>
        </p:txBody>
      </p:sp>
      <p:sp>
        <p:nvSpPr>
          <p:cNvPr id="3" name="Segnaposto contenuto 2"/>
          <p:cNvSpPr>
            <a:spLocks noGrp="1"/>
          </p:cNvSpPr>
          <p:nvPr>
            <p:ph idx="1"/>
          </p:nvPr>
        </p:nvSpPr>
        <p:spPr/>
        <p:txBody>
          <a:bodyPr>
            <a:normAutofit fontScale="40000" lnSpcReduction="20000"/>
          </a:bodyPr>
          <a:lstStyle/>
          <a:p>
            <a:pPr>
              <a:buFont typeface="Wingdings" panose="05000000000000000000" pitchFamily="2" charset="2"/>
              <a:buChar char="v"/>
            </a:pPr>
            <a:r>
              <a:rPr lang="it-IT" dirty="0" smtClean="0">
                <a:latin typeface="Aparajita" panose="020B0604020202020204" pitchFamily="34" charset="0"/>
                <a:cs typeface="Aparajita" panose="020B0604020202020204" pitchFamily="34" charset="0"/>
              </a:rPr>
              <a:t>Criteri </a:t>
            </a:r>
            <a:r>
              <a:rPr lang="it-IT" dirty="0">
                <a:latin typeface="Aparajita" panose="020B0604020202020204" pitchFamily="34" charset="0"/>
                <a:cs typeface="Aparajita" panose="020B0604020202020204" pitchFamily="34" charset="0"/>
              </a:rPr>
              <a:t>per definire le Imprese dell’Economia Etica e </a:t>
            </a:r>
            <a:r>
              <a:rPr lang="it-IT" dirty="0" smtClean="0">
                <a:latin typeface="Aparajita" panose="020B0604020202020204" pitchFamily="34" charset="0"/>
                <a:cs typeface="Aparajita" panose="020B0604020202020204" pitchFamily="34" charset="0"/>
              </a:rPr>
              <a:t>Solidale</a:t>
            </a:r>
            <a:r>
              <a:rPr lang="it-IT" dirty="0">
                <a:latin typeface="Aparajita" panose="020B0604020202020204" pitchFamily="34" charset="0"/>
                <a:cs typeface="Aparajita" panose="020B0604020202020204" pitchFamily="34" charset="0"/>
              </a:rPr>
              <a:t> </a:t>
            </a:r>
            <a:r>
              <a:rPr lang="it-IT" dirty="0" smtClean="0">
                <a:latin typeface="Aparajita" panose="020B0604020202020204" pitchFamily="34" charset="0"/>
                <a:cs typeface="Aparajita" panose="020B0604020202020204" pitchFamily="34" charset="0"/>
              </a:rPr>
              <a:t>:</a:t>
            </a:r>
            <a:endParaRPr lang="it-IT" dirty="0">
              <a:latin typeface="Aparajita" panose="020B0604020202020204" pitchFamily="34" charset="0"/>
              <a:cs typeface="Aparajita" panose="020B0604020202020204" pitchFamily="34" charset="0"/>
            </a:endParaRPr>
          </a:p>
          <a:p>
            <a:pPr>
              <a:buFont typeface="Wingdings" panose="05000000000000000000" pitchFamily="2" charset="2"/>
              <a:buChar char="v"/>
            </a:pPr>
            <a:endParaRPr lang="it-IT" dirty="0">
              <a:latin typeface="Aparajita" panose="020B0604020202020204" pitchFamily="34" charset="0"/>
              <a:cs typeface="Aparajita" panose="020B0604020202020204" pitchFamily="34" charset="0"/>
            </a:endParaRPr>
          </a:p>
          <a:p>
            <a:pPr marL="514350" indent="-514350">
              <a:buFont typeface="+mj-lt"/>
              <a:buAutoNum type="arabicPeriod"/>
            </a:pPr>
            <a:r>
              <a:rPr lang="it-IT" dirty="0">
                <a:solidFill>
                  <a:schemeClr val="tx2">
                    <a:lumMod val="75000"/>
                  </a:schemeClr>
                </a:solidFill>
                <a:latin typeface="Aparajita" panose="020B0604020202020204" pitchFamily="34" charset="0"/>
                <a:cs typeface="Aparajita" panose="020B0604020202020204" pitchFamily="34" charset="0"/>
              </a:rPr>
              <a:t>Ecologia</a:t>
            </a:r>
          </a:p>
          <a:p>
            <a:pPr marL="514350" indent="-514350">
              <a:buFont typeface="+mj-lt"/>
              <a:buAutoNum type="arabicPeriod"/>
            </a:pPr>
            <a:r>
              <a:rPr lang="it-IT" dirty="0">
                <a:solidFill>
                  <a:schemeClr val="tx2">
                    <a:lumMod val="75000"/>
                  </a:schemeClr>
                </a:solidFill>
                <a:latin typeface="Aparajita" panose="020B0604020202020204" pitchFamily="34" charset="0"/>
                <a:cs typeface="Aparajita" panose="020B0604020202020204" pitchFamily="34" charset="0"/>
              </a:rPr>
              <a:t> </a:t>
            </a:r>
            <a:r>
              <a:rPr lang="it-IT" dirty="0" smtClean="0">
                <a:solidFill>
                  <a:schemeClr val="tx2">
                    <a:lumMod val="75000"/>
                  </a:schemeClr>
                </a:solidFill>
                <a:latin typeface="Aparajita" panose="020B0604020202020204" pitchFamily="34" charset="0"/>
                <a:cs typeface="Aparajita" panose="020B0604020202020204" pitchFamily="34" charset="0"/>
              </a:rPr>
              <a:t>Solidarietà </a:t>
            </a:r>
            <a:r>
              <a:rPr lang="it-IT" dirty="0">
                <a:solidFill>
                  <a:schemeClr val="tx2">
                    <a:lumMod val="75000"/>
                  </a:schemeClr>
                </a:solidFill>
                <a:latin typeface="Aparajita" panose="020B0604020202020204" pitchFamily="34" charset="0"/>
                <a:cs typeface="Aparajita" panose="020B0604020202020204" pitchFamily="34" charset="0"/>
              </a:rPr>
              <a:t>e collaborazione</a:t>
            </a:r>
          </a:p>
          <a:p>
            <a:pPr marL="514350" indent="-514350">
              <a:buFont typeface="+mj-lt"/>
              <a:buAutoNum type="arabicPeriod"/>
            </a:pPr>
            <a:r>
              <a:rPr lang="it-IT" dirty="0">
                <a:solidFill>
                  <a:schemeClr val="tx2">
                    <a:lumMod val="75000"/>
                  </a:schemeClr>
                </a:solidFill>
                <a:latin typeface="Aparajita" panose="020B0604020202020204" pitchFamily="34" charset="0"/>
                <a:cs typeface="Aparajita" panose="020B0604020202020204" pitchFamily="34" charset="0"/>
              </a:rPr>
              <a:t> </a:t>
            </a:r>
            <a:r>
              <a:rPr lang="it-IT" dirty="0" smtClean="0">
                <a:solidFill>
                  <a:schemeClr val="tx2">
                    <a:lumMod val="75000"/>
                  </a:schemeClr>
                </a:solidFill>
                <a:latin typeface="Aparajita" panose="020B0604020202020204" pitchFamily="34" charset="0"/>
                <a:cs typeface="Aparajita" panose="020B0604020202020204" pitchFamily="34" charset="0"/>
              </a:rPr>
              <a:t>Equità</a:t>
            </a:r>
            <a:endParaRPr lang="it-IT" dirty="0">
              <a:solidFill>
                <a:schemeClr val="tx2">
                  <a:lumMod val="75000"/>
                </a:schemeClr>
              </a:solidFill>
              <a:latin typeface="Aparajita" panose="020B0604020202020204" pitchFamily="34" charset="0"/>
              <a:cs typeface="Aparajita" panose="020B0604020202020204" pitchFamily="34" charset="0"/>
            </a:endParaRPr>
          </a:p>
          <a:p>
            <a:pPr marL="514350" indent="-514350">
              <a:buFont typeface="+mj-lt"/>
              <a:buAutoNum type="arabicPeriod"/>
            </a:pPr>
            <a:r>
              <a:rPr lang="it-IT" dirty="0">
                <a:solidFill>
                  <a:schemeClr val="tx2">
                    <a:lumMod val="75000"/>
                  </a:schemeClr>
                </a:solidFill>
                <a:latin typeface="Aparajita" panose="020B0604020202020204" pitchFamily="34" charset="0"/>
                <a:cs typeface="Aparajita" panose="020B0604020202020204" pitchFamily="34" charset="0"/>
              </a:rPr>
              <a:t> </a:t>
            </a:r>
            <a:r>
              <a:rPr lang="it-IT" dirty="0" smtClean="0">
                <a:solidFill>
                  <a:schemeClr val="tx2">
                    <a:lumMod val="75000"/>
                  </a:schemeClr>
                </a:solidFill>
                <a:latin typeface="Aparajita" panose="020B0604020202020204" pitchFamily="34" charset="0"/>
                <a:cs typeface="Aparajita" panose="020B0604020202020204" pitchFamily="34" charset="0"/>
              </a:rPr>
              <a:t>Rispetto </a:t>
            </a:r>
            <a:r>
              <a:rPr lang="it-IT" dirty="0">
                <a:solidFill>
                  <a:schemeClr val="tx2">
                    <a:lumMod val="75000"/>
                  </a:schemeClr>
                </a:solidFill>
                <a:latin typeface="Aparajita" panose="020B0604020202020204" pitchFamily="34" charset="0"/>
                <a:cs typeface="Aparajita" panose="020B0604020202020204" pitchFamily="34" charset="0"/>
              </a:rPr>
              <a:t>per le persone</a:t>
            </a:r>
          </a:p>
          <a:p>
            <a:pPr marL="514350" indent="-514350">
              <a:buFont typeface="+mj-lt"/>
              <a:buAutoNum type="arabicPeriod"/>
            </a:pPr>
            <a:r>
              <a:rPr lang="it-IT" dirty="0">
                <a:solidFill>
                  <a:schemeClr val="tx2">
                    <a:lumMod val="75000"/>
                  </a:schemeClr>
                </a:solidFill>
                <a:latin typeface="Aparajita" panose="020B0604020202020204" pitchFamily="34" charset="0"/>
                <a:cs typeface="Aparajita" panose="020B0604020202020204" pitchFamily="34" charset="0"/>
              </a:rPr>
              <a:t> </a:t>
            </a:r>
            <a:r>
              <a:rPr lang="it-IT" dirty="0" smtClean="0">
                <a:solidFill>
                  <a:schemeClr val="tx2">
                    <a:lumMod val="75000"/>
                  </a:schemeClr>
                </a:solidFill>
                <a:latin typeface="Aparajita" panose="020B0604020202020204" pitchFamily="34" charset="0"/>
                <a:cs typeface="Aparajita" panose="020B0604020202020204" pitchFamily="34" charset="0"/>
              </a:rPr>
              <a:t>Partecipazione </a:t>
            </a:r>
            <a:r>
              <a:rPr lang="it-IT" dirty="0">
                <a:solidFill>
                  <a:schemeClr val="tx2">
                    <a:lumMod val="75000"/>
                  </a:schemeClr>
                </a:solidFill>
                <a:latin typeface="Aparajita" panose="020B0604020202020204" pitchFamily="34" charset="0"/>
                <a:cs typeface="Aparajita" panose="020B0604020202020204" pitchFamily="34" charset="0"/>
              </a:rPr>
              <a:t>(dei lavoratori alla vita e alla responsabilità dell’impresa)</a:t>
            </a:r>
          </a:p>
          <a:p>
            <a:pPr marL="514350" indent="-514350">
              <a:buFont typeface="+mj-lt"/>
              <a:buAutoNum type="arabicPeriod"/>
            </a:pPr>
            <a:r>
              <a:rPr lang="it-IT" dirty="0">
                <a:solidFill>
                  <a:schemeClr val="tx2">
                    <a:lumMod val="75000"/>
                  </a:schemeClr>
                </a:solidFill>
                <a:latin typeface="Aparajita" panose="020B0604020202020204" pitchFamily="34" charset="0"/>
                <a:cs typeface="Aparajita" panose="020B0604020202020204" pitchFamily="34" charset="0"/>
              </a:rPr>
              <a:t> </a:t>
            </a:r>
            <a:r>
              <a:rPr lang="it-IT" dirty="0" smtClean="0">
                <a:solidFill>
                  <a:schemeClr val="tx2">
                    <a:lumMod val="75000"/>
                  </a:schemeClr>
                </a:solidFill>
                <a:latin typeface="Aparajita" panose="020B0604020202020204" pitchFamily="34" charset="0"/>
                <a:cs typeface="Aparajita" panose="020B0604020202020204" pitchFamily="34" charset="0"/>
              </a:rPr>
              <a:t>Responsabilità</a:t>
            </a:r>
            <a:endParaRPr lang="it-IT" dirty="0">
              <a:solidFill>
                <a:schemeClr val="tx2">
                  <a:lumMod val="75000"/>
                </a:schemeClr>
              </a:solidFill>
              <a:latin typeface="Aparajita" panose="020B0604020202020204" pitchFamily="34" charset="0"/>
              <a:cs typeface="Aparajita" panose="020B0604020202020204" pitchFamily="34" charset="0"/>
            </a:endParaRPr>
          </a:p>
          <a:p>
            <a:pPr marL="514350" indent="-514350">
              <a:buFont typeface="+mj-lt"/>
              <a:buAutoNum type="arabicPeriod"/>
            </a:pPr>
            <a:r>
              <a:rPr lang="it-IT" dirty="0" smtClean="0">
                <a:solidFill>
                  <a:schemeClr val="tx2">
                    <a:lumMod val="75000"/>
                  </a:schemeClr>
                </a:solidFill>
                <a:latin typeface="Aparajita" panose="020B0604020202020204" pitchFamily="34" charset="0"/>
                <a:cs typeface="Aparajita" panose="020B0604020202020204" pitchFamily="34" charset="0"/>
              </a:rPr>
              <a:t>Uso </a:t>
            </a:r>
            <a:r>
              <a:rPr lang="it-IT" dirty="0">
                <a:solidFill>
                  <a:schemeClr val="tx2">
                    <a:lumMod val="75000"/>
                  </a:schemeClr>
                </a:solidFill>
                <a:latin typeface="Aparajita" panose="020B0604020202020204" pitchFamily="34" charset="0"/>
                <a:cs typeface="Aparajita" panose="020B0604020202020204" pitchFamily="34" charset="0"/>
              </a:rPr>
              <a:t>sociale degli utili (in contrapposizione ai grandi accumuli individuali)</a:t>
            </a:r>
          </a:p>
          <a:p>
            <a:pPr marL="514350" indent="-514350">
              <a:buFont typeface="+mj-lt"/>
              <a:buAutoNum type="arabicPeriod"/>
            </a:pPr>
            <a:r>
              <a:rPr lang="it-IT" dirty="0">
                <a:solidFill>
                  <a:schemeClr val="tx2">
                    <a:lumMod val="75000"/>
                  </a:schemeClr>
                </a:solidFill>
                <a:latin typeface="Aparajita" panose="020B0604020202020204" pitchFamily="34" charset="0"/>
                <a:cs typeface="Aparajita" panose="020B0604020202020204" pitchFamily="34" charset="0"/>
              </a:rPr>
              <a:t> </a:t>
            </a:r>
            <a:r>
              <a:rPr lang="it-IT" dirty="0" smtClean="0">
                <a:solidFill>
                  <a:schemeClr val="tx2">
                    <a:lumMod val="75000"/>
                  </a:schemeClr>
                </a:solidFill>
                <a:latin typeface="Aparajita" panose="020B0604020202020204" pitchFamily="34" charset="0"/>
                <a:cs typeface="Aparajita" panose="020B0604020202020204" pitchFamily="34" charset="0"/>
              </a:rPr>
              <a:t>Rapporti </a:t>
            </a:r>
            <a:r>
              <a:rPr lang="it-IT" dirty="0">
                <a:solidFill>
                  <a:schemeClr val="tx2">
                    <a:lumMod val="75000"/>
                  </a:schemeClr>
                </a:solidFill>
                <a:latin typeface="Aparajita" panose="020B0604020202020204" pitchFamily="34" charset="0"/>
                <a:cs typeface="Aparajita" panose="020B0604020202020204" pitchFamily="34" charset="0"/>
              </a:rPr>
              <a:t>corretti con l’esterno (clienti, fornitori, istituzioni)</a:t>
            </a:r>
          </a:p>
          <a:p>
            <a:pPr marL="514350" indent="-514350">
              <a:buFont typeface="+mj-lt"/>
              <a:buAutoNum type="arabicPeriod"/>
            </a:pPr>
            <a:r>
              <a:rPr lang="it-IT" dirty="0">
                <a:solidFill>
                  <a:schemeClr val="tx2">
                    <a:lumMod val="75000"/>
                  </a:schemeClr>
                </a:solidFill>
                <a:latin typeface="Aparajita" panose="020B0604020202020204" pitchFamily="34" charset="0"/>
                <a:cs typeface="Aparajita" panose="020B0604020202020204" pitchFamily="34" charset="0"/>
              </a:rPr>
              <a:t> </a:t>
            </a:r>
            <a:r>
              <a:rPr lang="it-IT" dirty="0" smtClean="0">
                <a:solidFill>
                  <a:schemeClr val="tx2">
                    <a:lumMod val="75000"/>
                  </a:schemeClr>
                </a:solidFill>
                <a:latin typeface="Aparajita" panose="020B0604020202020204" pitchFamily="34" charset="0"/>
                <a:cs typeface="Aparajita" panose="020B0604020202020204" pitchFamily="34" charset="0"/>
              </a:rPr>
              <a:t>Impegno </a:t>
            </a:r>
            <a:r>
              <a:rPr lang="it-IT" dirty="0">
                <a:solidFill>
                  <a:schemeClr val="tx2">
                    <a:lumMod val="75000"/>
                  </a:schemeClr>
                </a:solidFill>
                <a:latin typeface="Aparajita" panose="020B0604020202020204" pitchFamily="34" charset="0"/>
                <a:cs typeface="Aparajita" panose="020B0604020202020204" pitchFamily="34" charset="0"/>
              </a:rPr>
              <a:t>nell’economia locale (rapporto col territorio)</a:t>
            </a:r>
          </a:p>
          <a:p>
            <a:pPr marL="514350" indent="-514350">
              <a:buFont typeface="+mj-lt"/>
              <a:buAutoNum type="arabicPeriod"/>
            </a:pPr>
            <a:r>
              <a:rPr lang="it-IT" dirty="0">
                <a:solidFill>
                  <a:schemeClr val="tx2">
                    <a:lumMod val="75000"/>
                  </a:schemeClr>
                </a:solidFill>
                <a:latin typeface="Aparajita" panose="020B0604020202020204" pitchFamily="34" charset="0"/>
                <a:cs typeface="Aparajita" panose="020B0604020202020204" pitchFamily="34" charset="0"/>
              </a:rPr>
              <a:t> </a:t>
            </a:r>
            <a:r>
              <a:rPr lang="it-IT" dirty="0" smtClean="0">
                <a:solidFill>
                  <a:schemeClr val="tx2">
                    <a:lumMod val="75000"/>
                  </a:schemeClr>
                </a:solidFill>
                <a:latin typeface="Aparajita" panose="020B0604020202020204" pitchFamily="34" charset="0"/>
                <a:cs typeface="Aparajita" panose="020B0604020202020204" pitchFamily="34" charset="0"/>
              </a:rPr>
              <a:t>Disponibilità </a:t>
            </a:r>
            <a:r>
              <a:rPr lang="it-IT" dirty="0">
                <a:solidFill>
                  <a:schemeClr val="tx2">
                    <a:lumMod val="75000"/>
                  </a:schemeClr>
                </a:solidFill>
                <a:latin typeface="Aparajita" panose="020B0604020202020204" pitchFamily="34" charset="0"/>
                <a:cs typeface="Aparajita" panose="020B0604020202020204" pitchFamily="34" charset="0"/>
              </a:rPr>
              <a:t>a collegarsi ed operare in rete</a:t>
            </a:r>
          </a:p>
          <a:p>
            <a:pPr marL="514350" indent="-514350">
              <a:buFont typeface="+mj-lt"/>
              <a:buAutoNum type="arabicPeriod"/>
            </a:pPr>
            <a:r>
              <a:rPr lang="it-IT" dirty="0">
                <a:solidFill>
                  <a:schemeClr val="tx2">
                    <a:lumMod val="75000"/>
                  </a:schemeClr>
                </a:solidFill>
                <a:latin typeface="Aparajita" panose="020B0604020202020204" pitchFamily="34" charset="0"/>
                <a:cs typeface="Aparajita" panose="020B0604020202020204" pitchFamily="34" charset="0"/>
              </a:rPr>
              <a:t> </a:t>
            </a:r>
            <a:r>
              <a:rPr lang="it-IT" dirty="0" smtClean="0">
                <a:solidFill>
                  <a:schemeClr val="tx2">
                    <a:lumMod val="75000"/>
                  </a:schemeClr>
                </a:solidFill>
                <a:latin typeface="Aparajita" panose="020B0604020202020204" pitchFamily="34" charset="0"/>
                <a:cs typeface="Aparajita" panose="020B0604020202020204" pitchFamily="34" charset="0"/>
              </a:rPr>
              <a:t>Coltivazione </a:t>
            </a:r>
            <a:r>
              <a:rPr lang="it-IT" dirty="0">
                <a:solidFill>
                  <a:schemeClr val="tx2">
                    <a:lumMod val="75000"/>
                  </a:schemeClr>
                </a:solidFill>
                <a:latin typeface="Aparajita" panose="020B0604020202020204" pitchFamily="34" charset="0"/>
                <a:cs typeface="Aparajita" panose="020B0604020202020204" pitchFamily="34" charset="0"/>
              </a:rPr>
              <a:t>del bene comune </a:t>
            </a:r>
          </a:p>
          <a:p>
            <a:pPr>
              <a:buFont typeface="Wingdings" panose="05000000000000000000" pitchFamily="2" charset="2"/>
              <a:buChar char="v"/>
            </a:pPr>
            <a:endParaRPr lang="it-IT" dirty="0">
              <a:latin typeface="Aparajita" panose="020B0604020202020204" pitchFamily="34" charset="0"/>
              <a:cs typeface="Aparajita" panose="020B0604020202020204" pitchFamily="34" charset="0"/>
            </a:endParaRPr>
          </a:p>
          <a:p>
            <a:pPr algn="ctr">
              <a:buFont typeface="Wingdings" panose="05000000000000000000" pitchFamily="2" charset="2"/>
              <a:buChar char="v"/>
            </a:pPr>
            <a:r>
              <a:rPr lang="it-IT" dirty="0">
                <a:latin typeface="Aparajita" panose="020B0604020202020204" pitchFamily="34" charset="0"/>
                <a:cs typeface="Aparajita" panose="020B0604020202020204" pitchFamily="34" charset="0"/>
              </a:rPr>
              <a:t>N</a:t>
            </a:r>
            <a:r>
              <a:rPr lang="it-IT" dirty="0" smtClean="0">
                <a:latin typeface="Aparajita" panose="020B0604020202020204" pitchFamily="34" charset="0"/>
                <a:cs typeface="Aparajita" panose="020B0604020202020204" pitchFamily="34" charset="0"/>
              </a:rPr>
              <a:t>on </a:t>
            </a:r>
            <a:r>
              <a:rPr lang="it-IT" dirty="0">
                <a:latin typeface="Aparajita" panose="020B0604020202020204" pitchFamily="34" charset="0"/>
                <a:cs typeface="Aparajita" panose="020B0604020202020204" pitchFamily="34" charset="0"/>
              </a:rPr>
              <a:t>si scende in dettaglio su questi criteri. </a:t>
            </a:r>
            <a:r>
              <a:rPr lang="it-IT" dirty="0" smtClean="0">
                <a:latin typeface="Aparajita" panose="020B0604020202020204" pitchFamily="34" charset="0"/>
                <a:cs typeface="Aparajita" panose="020B0604020202020204" pitchFamily="34" charset="0"/>
              </a:rPr>
              <a:t>C’è da dire che le imprese che abbiamo menzionato non soddisfano a tutti questi criteri contemporaneamente ma, in genere, solo ad alcuni. Per esempio le imprese che fanno agricoltura biologica soddisfano al criterio dell’ ecologicità, ma non è detto che soddisfino anche agli altri. Le imprese cooperative soddisfano al criterio degli utili sociali, ma non sempre anche agli altri. In relazione a questi criteri si pensa anche alla possibilità di istituire un marchio per riconoscere le imprese e i prodotti dell’Economia etica e Solidale. Lo si potrà fare dopo aver creato una struttura adeguata e delle normative di marchio condivise fra gli operatori del settore.</a:t>
            </a:r>
            <a:endParaRPr lang="it-IT" dirty="0">
              <a:latin typeface="Aparajita" panose="020B0604020202020204" pitchFamily="34" charset="0"/>
              <a:cs typeface="Aparajita" panose="020B0604020202020204" pitchFamily="34"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0232" y="2276872"/>
            <a:ext cx="2232248" cy="18088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09260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03848" y="5381426"/>
            <a:ext cx="2192592" cy="14765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olo 1"/>
          <p:cNvSpPr>
            <a:spLocks noGrp="1"/>
          </p:cNvSpPr>
          <p:nvPr>
            <p:ph type="title"/>
          </p:nvPr>
        </p:nvSpPr>
        <p:spPr/>
        <p:txBody>
          <a:bodyPr>
            <a:normAutofit/>
          </a:bodyPr>
          <a:lstStyle/>
          <a:p>
            <a:r>
              <a:rPr lang="it-IT" dirty="0" smtClean="0">
                <a:solidFill>
                  <a:schemeClr val="accent1">
                    <a:lumMod val="75000"/>
                  </a:schemeClr>
                </a:solidFill>
                <a:latin typeface="Bernard MT Condensed" panose="02050806060905020404" pitchFamily="18" charset="0"/>
              </a:rPr>
              <a:t>I DISTRETTI DI ECONOMIA SOLIDALE</a:t>
            </a:r>
            <a:endParaRPr lang="it-IT" dirty="0">
              <a:solidFill>
                <a:schemeClr val="accent1">
                  <a:lumMod val="75000"/>
                </a:schemeClr>
              </a:solidFill>
              <a:latin typeface="Bernard MT Condensed" panose="02050806060905020404" pitchFamily="18" charset="0"/>
            </a:endParaRPr>
          </a:p>
        </p:txBody>
      </p:sp>
      <p:sp>
        <p:nvSpPr>
          <p:cNvPr id="3" name="Segnaposto contenuto 2"/>
          <p:cNvSpPr>
            <a:spLocks noGrp="1"/>
          </p:cNvSpPr>
          <p:nvPr>
            <p:ph idx="1"/>
          </p:nvPr>
        </p:nvSpPr>
        <p:spPr>
          <a:xfrm>
            <a:off x="539552" y="1412776"/>
            <a:ext cx="8064896" cy="4032448"/>
          </a:xfrm>
        </p:spPr>
        <p:txBody>
          <a:bodyPr>
            <a:noAutofit/>
          </a:bodyPr>
          <a:lstStyle/>
          <a:p>
            <a:pPr>
              <a:lnSpc>
                <a:spcPts val="1440"/>
              </a:lnSpc>
              <a:spcBef>
                <a:spcPts val="0"/>
              </a:spcBef>
              <a:buFont typeface="Wingdings" panose="05000000000000000000" pitchFamily="2" charset="2"/>
              <a:buChar char="v"/>
            </a:pPr>
            <a:r>
              <a:rPr lang="it-IT" sz="1600" dirty="0">
                <a:latin typeface="Aparajita" panose="020B0604020202020204" pitchFamily="34" charset="0"/>
                <a:cs typeface="Aparajita" panose="020B0604020202020204" pitchFamily="34" charset="0"/>
              </a:rPr>
              <a:t>I distretti di economia solidale sono “laboratori pilota” locali in cui si sperimentano </a:t>
            </a:r>
            <a:r>
              <a:rPr lang="it-IT" sz="1600" dirty="0" smtClean="0">
                <a:latin typeface="Aparajita" panose="020B0604020202020204" pitchFamily="34" charset="0"/>
                <a:cs typeface="Aparajita" panose="020B0604020202020204" pitchFamily="34" charset="0"/>
              </a:rPr>
              <a:t>collaborazioni per </a:t>
            </a:r>
            <a:r>
              <a:rPr lang="it-IT" sz="1600" dirty="0">
                <a:latin typeface="Aparajita" panose="020B0604020202020204" pitchFamily="34" charset="0"/>
                <a:cs typeface="Aparajita" panose="020B0604020202020204" pitchFamily="34" charset="0"/>
              </a:rPr>
              <a:t>un modello economico </a:t>
            </a:r>
            <a:r>
              <a:rPr lang="it-IT" sz="1600" dirty="0" smtClean="0">
                <a:latin typeface="Aparajita" panose="020B0604020202020204" pitchFamily="34" charset="0"/>
                <a:cs typeface="Aparajita" panose="020B0604020202020204" pitchFamily="34" charset="0"/>
              </a:rPr>
              <a:t> opposto a </a:t>
            </a:r>
            <a:r>
              <a:rPr lang="it-IT" sz="1600" dirty="0">
                <a:latin typeface="Aparajita" panose="020B0604020202020204" pitchFamily="34" charset="0"/>
                <a:cs typeface="Aparajita" panose="020B0604020202020204" pitchFamily="34" charset="0"/>
              </a:rPr>
              <a:t>quello dominante e presentato come </a:t>
            </a:r>
            <a:r>
              <a:rPr lang="it-IT" sz="1600" dirty="0" smtClean="0">
                <a:latin typeface="Aparajita" panose="020B0604020202020204" pitchFamily="34" charset="0"/>
                <a:cs typeface="Aparajita" panose="020B0604020202020204" pitchFamily="34" charset="0"/>
              </a:rPr>
              <a:t>l’unico possibile </a:t>
            </a:r>
            <a:r>
              <a:rPr lang="it-IT" sz="1600" dirty="0">
                <a:latin typeface="Aparajita" panose="020B0604020202020204" pitchFamily="34" charset="0"/>
                <a:cs typeface="Aparajita" panose="020B0604020202020204" pitchFamily="34" charset="0"/>
              </a:rPr>
              <a:t>sulla base di: </a:t>
            </a:r>
            <a:endParaRPr lang="it-IT" sz="1600" dirty="0" smtClean="0">
              <a:latin typeface="Aparajita" panose="020B0604020202020204" pitchFamily="34" charset="0"/>
              <a:cs typeface="Aparajita" panose="020B0604020202020204" pitchFamily="34" charset="0"/>
            </a:endParaRPr>
          </a:p>
          <a:p>
            <a:pPr marL="0" indent="0">
              <a:lnSpc>
                <a:spcPts val="1440"/>
              </a:lnSpc>
              <a:spcBef>
                <a:spcPts val="0"/>
              </a:spcBef>
              <a:buNone/>
            </a:pPr>
            <a:endParaRPr lang="it-IT" sz="1600" dirty="0">
              <a:latin typeface="Aparajita" panose="020B0604020202020204" pitchFamily="34" charset="0"/>
              <a:cs typeface="Aparajita" panose="020B0604020202020204" pitchFamily="34" charset="0"/>
            </a:endParaRPr>
          </a:p>
          <a:p>
            <a:pPr>
              <a:lnSpc>
                <a:spcPts val="1440"/>
              </a:lnSpc>
              <a:spcBef>
                <a:spcPts val="0"/>
              </a:spcBef>
              <a:buFont typeface="Wingdings" panose="05000000000000000000" pitchFamily="2" charset="2"/>
              <a:buChar char="Ø"/>
            </a:pPr>
            <a:r>
              <a:rPr lang="it-IT" sz="1600" dirty="0" smtClean="0">
                <a:solidFill>
                  <a:schemeClr val="accent1">
                    <a:lumMod val="75000"/>
                  </a:schemeClr>
                </a:solidFill>
                <a:latin typeface="Aparajita" panose="020B0604020202020204" pitchFamily="34" charset="0"/>
                <a:cs typeface="Aparajita" panose="020B0604020202020204" pitchFamily="34" charset="0"/>
              </a:rPr>
              <a:t> </a:t>
            </a:r>
            <a:r>
              <a:rPr lang="it-IT" sz="1600" dirty="0">
                <a:solidFill>
                  <a:schemeClr val="accent1">
                    <a:lumMod val="75000"/>
                  </a:schemeClr>
                </a:solidFill>
                <a:latin typeface="Aparajita" panose="020B0604020202020204" pitchFamily="34" charset="0"/>
                <a:cs typeface="Aparajita" panose="020B0604020202020204" pitchFamily="34" charset="0"/>
              </a:rPr>
              <a:t>Economia equa e socialmente sostenibile: i soggetti che appartengono ai Distretti si impegnano ad </a:t>
            </a:r>
            <a:r>
              <a:rPr lang="it-IT" sz="1600" dirty="0" smtClean="0">
                <a:solidFill>
                  <a:schemeClr val="accent1">
                    <a:lumMod val="75000"/>
                  </a:schemeClr>
                </a:solidFill>
                <a:latin typeface="Aparajita" panose="020B0604020202020204" pitchFamily="34" charset="0"/>
                <a:cs typeface="Aparajita" panose="020B0604020202020204" pitchFamily="34" charset="0"/>
              </a:rPr>
              <a:t>agire in </a:t>
            </a:r>
            <a:r>
              <a:rPr lang="it-IT" sz="1600" dirty="0">
                <a:solidFill>
                  <a:schemeClr val="accent1">
                    <a:lumMod val="75000"/>
                  </a:schemeClr>
                </a:solidFill>
                <a:latin typeface="Aparajita" panose="020B0604020202020204" pitchFamily="34" charset="0"/>
                <a:cs typeface="Aparajita" panose="020B0604020202020204" pitchFamily="34" charset="0"/>
              </a:rPr>
              <a:t>base a regole di giustizia e rispetto delle persone (condizioni di lavoro, salute, </a:t>
            </a:r>
            <a:r>
              <a:rPr lang="it-IT" sz="1600" dirty="0" smtClean="0">
                <a:solidFill>
                  <a:schemeClr val="accent1">
                    <a:lumMod val="75000"/>
                  </a:schemeClr>
                </a:solidFill>
                <a:latin typeface="Aparajita" panose="020B0604020202020204" pitchFamily="34" charset="0"/>
                <a:cs typeface="Aparajita" panose="020B0604020202020204" pitchFamily="34" charset="0"/>
              </a:rPr>
              <a:t>garanzia </a:t>
            </a:r>
            <a:r>
              <a:rPr lang="it-IT" sz="1600" dirty="0">
                <a:solidFill>
                  <a:schemeClr val="accent1">
                    <a:lumMod val="75000"/>
                  </a:schemeClr>
                </a:solidFill>
                <a:latin typeface="Aparajita" panose="020B0604020202020204" pitchFamily="34" charset="0"/>
                <a:cs typeface="Aparajita" panose="020B0604020202020204" pitchFamily="34" charset="0"/>
              </a:rPr>
              <a:t>di beni e servizi essenziali</a:t>
            </a:r>
            <a:r>
              <a:rPr lang="it-IT" sz="1600" dirty="0" smtClean="0">
                <a:solidFill>
                  <a:schemeClr val="accent1">
                    <a:lumMod val="75000"/>
                  </a:schemeClr>
                </a:solidFill>
                <a:latin typeface="Aparajita" panose="020B0604020202020204" pitchFamily="34" charset="0"/>
                <a:cs typeface="Aparajita" panose="020B0604020202020204" pitchFamily="34" charset="0"/>
              </a:rPr>
              <a:t>), con </a:t>
            </a:r>
            <a:r>
              <a:rPr lang="it-IT" sz="1600" dirty="0">
                <a:solidFill>
                  <a:schemeClr val="accent1">
                    <a:lumMod val="75000"/>
                  </a:schemeClr>
                </a:solidFill>
                <a:latin typeface="Aparajita" panose="020B0604020202020204" pitchFamily="34" charset="0"/>
                <a:cs typeface="Aparajita" panose="020B0604020202020204" pitchFamily="34" charset="0"/>
              </a:rPr>
              <a:t>criteri trasparenti nella definizione dei prezzi da attribuire a merci e servizi.</a:t>
            </a:r>
          </a:p>
          <a:p>
            <a:pPr>
              <a:lnSpc>
                <a:spcPts val="1440"/>
              </a:lnSpc>
              <a:spcBef>
                <a:spcPts val="0"/>
              </a:spcBef>
              <a:buFont typeface="Wingdings" panose="05000000000000000000" pitchFamily="2" charset="2"/>
              <a:buChar char="Ø"/>
            </a:pPr>
            <a:r>
              <a:rPr lang="it-IT" sz="1600" dirty="0" smtClean="0">
                <a:solidFill>
                  <a:schemeClr val="accent1">
                    <a:lumMod val="75000"/>
                  </a:schemeClr>
                </a:solidFill>
                <a:latin typeface="Aparajita" panose="020B0604020202020204" pitchFamily="34" charset="0"/>
                <a:cs typeface="Aparajita" panose="020B0604020202020204" pitchFamily="34" charset="0"/>
              </a:rPr>
              <a:t> </a:t>
            </a:r>
            <a:r>
              <a:rPr lang="it-IT" sz="1600" dirty="0">
                <a:solidFill>
                  <a:schemeClr val="accent1">
                    <a:lumMod val="75000"/>
                  </a:schemeClr>
                </a:solidFill>
                <a:latin typeface="Aparajita" panose="020B0604020202020204" pitchFamily="34" charset="0"/>
                <a:cs typeface="Aparajita" panose="020B0604020202020204" pitchFamily="34" charset="0"/>
              </a:rPr>
              <a:t>Sostenibilità ecologica: i soggetti aderenti ai Distretti si impegnano a praticare un’economia rispettosa dell’ambiente (sia nell’uso di energia e materie prime, sia nella produzione di rifiuti) </a:t>
            </a:r>
            <a:endParaRPr lang="it-IT" sz="1600" dirty="0" smtClean="0">
              <a:solidFill>
                <a:schemeClr val="accent1">
                  <a:lumMod val="75000"/>
                </a:schemeClr>
              </a:solidFill>
              <a:latin typeface="Aparajita" panose="020B0604020202020204" pitchFamily="34" charset="0"/>
              <a:cs typeface="Aparajita" panose="020B0604020202020204" pitchFamily="34" charset="0"/>
            </a:endParaRPr>
          </a:p>
          <a:p>
            <a:pPr>
              <a:lnSpc>
                <a:spcPts val="1440"/>
              </a:lnSpc>
              <a:spcBef>
                <a:spcPts val="0"/>
              </a:spcBef>
              <a:buFont typeface="Wingdings" panose="05000000000000000000" pitchFamily="2" charset="2"/>
              <a:buChar char="Ø"/>
            </a:pPr>
            <a:r>
              <a:rPr lang="it-IT" sz="1600" dirty="0" smtClean="0">
                <a:solidFill>
                  <a:schemeClr val="accent1">
                    <a:lumMod val="75000"/>
                  </a:schemeClr>
                </a:solidFill>
                <a:latin typeface="Aparajita" panose="020B0604020202020204" pitchFamily="34" charset="0"/>
                <a:cs typeface="Aparajita" panose="020B0604020202020204" pitchFamily="34" charset="0"/>
              </a:rPr>
              <a:t>Valorizzazione </a:t>
            </a:r>
            <a:r>
              <a:rPr lang="it-IT" sz="1600" dirty="0">
                <a:solidFill>
                  <a:schemeClr val="accent1">
                    <a:lumMod val="75000"/>
                  </a:schemeClr>
                </a:solidFill>
                <a:latin typeface="Aparajita" panose="020B0604020202020204" pitchFamily="34" charset="0"/>
                <a:cs typeface="Aparajita" panose="020B0604020202020204" pitchFamily="34" charset="0"/>
              </a:rPr>
              <a:t>della dimensione locale, il che significa dare la priorità alla produzione e al consumo delle risorse del territorio, sia in termini di materie prime ed energia, che di conoscenze, </a:t>
            </a:r>
            <a:r>
              <a:rPr lang="it-IT" sz="1600" dirty="0" smtClean="0">
                <a:solidFill>
                  <a:schemeClr val="accent1">
                    <a:lumMod val="75000"/>
                  </a:schemeClr>
                </a:solidFill>
                <a:latin typeface="Aparajita" panose="020B0604020202020204" pitchFamily="34" charset="0"/>
                <a:cs typeface="Aparajita" panose="020B0604020202020204" pitchFamily="34" charset="0"/>
              </a:rPr>
              <a:t> relazioni.</a:t>
            </a:r>
          </a:p>
          <a:p>
            <a:pPr>
              <a:lnSpc>
                <a:spcPts val="1440"/>
              </a:lnSpc>
              <a:spcBef>
                <a:spcPts val="0"/>
              </a:spcBef>
              <a:buFont typeface="Wingdings" panose="05000000000000000000" pitchFamily="2" charset="2"/>
              <a:buChar char="Ø"/>
            </a:pPr>
            <a:r>
              <a:rPr lang="it-IT" sz="1600" dirty="0" smtClean="0">
                <a:solidFill>
                  <a:schemeClr val="accent1">
                    <a:lumMod val="75000"/>
                  </a:schemeClr>
                </a:solidFill>
                <a:latin typeface="Aparajita" panose="020B0604020202020204" pitchFamily="34" charset="0"/>
                <a:cs typeface="Aparajita" panose="020B0604020202020204" pitchFamily="34" charset="0"/>
              </a:rPr>
              <a:t>Partecipazione </a:t>
            </a:r>
            <a:r>
              <a:rPr lang="it-IT" sz="1600" dirty="0">
                <a:solidFill>
                  <a:schemeClr val="accent1">
                    <a:lumMod val="75000"/>
                  </a:schemeClr>
                </a:solidFill>
                <a:latin typeface="Aparajita" panose="020B0604020202020204" pitchFamily="34" charset="0"/>
                <a:cs typeface="Aparajita" panose="020B0604020202020204" pitchFamily="34" charset="0"/>
              </a:rPr>
              <a:t>attiva e </a:t>
            </a:r>
            <a:r>
              <a:rPr lang="it-IT" sz="1600" dirty="0" smtClean="0">
                <a:solidFill>
                  <a:schemeClr val="accent1">
                    <a:lumMod val="75000"/>
                  </a:schemeClr>
                </a:solidFill>
                <a:latin typeface="Aparajita" panose="020B0604020202020204" pitchFamily="34" charset="0"/>
                <a:cs typeface="Aparajita" panose="020B0604020202020204" pitchFamily="34" charset="0"/>
              </a:rPr>
              <a:t>democratica.</a:t>
            </a:r>
          </a:p>
          <a:p>
            <a:pPr marL="0" indent="0">
              <a:lnSpc>
                <a:spcPts val="1440"/>
              </a:lnSpc>
              <a:spcBef>
                <a:spcPts val="0"/>
              </a:spcBef>
              <a:buNone/>
            </a:pPr>
            <a:endParaRPr lang="it-IT" sz="1600" dirty="0">
              <a:latin typeface="Aparajita" panose="020B0604020202020204" pitchFamily="34" charset="0"/>
              <a:cs typeface="Aparajita" panose="020B0604020202020204" pitchFamily="34" charset="0"/>
            </a:endParaRPr>
          </a:p>
          <a:p>
            <a:pPr>
              <a:lnSpc>
                <a:spcPts val="1440"/>
              </a:lnSpc>
              <a:spcBef>
                <a:spcPts val="0"/>
              </a:spcBef>
              <a:buFont typeface="Wingdings" panose="05000000000000000000" pitchFamily="2" charset="2"/>
              <a:buChar char="v"/>
            </a:pPr>
            <a:r>
              <a:rPr lang="it-IT" sz="1600" dirty="0">
                <a:latin typeface="Aparajita" panose="020B0604020202020204" pitchFamily="34" charset="0"/>
                <a:cs typeface="Aparajita" panose="020B0604020202020204" pitchFamily="34" charset="0"/>
              </a:rPr>
              <a:t>Gli obiettivi principali proposti ai vari soggetti che faranno parte dei Distretti sono: </a:t>
            </a:r>
            <a:endParaRPr lang="it-IT" sz="1600" dirty="0" smtClean="0">
              <a:latin typeface="Aparajita" panose="020B0604020202020204" pitchFamily="34" charset="0"/>
              <a:cs typeface="Aparajita" panose="020B0604020202020204" pitchFamily="34" charset="0"/>
            </a:endParaRPr>
          </a:p>
          <a:p>
            <a:pPr marL="0" indent="0">
              <a:lnSpc>
                <a:spcPts val="1440"/>
              </a:lnSpc>
              <a:spcBef>
                <a:spcPts val="0"/>
              </a:spcBef>
              <a:buNone/>
            </a:pPr>
            <a:endParaRPr lang="it-IT" sz="1600" dirty="0">
              <a:latin typeface="Aparajita" panose="020B0604020202020204" pitchFamily="34" charset="0"/>
              <a:cs typeface="Aparajita" panose="020B0604020202020204" pitchFamily="34" charset="0"/>
            </a:endParaRPr>
          </a:p>
          <a:p>
            <a:pPr>
              <a:lnSpc>
                <a:spcPts val="1440"/>
              </a:lnSpc>
              <a:spcBef>
                <a:spcPts val="0"/>
              </a:spcBef>
              <a:buFont typeface="Wingdings" panose="05000000000000000000" pitchFamily="2" charset="2"/>
              <a:buChar char="Ø"/>
            </a:pPr>
            <a:r>
              <a:rPr lang="it-IT" sz="1600" dirty="0" smtClean="0">
                <a:solidFill>
                  <a:schemeClr val="accent1">
                    <a:lumMod val="75000"/>
                  </a:schemeClr>
                </a:solidFill>
                <a:latin typeface="Aparajita" panose="020B0604020202020204" pitchFamily="34" charset="0"/>
                <a:cs typeface="Aparajita" panose="020B0604020202020204" pitchFamily="34" charset="0"/>
              </a:rPr>
              <a:t> </a:t>
            </a:r>
            <a:r>
              <a:rPr lang="it-IT" sz="1600" dirty="0">
                <a:solidFill>
                  <a:schemeClr val="accent1">
                    <a:lumMod val="75000"/>
                  </a:schemeClr>
                </a:solidFill>
                <a:latin typeface="Aparajita" panose="020B0604020202020204" pitchFamily="34" charset="0"/>
                <a:cs typeface="Aparajita" panose="020B0604020202020204" pitchFamily="34" charset="0"/>
              </a:rPr>
              <a:t>utilizzare prioritariamente beni e servizi forniti da altri membri del Distretto stesso </a:t>
            </a:r>
          </a:p>
          <a:p>
            <a:pPr>
              <a:lnSpc>
                <a:spcPts val="1440"/>
              </a:lnSpc>
              <a:spcBef>
                <a:spcPts val="0"/>
              </a:spcBef>
              <a:buFont typeface="Wingdings" panose="05000000000000000000" pitchFamily="2" charset="2"/>
              <a:buChar char="Ø"/>
            </a:pPr>
            <a:r>
              <a:rPr lang="it-IT" sz="1600" dirty="0" smtClean="0">
                <a:solidFill>
                  <a:schemeClr val="accent1">
                    <a:lumMod val="75000"/>
                  </a:schemeClr>
                </a:solidFill>
                <a:latin typeface="Aparajita" panose="020B0604020202020204" pitchFamily="34" charset="0"/>
                <a:cs typeface="Aparajita" panose="020B0604020202020204" pitchFamily="34" charset="0"/>
              </a:rPr>
              <a:t> </a:t>
            </a:r>
            <a:r>
              <a:rPr lang="it-IT" sz="1600" dirty="0">
                <a:solidFill>
                  <a:schemeClr val="accent1">
                    <a:lumMod val="75000"/>
                  </a:schemeClr>
                </a:solidFill>
                <a:latin typeface="Aparajita" panose="020B0604020202020204" pitchFamily="34" charset="0"/>
                <a:cs typeface="Aparajita" panose="020B0604020202020204" pitchFamily="34" charset="0"/>
              </a:rPr>
              <a:t>investire </a:t>
            </a:r>
            <a:r>
              <a:rPr lang="it-IT" sz="1600" dirty="0" smtClean="0">
                <a:solidFill>
                  <a:schemeClr val="accent1">
                    <a:lumMod val="75000"/>
                  </a:schemeClr>
                </a:solidFill>
                <a:latin typeface="Aparajita" panose="020B0604020202020204" pitchFamily="34" charset="0"/>
                <a:cs typeface="Aparajita" panose="020B0604020202020204" pitchFamily="34" charset="0"/>
              </a:rPr>
              <a:t>nelle </a:t>
            </a:r>
            <a:r>
              <a:rPr lang="it-IT" sz="1600" dirty="0">
                <a:solidFill>
                  <a:schemeClr val="accent1">
                    <a:lumMod val="75000"/>
                  </a:schemeClr>
                </a:solidFill>
                <a:latin typeface="Aparajita" panose="020B0604020202020204" pitchFamily="34" charset="0"/>
                <a:cs typeface="Aparajita" panose="020B0604020202020204" pitchFamily="34" charset="0"/>
              </a:rPr>
              <a:t>imprese che fanno parte del Distretto </a:t>
            </a:r>
          </a:p>
          <a:p>
            <a:pPr>
              <a:lnSpc>
                <a:spcPts val="1440"/>
              </a:lnSpc>
              <a:spcBef>
                <a:spcPts val="0"/>
              </a:spcBef>
              <a:buFont typeface="Wingdings" panose="05000000000000000000" pitchFamily="2" charset="2"/>
              <a:buChar char="Ø"/>
            </a:pPr>
            <a:r>
              <a:rPr lang="it-IT" sz="1600" dirty="0" smtClean="0">
                <a:solidFill>
                  <a:schemeClr val="accent1">
                    <a:lumMod val="75000"/>
                  </a:schemeClr>
                </a:solidFill>
                <a:latin typeface="Aparajita" panose="020B0604020202020204" pitchFamily="34" charset="0"/>
                <a:cs typeface="Aparajita" panose="020B0604020202020204" pitchFamily="34" charset="0"/>
              </a:rPr>
              <a:t> </a:t>
            </a:r>
            <a:r>
              <a:rPr lang="it-IT" sz="1600" dirty="0">
                <a:solidFill>
                  <a:schemeClr val="accent1">
                    <a:lumMod val="75000"/>
                  </a:schemeClr>
                </a:solidFill>
                <a:latin typeface="Aparajita" panose="020B0604020202020204" pitchFamily="34" charset="0"/>
                <a:cs typeface="Aparajita" panose="020B0604020202020204" pitchFamily="34" charset="0"/>
              </a:rPr>
              <a:t>promuovere e diffondere </a:t>
            </a:r>
            <a:r>
              <a:rPr lang="it-IT" sz="1600" dirty="0" smtClean="0">
                <a:solidFill>
                  <a:schemeClr val="accent1">
                    <a:lumMod val="75000"/>
                  </a:schemeClr>
                </a:solidFill>
                <a:latin typeface="Aparajita" panose="020B0604020202020204" pitchFamily="34" charset="0"/>
                <a:cs typeface="Aparajita" panose="020B0604020202020204" pitchFamily="34" charset="0"/>
              </a:rPr>
              <a:t>la </a:t>
            </a:r>
            <a:r>
              <a:rPr lang="it-IT" sz="1600" dirty="0">
                <a:solidFill>
                  <a:schemeClr val="accent1">
                    <a:lumMod val="75000"/>
                  </a:schemeClr>
                </a:solidFill>
                <a:latin typeface="Aparajita" panose="020B0604020202020204" pitchFamily="34" charset="0"/>
                <a:cs typeface="Aparajita" panose="020B0604020202020204" pitchFamily="34" charset="0"/>
              </a:rPr>
              <a:t>cultura dell’economia solidale, degli stili di vita </a:t>
            </a:r>
            <a:r>
              <a:rPr lang="it-IT" sz="1600" dirty="0" smtClean="0">
                <a:solidFill>
                  <a:schemeClr val="accent1">
                    <a:lumMod val="75000"/>
                  </a:schemeClr>
                </a:solidFill>
                <a:latin typeface="Aparajita" panose="020B0604020202020204" pitchFamily="34" charset="0"/>
                <a:cs typeface="Aparajita" panose="020B0604020202020204" pitchFamily="34" charset="0"/>
              </a:rPr>
              <a:t>sano e consumo critico.</a:t>
            </a:r>
            <a:endParaRPr lang="it-IT" sz="1600" dirty="0">
              <a:solidFill>
                <a:schemeClr val="accent1">
                  <a:lumMod val="75000"/>
                </a:schemeClr>
              </a:solidFill>
              <a:latin typeface="Aparajita" panose="020B0604020202020204" pitchFamily="34" charset="0"/>
              <a:cs typeface="Aparajita" panose="020B0604020202020204" pitchFamily="34" charset="0"/>
            </a:endParaRPr>
          </a:p>
          <a:p>
            <a:pPr>
              <a:lnSpc>
                <a:spcPts val="1440"/>
              </a:lnSpc>
              <a:spcBef>
                <a:spcPts val="0"/>
              </a:spcBef>
            </a:pPr>
            <a:endParaRPr lang="it-IT" sz="1600" dirty="0">
              <a:latin typeface="Aparajita" panose="020B0604020202020204" pitchFamily="34" charset="0"/>
              <a:cs typeface="Aparajita" panose="020B0604020202020204" pitchFamily="34" charset="0"/>
            </a:endParaRPr>
          </a:p>
          <a:p>
            <a:pPr>
              <a:lnSpc>
                <a:spcPts val="1440"/>
              </a:lnSpc>
              <a:spcBef>
                <a:spcPts val="0"/>
              </a:spcBef>
              <a:buFont typeface="Wingdings" panose="05000000000000000000" pitchFamily="2" charset="2"/>
              <a:buChar char="v"/>
            </a:pPr>
            <a:r>
              <a:rPr lang="it-IT" sz="1600" dirty="0">
                <a:latin typeface="Aparajita" panose="020B0604020202020204" pitchFamily="34" charset="0"/>
                <a:cs typeface="Aparajita" panose="020B0604020202020204" pitchFamily="34" charset="0"/>
              </a:rPr>
              <a:t>Questo non esclude ovviamente la possibilità di collegarsi, a livello nazionale o internazionale, con altre realtà che svolgono attività </a:t>
            </a:r>
            <a:r>
              <a:rPr lang="it-IT" sz="1600" dirty="0" smtClean="0">
                <a:latin typeface="Aparajita" panose="020B0604020202020204" pitchFamily="34" charset="0"/>
                <a:cs typeface="Aparajita" panose="020B0604020202020204" pitchFamily="34" charset="0"/>
              </a:rPr>
              <a:t>incluse in questa economia</a:t>
            </a:r>
            <a:endParaRPr lang="it-IT" sz="1600"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xmlns="" val="20677252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SITOGRAFIA</a:t>
            </a:r>
            <a:br>
              <a:rPr lang="it-IT" dirty="0" smtClean="0"/>
            </a:br>
            <a:endParaRPr lang="it-IT" dirty="0"/>
          </a:p>
        </p:txBody>
      </p:sp>
      <p:sp>
        <p:nvSpPr>
          <p:cNvPr id="3" name="Segnaposto contenuto 2"/>
          <p:cNvSpPr>
            <a:spLocks noGrp="1"/>
          </p:cNvSpPr>
          <p:nvPr>
            <p:ph idx="1"/>
          </p:nvPr>
        </p:nvSpPr>
        <p:spPr/>
        <p:txBody>
          <a:bodyPr/>
          <a:lstStyle/>
          <a:p>
            <a:r>
              <a:rPr lang="it-IT" dirty="0" smtClean="0">
                <a:hlinkClick r:id="rId2"/>
              </a:rPr>
              <a:t>www.economiasolidale.net</a:t>
            </a:r>
            <a:endParaRPr lang="it-IT" dirty="0" smtClean="0"/>
          </a:p>
          <a:p>
            <a:r>
              <a:rPr lang="it-IT" dirty="0" smtClean="0"/>
              <a:t>https:it.m.wikipedia.org&gt;wiki&gt;</a:t>
            </a:r>
          </a:p>
          <a:p>
            <a:r>
              <a:rPr lang="it-IT" dirty="0" smtClean="0"/>
              <a:t>Altri </a:t>
            </a:r>
            <a:r>
              <a:rPr lang="it-IT" dirty="0" err="1" smtClean="0"/>
              <a:t>siti…</a:t>
            </a:r>
            <a:endParaRPr lang="it-IT"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solidFill>
                  <a:schemeClr val="accent1">
                    <a:lumMod val="75000"/>
                  </a:schemeClr>
                </a:solidFill>
                <a:latin typeface="Bernard MT Condensed" panose="02050806060905020404" pitchFamily="18" charset="0"/>
              </a:rPr>
              <a:t>CHE COS’E’ L’ECONOMIA SOLIDALE?</a:t>
            </a:r>
            <a:endParaRPr lang="it-IT" dirty="0">
              <a:solidFill>
                <a:schemeClr val="accent1">
                  <a:lumMod val="75000"/>
                </a:schemeClr>
              </a:solidFill>
              <a:latin typeface="Bernard MT Condensed" panose="02050806060905020404" pitchFamily="18" charset="0"/>
            </a:endParaRPr>
          </a:p>
        </p:txBody>
      </p:sp>
      <p:sp>
        <p:nvSpPr>
          <p:cNvPr id="3" name="Segnaposto contenuto 2"/>
          <p:cNvSpPr>
            <a:spLocks noGrp="1"/>
          </p:cNvSpPr>
          <p:nvPr>
            <p:ph idx="1"/>
          </p:nvPr>
        </p:nvSpPr>
        <p:spPr/>
        <p:txBody>
          <a:bodyPr>
            <a:noAutofit/>
          </a:bodyPr>
          <a:lstStyle/>
          <a:p>
            <a:pPr algn="ctr"/>
            <a:r>
              <a:rPr lang="it-IT" sz="2000" dirty="0" smtClean="0">
                <a:latin typeface="Aparajita" panose="020B0604020202020204" pitchFamily="34" charset="0"/>
                <a:cs typeface="Aparajita" panose="020B0604020202020204" pitchFamily="34" charset="0"/>
              </a:rPr>
              <a:t>All’interno del nostro sistema economico, che viene definito “neoliberismo capitalista”, sono sorte, da parte di alcuni settori delle dinamiche e procedure  che  contraddicono il modo di essere e di operare dell’economia classica e comune e si basano invece su principi diversi. Il tornaconto personale e d’impresa, l’utilitarismo non vengono messi in primo piano. Si dà priorità al rispetto per l’ambiente, alle relazioni umane di equità e giustizia e al “tornaconto” sociale, cioè al “tornaconto” dell’umanità nel suo complesso. L’Economia Solidale vuole cercare di estendere gradualmente questi principi a tutta l’economia. In tutto il mondo si stanno sviluppando e diffondendo forme di economia che rimettono al centro del proprio operare le donne e gli uomini con i loro progetti e lo loro storie, le loro relazioni e l'ambiente in cui vivono.</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23928" y="4597248"/>
            <a:ext cx="1615900" cy="205899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4359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95936" y="4581128"/>
            <a:ext cx="1944216" cy="2003388"/>
          </a:xfrm>
          <a:prstGeom prst="rect">
            <a:avLst/>
          </a:prstGeom>
          <a:noFill/>
          <a:ln>
            <a:noFill/>
          </a:ln>
          <a:effectLst>
            <a:outerShdw blurRad="50800" dist="50800" dir="5400000" sx="1000" sy="1000" algn="ctr" rotWithShape="0">
              <a:srgbClr val="000000"/>
            </a:outerShdw>
            <a:softEdge rad="2286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olo 1"/>
          <p:cNvSpPr>
            <a:spLocks noGrp="1"/>
          </p:cNvSpPr>
          <p:nvPr>
            <p:ph type="title"/>
          </p:nvPr>
        </p:nvSpPr>
        <p:spPr/>
        <p:txBody>
          <a:bodyPr>
            <a:normAutofit/>
          </a:bodyPr>
          <a:lstStyle/>
          <a:p>
            <a:r>
              <a:rPr lang="it-IT" sz="4800" dirty="0" smtClean="0">
                <a:solidFill>
                  <a:schemeClr val="accent1">
                    <a:lumMod val="75000"/>
                  </a:schemeClr>
                </a:solidFill>
                <a:latin typeface="Bernard MT Condensed" panose="02050806060905020404" pitchFamily="18" charset="0"/>
              </a:rPr>
              <a:t>RES</a:t>
            </a:r>
            <a:endParaRPr lang="it-IT" sz="4800" dirty="0">
              <a:solidFill>
                <a:schemeClr val="accent1">
                  <a:lumMod val="75000"/>
                </a:schemeClr>
              </a:solidFill>
              <a:latin typeface="Bernard MT Condensed" panose="02050806060905020404" pitchFamily="18" charset="0"/>
            </a:endParaRPr>
          </a:p>
        </p:txBody>
      </p:sp>
      <p:sp>
        <p:nvSpPr>
          <p:cNvPr id="3" name="Segnaposto contenuto 2"/>
          <p:cNvSpPr>
            <a:spLocks noGrp="1"/>
          </p:cNvSpPr>
          <p:nvPr>
            <p:ph idx="1"/>
          </p:nvPr>
        </p:nvSpPr>
        <p:spPr>
          <a:xfrm>
            <a:off x="467544" y="1484784"/>
            <a:ext cx="8229600" cy="4525963"/>
          </a:xfrm>
        </p:spPr>
        <p:txBody>
          <a:bodyPr>
            <a:normAutofit/>
          </a:bodyPr>
          <a:lstStyle/>
          <a:p>
            <a:pPr algn="ctr"/>
            <a:r>
              <a:rPr lang="it-IT" sz="1600" dirty="0" smtClean="0">
                <a:latin typeface="Aparajita" panose="020B0604020202020204" pitchFamily="34" charset="0"/>
                <a:cs typeface="Aparajita" panose="020B0604020202020204" pitchFamily="34" charset="0"/>
              </a:rPr>
              <a:t>Il progetto "RES" (Rete di Economia Solidale) è un esperimento in corso per la costruzione di un’altra economia, a partire dalle mille esperienze di economia solidale. Questa progetto in costruzione, segue la "strategia delle  reti« Intende cioè rafforzare e sviluppare le realtà di economia solidale attraverso la creazione di circuiti economici, in cui le diverse realtà si sostengono a vicenda creando insieme spazi di mercato finalizzato al benessere di tutti. L' idea nasce  dai problemi di lotta sociale e di economia solidale presenti in Brasile. Si è elaborato perciò una teoria di organizzazione di reti, integrandole e dandole un carattere strategico. Le reti di economia solidale  hanno una concezione di produzione articolata autogestita e un processo di sviluppo sostenibile. Nel 1999 si è realizzato una pagina su Internet ricca di informazioni, esperienze, spazi di approfondimento e discussione. Una rete è costituita dai i flussi che la alimenta. Questi flussi possono essere di tre tipi: flussi d' informazione e tecnologia, flussi di beni e prodotti e flussi di valori, sia economici che etici, i più importanti. Ogni volta che due gruppi, due organizzazioni si integrano in un processo di scambio con altri gruppi, in cui uno alimenta allora abbiamo una rete. Le reti si autoalimentano tramite la diversità: tanto maggiore è la diversità, tanto più forte è la rete. Le reti sono importanti, e rivoluzionarie, perché integra i vari gruppi di produzione, cultura, educazione. </a:t>
            </a:r>
          </a:p>
        </p:txBody>
      </p:sp>
    </p:spTree>
    <p:extLst>
      <p:ext uri="{BB962C8B-B14F-4D97-AF65-F5344CB8AC3E}">
        <p14:creationId xmlns:p14="http://schemas.microsoft.com/office/powerpoint/2010/main" xmlns="" val="127191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800" dirty="0" smtClean="0">
                <a:solidFill>
                  <a:schemeClr val="accent1">
                    <a:lumMod val="75000"/>
                  </a:schemeClr>
                </a:solidFill>
                <a:latin typeface="Bernard MT Condensed" panose="02050806060905020404" pitchFamily="18" charset="0"/>
              </a:rPr>
              <a:t>LE REALTA’</a:t>
            </a:r>
            <a:endParaRPr lang="it-IT" sz="4800" dirty="0">
              <a:solidFill>
                <a:schemeClr val="accent1">
                  <a:lumMod val="75000"/>
                </a:schemeClr>
              </a:solidFill>
              <a:latin typeface="Bernard MT Condensed" panose="02050806060905020404" pitchFamily="18" charset="0"/>
            </a:endParaRPr>
          </a:p>
        </p:txBody>
      </p:sp>
      <p:sp>
        <p:nvSpPr>
          <p:cNvPr id="3" name="Segnaposto contenuto 2"/>
          <p:cNvSpPr>
            <a:spLocks noGrp="1"/>
          </p:cNvSpPr>
          <p:nvPr>
            <p:ph idx="1"/>
          </p:nvPr>
        </p:nvSpPr>
        <p:spPr>
          <a:solidFill>
            <a:schemeClr val="bg1"/>
          </a:solidFill>
          <a:ln>
            <a:solidFill>
              <a:schemeClr val="bg1"/>
            </a:solidFill>
          </a:ln>
        </p:spPr>
        <p:txBody>
          <a:bodyPr>
            <a:noAutofit/>
          </a:bodyPr>
          <a:lstStyle/>
          <a:p>
            <a:r>
              <a:rPr lang="it-IT" sz="2800" dirty="0" smtClean="0">
                <a:latin typeface="Aparajita" panose="020B0604020202020204" pitchFamily="34" charset="0"/>
                <a:cs typeface="Aparajita" panose="020B0604020202020204" pitchFamily="34" charset="0"/>
              </a:rPr>
              <a:t>Questo movimento umano di consapevolezza si concretizza in varie realtà:</a:t>
            </a:r>
          </a:p>
          <a:p>
            <a:pPr>
              <a:buFont typeface="Wingdings" panose="05000000000000000000" pitchFamily="2" charset="2"/>
              <a:buChar char="ü"/>
            </a:pPr>
            <a:r>
              <a:rPr lang="it-IT" sz="2800" dirty="0" smtClean="0">
                <a:solidFill>
                  <a:schemeClr val="accent5">
                    <a:lumMod val="75000"/>
                  </a:schemeClr>
                </a:solidFill>
                <a:latin typeface="Aparajita" panose="020B0604020202020204" pitchFamily="34" charset="0"/>
                <a:cs typeface="Aparajita" panose="020B0604020202020204" pitchFamily="34" charset="0"/>
              </a:rPr>
              <a:t>Commercio Equo e Solidale</a:t>
            </a:r>
          </a:p>
          <a:p>
            <a:pPr>
              <a:buFont typeface="Wingdings" panose="05000000000000000000" pitchFamily="2" charset="2"/>
              <a:buChar char="ü"/>
            </a:pPr>
            <a:r>
              <a:rPr lang="it-IT" sz="2800" dirty="0" smtClean="0">
                <a:solidFill>
                  <a:schemeClr val="accent5">
                    <a:lumMod val="75000"/>
                  </a:schemeClr>
                </a:solidFill>
                <a:latin typeface="Aparajita" panose="020B0604020202020204" pitchFamily="34" charset="0"/>
                <a:cs typeface="Aparajita" panose="020B0604020202020204" pitchFamily="34" charset="0"/>
              </a:rPr>
              <a:t>Agricoltura biologica</a:t>
            </a:r>
          </a:p>
          <a:p>
            <a:pPr>
              <a:buFont typeface="Wingdings" panose="05000000000000000000" pitchFamily="2" charset="2"/>
              <a:buChar char="ü"/>
            </a:pPr>
            <a:r>
              <a:rPr lang="it-IT" sz="2800" dirty="0" smtClean="0">
                <a:solidFill>
                  <a:schemeClr val="accent5">
                    <a:lumMod val="75000"/>
                  </a:schemeClr>
                </a:solidFill>
                <a:latin typeface="Aparajita" panose="020B0604020202020204" pitchFamily="34" charset="0"/>
                <a:cs typeface="Aparajita" panose="020B0604020202020204" pitchFamily="34" charset="0"/>
              </a:rPr>
              <a:t>Cooperative </a:t>
            </a:r>
          </a:p>
          <a:p>
            <a:pPr>
              <a:buFont typeface="Wingdings" panose="05000000000000000000" pitchFamily="2" charset="2"/>
              <a:buChar char="ü"/>
            </a:pPr>
            <a:r>
              <a:rPr lang="it-IT" sz="2800" dirty="0" smtClean="0">
                <a:solidFill>
                  <a:schemeClr val="accent5">
                    <a:lumMod val="75000"/>
                  </a:schemeClr>
                </a:solidFill>
                <a:latin typeface="Aparajita" panose="020B0604020202020204" pitchFamily="34" charset="0"/>
                <a:cs typeface="Aparajita" panose="020B0604020202020204" pitchFamily="34" charset="0"/>
              </a:rPr>
              <a:t>Software libero</a:t>
            </a:r>
          </a:p>
          <a:p>
            <a:pPr>
              <a:buFont typeface="Wingdings" panose="05000000000000000000" pitchFamily="2" charset="2"/>
              <a:buChar char="ü"/>
            </a:pPr>
            <a:r>
              <a:rPr lang="it-IT" sz="2800" dirty="0" smtClean="0">
                <a:solidFill>
                  <a:schemeClr val="accent5">
                    <a:lumMod val="75000"/>
                  </a:schemeClr>
                </a:solidFill>
                <a:latin typeface="Aparajita" panose="020B0604020202020204" pitchFamily="34" charset="0"/>
                <a:cs typeface="Aparajita" panose="020B0604020202020204" pitchFamily="34" charset="0"/>
              </a:rPr>
              <a:t>Turismo Responsabile</a:t>
            </a:r>
          </a:p>
          <a:p>
            <a:pPr>
              <a:buFont typeface="Wingdings" panose="05000000000000000000" pitchFamily="2" charset="2"/>
              <a:buChar char="ü"/>
            </a:pPr>
            <a:r>
              <a:rPr lang="it-IT" sz="2800" dirty="0" smtClean="0">
                <a:solidFill>
                  <a:schemeClr val="accent5">
                    <a:lumMod val="75000"/>
                  </a:schemeClr>
                </a:solidFill>
                <a:latin typeface="Aparajita" panose="020B0604020202020204" pitchFamily="34" charset="0"/>
                <a:cs typeface="Aparajita" panose="020B0604020202020204" pitchFamily="34" charset="0"/>
              </a:rPr>
              <a:t>Finanza etica</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34705" y="4869160"/>
            <a:ext cx="4909295" cy="19888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177481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99741" y="4049492"/>
            <a:ext cx="1942097" cy="26956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olo 1"/>
          <p:cNvSpPr>
            <a:spLocks noGrp="1"/>
          </p:cNvSpPr>
          <p:nvPr>
            <p:ph type="title"/>
          </p:nvPr>
        </p:nvSpPr>
        <p:spPr/>
        <p:txBody>
          <a:bodyPr>
            <a:normAutofit/>
          </a:bodyPr>
          <a:lstStyle/>
          <a:p>
            <a:r>
              <a:rPr lang="it-IT" sz="4800" dirty="0" smtClean="0">
                <a:solidFill>
                  <a:schemeClr val="accent1">
                    <a:lumMod val="75000"/>
                  </a:schemeClr>
                </a:solidFill>
                <a:latin typeface="Bernard MT Condensed" panose="02050806060905020404" pitchFamily="18" charset="0"/>
              </a:rPr>
              <a:t>COMMERCIO EQUO E SOLIDALE</a:t>
            </a:r>
            <a:endParaRPr lang="it-IT" sz="4800" dirty="0">
              <a:solidFill>
                <a:schemeClr val="accent1">
                  <a:lumMod val="75000"/>
                </a:schemeClr>
              </a:solidFill>
              <a:latin typeface="Bernard MT Condensed" panose="02050806060905020404" pitchFamily="18" charset="0"/>
            </a:endParaRPr>
          </a:p>
        </p:txBody>
      </p:sp>
      <p:sp>
        <p:nvSpPr>
          <p:cNvPr id="3" name="Segnaposto contenuto 2"/>
          <p:cNvSpPr>
            <a:spLocks noGrp="1"/>
          </p:cNvSpPr>
          <p:nvPr>
            <p:ph idx="1"/>
          </p:nvPr>
        </p:nvSpPr>
        <p:spPr>
          <a:xfrm>
            <a:off x="467544" y="1412776"/>
            <a:ext cx="8229600" cy="4525963"/>
          </a:xfrm>
        </p:spPr>
        <p:txBody>
          <a:bodyPr>
            <a:noAutofit/>
          </a:bodyPr>
          <a:lstStyle/>
          <a:p>
            <a:pPr algn="ctr"/>
            <a:r>
              <a:rPr lang="it-IT" sz="1800" dirty="0" smtClean="0">
                <a:latin typeface="Aparajita" panose="020B0604020202020204" pitchFamily="34" charset="0"/>
                <a:cs typeface="Aparajita" panose="020B0604020202020204" pitchFamily="34" charset="0"/>
              </a:rPr>
              <a:t>Mentre nell’economia comune i commercianti cercano di ottenere le merci al più basso prezzo possibile, nel settore del Commercio Equo e Solidale avviene il contrario: i commercianti desiderano pagare le merci importate ad un prezzo più alto rispetto a quello del mercato. Lo fanno perché riconoscono che l’economia comune crea dei meccanismi di sfruttamento delle popolazioni del “terzo” mondo e perché sempre più consumatori consapevoli non vogliono sentirsi coinvolti in queste pratiche di sfruttamento. Inoltre il Commercio Equo si basa sulle relazioni dirette, di conoscenza e di scambio, anche culturale, che vengono instaurate con i gruppi di produttori dai quali si importa. Il Commercio Equo cerca di favorire, fra le popolazioni povere, la creazione e gestione di imprese produttive solidali, che possano rendersi indipendenti dai grandi commercianti tradizionali, che cercano solo il prezzo più basso.</a:t>
            </a:r>
            <a:endParaRPr lang="it-IT" sz="1800"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xmlns="" val="1139765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31840" y="3859638"/>
            <a:ext cx="2935918" cy="293591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olo 1"/>
          <p:cNvSpPr>
            <a:spLocks noGrp="1"/>
          </p:cNvSpPr>
          <p:nvPr>
            <p:ph type="title"/>
          </p:nvPr>
        </p:nvSpPr>
        <p:spPr/>
        <p:txBody>
          <a:bodyPr>
            <a:normAutofit/>
          </a:bodyPr>
          <a:lstStyle/>
          <a:p>
            <a:r>
              <a:rPr lang="it-IT" sz="4800" dirty="0" smtClean="0">
                <a:solidFill>
                  <a:schemeClr val="accent1">
                    <a:lumMod val="75000"/>
                  </a:schemeClr>
                </a:solidFill>
                <a:latin typeface="Bernard MT Condensed" panose="02050806060905020404" pitchFamily="18" charset="0"/>
              </a:rPr>
              <a:t>AGRICOLTURA BIOLOGICA</a:t>
            </a:r>
            <a:endParaRPr lang="it-IT" sz="4800" dirty="0">
              <a:solidFill>
                <a:schemeClr val="accent1">
                  <a:lumMod val="75000"/>
                </a:schemeClr>
              </a:solidFill>
              <a:latin typeface="Bernard MT Condensed" panose="02050806060905020404" pitchFamily="18" charset="0"/>
            </a:endParaRPr>
          </a:p>
        </p:txBody>
      </p:sp>
      <p:sp>
        <p:nvSpPr>
          <p:cNvPr id="3" name="Segnaposto contenuto 2"/>
          <p:cNvSpPr>
            <a:spLocks noGrp="1"/>
          </p:cNvSpPr>
          <p:nvPr>
            <p:ph idx="1"/>
          </p:nvPr>
        </p:nvSpPr>
        <p:spPr/>
        <p:txBody>
          <a:bodyPr>
            <a:normAutofit/>
          </a:bodyPr>
          <a:lstStyle/>
          <a:p>
            <a:pPr algn="ctr"/>
            <a:r>
              <a:rPr lang="it-IT" sz="2000" dirty="0" smtClean="0">
                <a:latin typeface="Aparajita" panose="020B0604020202020204" pitchFamily="34" charset="0"/>
                <a:cs typeface="Aparajita" panose="020B0604020202020204" pitchFamily="34" charset="0"/>
              </a:rPr>
              <a:t>In questo caso si vuole realizzare la “solidarietà” con la natura e fra gli uomini, non si vuole inquinare l’ambiente, le falde acquifere e i cibi con prodotti chimici nocivi e si offre dei cibi di alto valore nutritivo. Questo comporta pratiche agricole che richiedono più impegno e lavoro. Si cerca inoltre anche un nuovo modo di lavorare e rapportarsi, non solo con la natura, ma anche fra gli esseri umani. Dopo che questo settore ha ottenuto successo presso i consumatori e le istituzioni, da parte di alcuni nuovi operatori, è diventato l’occasione di “fare affari” come i settori tradizionali. </a:t>
            </a:r>
            <a:endParaRPr lang="it-IT" sz="2000"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xmlns="" val="2524456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71824" y="4365104"/>
            <a:ext cx="3046517" cy="17823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olo 1"/>
          <p:cNvSpPr>
            <a:spLocks noGrp="1"/>
          </p:cNvSpPr>
          <p:nvPr>
            <p:ph type="title"/>
          </p:nvPr>
        </p:nvSpPr>
        <p:spPr/>
        <p:txBody>
          <a:bodyPr>
            <a:normAutofit/>
          </a:bodyPr>
          <a:lstStyle/>
          <a:p>
            <a:r>
              <a:rPr lang="it-IT" sz="5400" dirty="0" smtClean="0">
                <a:solidFill>
                  <a:schemeClr val="accent1">
                    <a:lumMod val="75000"/>
                  </a:schemeClr>
                </a:solidFill>
                <a:latin typeface="Bernard MT Condensed" panose="02050806060905020404" pitchFamily="18" charset="0"/>
              </a:rPr>
              <a:t>COOPERATIVE</a:t>
            </a:r>
            <a:endParaRPr lang="it-IT" sz="5400" dirty="0">
              <a:solidFill>
                <a:schemeClr val="accent1">
                  <a:lumMod val="75000"/>
                </a:schemeClr>
              </a:solidFill>
              <a:latin typeface="Bernard MT Condensed" panose="02050806060905020404" pitchFamily="18" charset="0"/>
            </a:endParaRPr>
          </a:p>
        </p:txBody>
      </p:sp>
      <p:sp>
        <p:nvSpPr>
          <p:cNvPr id="3" name="Segnaposto contenuto 2"/>
          <p:cNvSpPr>
            <a:spLocks noGrp="1"/>
          </p:cNvSpPr>
          <p:nvPr>
            <p:ph idx="1"/>
          </p:nvPr>
        </p:nvSpPr>
        <p:spPr/>
        <p:txBody>
          <a:bodyPr>
            <a:normAutofit/>
          </a:bodyPr>
          <a:lstStyle/>
          <a:p>
            <a:pPr algn="ctr"/>
            <a:r>
              <a:rPr lang="it-IT" sz="2800" dirty="0" smtClean="0">
                <a:latin typeface="Aparajita" panose="020B0604020202020204" pitchFamily="34" charset="0"/>
                <a:cs typeface="Aparajita" panose="020B0604020202020204" pitchFamily="34" charset="0"/>
              </a:rPr>
              <a:t>Mentre il nostro sistema economico tende ad emarginare i soggetti più deboli, basandosi sulla concorrenza e sulla lotta per la conquista del mercato, questo tipo di imprese, al contrario, cerca di valorizzare proprio i soggetti più deboli ed esclusi, riconoscendo il valore e la dignità di tutti.</a:t>
            </a:r>
            <a:endParaRPr lang="it-IT" sz="2800"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xmlns="" val="23162048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99792" y="5129808"/>
            <a:ext cx="3456384" cy="17281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olo 1"/>
          <p:cNvSpPr>
            <a:spLocks noGrp="1"/>
          </p:cNvSpPr>
          <p:nvPr>
            <p:ph type="title"/>
          </p:nvPr>
        </p:nvSpPr>
        <p:spPr/>
        <p:txBody>
          <a:bodyPr>
            <a:normAutofit/>
          </a:bodyPr>
          <a:lstStyle/>
          <a:p>
            <a:r>
              <a:rPr lang="it-IT" sz="4800" dirty="0" smtClean="0">
                <a:solidFill>
                  <a:schemeClr val="accent1">
                    <a:lumMod val="75000"/>
                  </a:schemeClr>
                </a:solidFill>
                <a:latin typeface="Bernard MT Condensed" panose="02050806060905020404" pitchFamily="18" charset="0"/>
              </a:rPr>
              <a:t>SOFTWARE LIBERO</a:t>
            </a:r>
            <a:endParaRPr lang="it-IT" sz="4800" dirty="0">
              <a:solidFill>
                <a:schemeClr val="accent1">
                  <a:lumMod val="75000"/>
                </a:schemeClr>
              </a:solidFill>
              <a:latin typeface="Bernard MT Condensed" panose="02050806060905020404" pitchFamily="18" charset="0"/>
            </a:endParaRPr>
          </a:p>
        </p:txBody>
      </p:sp>
      <p:sp>
        <p:nvSpPr>
          <p:cNvPr id="3" name="Segnaposto contenuto 2"/>
          <p:cNvSpPr>
            <a:spLocks noGrp="1"/>
          </p:cNvSpPr>
          <p:nvPr>
            <p:ph idx="1"/>
          </p:nvPr>
        </p:nvSpPr>
        <p:spPr/>
        <p:txBody>
          <a:bodyPr>
            <a:normAutofit/>
          </a:bodyPr>
          <a:lstStyle/>
          <a:p>
            <a:pPr algn="ctr"/>
            <a:r>
              <a:rPr lang="it-IT" sz="2800" dirty="0" smtClean="0">
                <a:latin typeface="Aparajita" panose="020B0604020202020204" pitchFamily="34" charset="0"/>
                <a:cs typeface="Aparajita" panose="020B0604020202020204" pitchFamily="34" charset="0"/>
              </a:rPr>
              <a:t>Il software libero, nel campo dell’informatica, preannuncia l’era in cui, non vi saranno più segreti e brevetti, ma le scoperte e le innovazioni saranno subito messe a disposizione di tutti e da tutti potranno essere migliorate. Anche qui è presente una pratica, la condivisione delle conoscenze, che è volta all’interesse generale e contro interessi individuali.</a:t>
            </a:r>
          </a:p>
          <a:p>
            <a:pPr marL="0" indent="0">
              <a:buNone/>
            </a:pPr>
            <a:r>
              <a:rPr lang="it-IT" dirty="0" smtClean="0"/>
              <a:t> </a:t>
            </a:r>
            <a:endParaRPr lang="it-IT" dirty="0"/>
          </a:p>
        </p:txBody>
      </p:sp>
    </p:spTree>
    <p:extLst>
      <p:ext uri="{BB962C8B-B14F-4D97-AF65-F5344CB8AC3E}">
        <p14:creationId xmlns:p14="http://schemas.microsoft.com/office/powerpoint/2010/main" xmlns="" val="18543779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03848" y="3861048"/>
            <a:ext cx="2799004" cy="20982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olo 1"/>
          <p:cNvSpPr>
            <a:spLocks noGrp="1"/>
          </p:cNvSpPr>
          <p:nvPr>
            <p:ph type="title"/>
          </p:nvPr>
        </p:nvSpPr>
        <p:spPr/>
        <p:txBody>
          <a:bodyPr>
            <a:normAutofit/>
          </a:bodyPr>
          <a:lstStyle/>
          <a:p>
            <a:r>
              <a:rPr lang="it-IT" sz="4800" dirty="0" smtClean="0">
                <a:solidFill>
                  <a:schemeClr val="accent1">
                    <a:lumMod val="75000"/>
                  </a:schemeClr>
                </a:solidFill>
                <a:latin typeface="Bernard MT Condensed" panose="02050806060905020404" pitchFamily="18" charset="0"/>
              </a:rPr>
              <a:t>TURISMO RESPONSABILE</a:t>
            </a:r>
            <a:endParaRPr lang="it-IT" sz="4800" dirty="0">
              <a:solidFill>
                <a:schemeClr val="accent1">
                  <a:lumMod val="75000"/>
                </a:schemeClr>
              </a:solidFill>
              <a:latin typeface="Bernard MT Condensed" panose="02050806060905020404" pitchFamily="18" charset="0"/>
            </a:endParaRPr>
          </a:p>
        </p:txBody>
      </p:sp>
      <p:sp>
        <p:nvSpPr>
          <p:cNvPr id="3" name="Segnaposto contenuto 2"/>
          <p:cNvSpPr>
            <a:spLocks noGrp="1"/>
          </p:cNvSpPr>
          <p:nvPr>
            <p:ph idx="1"/>
          </p:nvPr>
        </p:nvSpPr>
        <p:spPr/>
        <p:txBody>
          <a:bodyPr>
            <a:normAutofit/>
          </a:bodyPr>
          <a:lstStyle/>
          <a:p>
            <a:pPr algn="ctr"/>
            <a:r>
              <a:rPr lang="it-IT" sz="2400" dirty="0">
                <a:latin typeface="Aparajita" panose="020B0604020202020204" pitchFamily="34" charset="0"/>
                <a:cs typeface="Aparajita" panose="020B0604020202020204" pitchFamily="34" charset="0"/>
              </a:rPr>
              <a:t>In questo settore stanno sorgendo imprese che favoriscono un turismo basato su esperienze di incontro diretto e favoreggiamento delle popolazioni povere dei paesi con interesse turistico, senza il tramite delle grandi agenzie e strutture alberghiere di stampo </a:t>
            </a:r>
            <a:r>
              <a:rPr lang="it-IT" sz="2400" dirty="0" smtClean="0">
                <a:latin typeface="Aparajita" panose="020B0604020202020204" pitchFamily="34" charset="0"/>
                <a:cs typeface="Aparajita" panose="020B0604020202020204" pitchFamily="34" charset="0"/>
              </a:rPr>
              <a:t>occidentale ma </a:t>
            </a:r>
            <a:r>
              <a:rPr lang="it-IT" sz="2400" dirty="0">
                <a:latin typeface="Aparajita" panose="020B0604020202020204" pitchFamily="34" charset="0"/>
                <a:cs typeface="Aparajita" panose="020B0604020202020204" pitchFamily="34" charset="0"/>
              </a:rPr>
              <a:t>con l’interesse ad uno scambio relazionale e culturale alla pari.</a:t>
            </a:r>
          </a:p>
          <a:p>
            <a:endParaRPr lang="it-IT" dirty="0"/>
          </a:p>
          <a:p>
            <a:endParaRPr lang="it-IT" dirty="0"/>
          </a:p>
        </p:txBody>
      </p:sp>
    </p:spTree>
    <p:extLst>
      <p:ext uri="{BB962C8B-B14F-4D97-AF65-F5344CB8AC3E}">
        <p14:creationId xmlns:p14="http://schemas.microsoft.com/office/powerpoint/2010/main" xmlns="" val="116458536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1461</Words>
  <Application>Microsoft Office PowerPoint</Application>
  <PresentationFormat>Presentazione su schermo (4:3)</PresentationFormat>
  <Paragraphs>62</Paragraphs>
  <Slides>13</Slides>
  <Notes>1</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Tema di Office</vt:lpstr>
      <vt:lpstr>ECONOMIA ETICA E SOLIDALE</vt:lpstr>
      <vt:lpstr>CHE COS’E’ L’ECONOMIA SOLIDALE?</vt:lpstr>
      <vt:lpstr>RES</vt:lpstr>
      <vt:lpstr>LE REALTA’</vt:lpstr>
      <vt:lpstr>COMMERCIO EQUO E SOLIDALE</vt:lpstr>
      <vt:lpstr>AGRICOLTURA BIOLOGICA</vt:lpstr>
      <vt:lpstr>COOPERATIVE</vt:lpstr>
      <vt:lpstr>SOFTWARE LIBERO</vt:lpstr>
      <vt:lpstr>TURISMO RESPONSABILE</vt:lpstr>
      <vt:lpstr>FINANZA ETICA</vt:lpstr>
      <vt:lpstr>CRITERI DELL’ECONOMIA SOLIDALE</vt:lpstr>
      <vt:lpstr>I DISTRETTI DI ECONOMIA SOLIDALE</vt:lpstr>
      <vt:lpstr>SITOGRAFIA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ECONOMIA ETICA E SOLIDALE</dc:title>
  <dc:creator>Acer</dc:creator>
  <cp:lastModifiedBy>Irene Ziveri</cp:lastModifiedBy>
  <cp:revision>29</cp:revision>
  <dcterms:created xsi:type="dcterms:W3CDTF">2018-03-18T07:41:49Z</dcterms:created>
  <dcterms:modified xsi:type="dcterms:W3CDTF">2018-05-26T06:31:16Z</dcterms:modified>
</cp:coreProperties>
</file>