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448943024" r:id="rId2"/>
    <p:sldId id="1448943026" r:id="rId3"/>
    <p:sldId id="1448943025" r:id="rId4"/>
    <p:sldId id="1448942883" r:id="rId5"/>
    <p:sldId id="1448942882" r:id="rId6"/>
    <p:sldId id="1448942979" r:id="rId7"/>
    <p:sldId id="1448943028" r:id="rId8"/>
    <p:sldId id="1448943032" r:id="rId9"/>
    <p:sldId id="1448943034" r:id="rId10"/>
    <p:sldId id="1448942981" r:id="rId11"/>
    <p:sldId id="1448943030" r:id="rId12"/>
    <p:sldId id="1448943031" r:id="rId13"/>
    <p:sldId id="273" r:id="rId14"/>
    <p:sldId id="1448943013" r:id="rId15"/>
    <p:sldId id="1448943022" r:id="rId16"/>
    <p:sldId id="1448943016" r:id="rId17"/>
    <p:sldId id="1448943056" r:id="rId18"/>
    <p:sldId id="1448943027" r:id="rId19"/>
    <p:sldId id="1448943060" r:id="rId20"/>
    <p:sldId id="1448943044" r:id="rId21"/>
    <p:sldId id="261" r:id="rId22"/>
    <p:sldId id="1448943045" r:id="rId23"/>
    <p:sldId id="1448943046" r:id="rId24"/>
    <p:sldId id="1448943039" r:id="rId25"/>
    <p:sldId id="1448943052" r:id="rId26"/>
    <p:sldId id="1448943053" r:id="rId27"/>
    <p:sldId id="1448943054" r:id="rId28"/>
    <p:sldId id="1448943055" r:id="rId29"/>
    <p:sldId id="1448943043" r:id="rId30"/>
    <p:sldId id="1448942990" r:id="rId31"/>
    <p:sldId id="1448943040" r:id="rId32"/>
    <p:sldId id="1448943041" r:id="rId33"/>
    <p:sldId id="1448943042"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2C8D07-E19B-9A97-DA69-7A35183AAF4A}" name="Leonardi Barbara" initials="LB" userId="S::barbara.leonardi@regione.emilia-romagna.it::6db8358d-0d4d-411a-a344-7da4bcc3c00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90712" autoAdjust="0"/>
  </p:normalViewPr>
  <p:slideViewPr>
    <p:cSldViewPr snapToGrid="0">
      <p:cViewPr varScale="1">
        <p:scale>
          <a:sx n="100" d="100"/>
          <a:sy n="100" d="100"/>
        </p:scale>
        <p:origin x="882" y="90"/>
      </p:cViewPr>
      <p:guideLst/>
    </p:cSldViewPr>
  </p:slideViewPr>
  <p:notesTextViewPr>
    <p:cViewPr>
      <p:scale>
        <a:sx n="3" d="2"/>
        <a:sy n="3" d="2"/>
      </p:scale>
      <p:origin x="0" y="0"/>
    </p:cViewPr>
  </p:notesTextViewPr>
  <p:sorterViewPr>
    <p:cViewPr>
      <p:scale>
        <a:sx n="100" d="100"/>
        <a:sy n="100" d="100"/>
      </p:scale>
      <p:origin x="0" y="-80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regioneemiliaromagna-my.sharepoint.com/personal/alessio_saponaro_regione_emilia-romagna_it/Documents/Desktop/Psicologia%20Comm%20IV/Elab%20dati.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regioneemiliaromagna-my.sharepoint.com/personal/alessio_saponaro_regione_emilia-romagna_it/Documents/Desktop/Psicologia%20Comm%20IV/Elab%20dati.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regioneemiliaromagna-my.sharepoint.com/personal/alessio_saponaro_regione_emilia-romagna_it/Documents/Desktop/Psicologia%20Comm%20IV/Elab%20dati.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https://regioneemiliaromagna-my.sharepoint.com/personal/alessio_saponaro_regione_emilia-romagna_it/Documents/Desktop/Psicologia%20Comm%20IV/Personale%20psicologo%20Aziende%20sanitarie%20al%2031%20dic%202025.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oleObject" Target="https://regioneemiliaromagna-my.sharepoint.com/personal/alessio_saponaro_regione_emilia-romagna_it/Documents/Desktop/Psicologia%20Comm%20IV/Personale%20psicologo%20Aziende%20sanitarie%20al%2031%20dic%202025.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it-IT"/>
              <a:t>Regione Emilia-Romagna</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it-IT"/>
        </a:p>
      </c:txPr>
    </c:title>
    <c:autoTitleDeleted val="0"/>
    <c:view3D>
      <c:rotX val="75"/>
      <c:rotY val="8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228A-440F-A640-AEFFFC105DBC}"/>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228A-440F-A640-AEFFFC105DBC}"/>
              </c:ext>
            </c:extLst>
          </c:dPt>
          <c:dLbls>
            <c:numFmt formatCode="0.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Foglio1!$E$17:$E$18</c:f>
              <c:strCache>
                <c:ptCount val="2"/>
                <c:pt idx="0">
                  <c:v>Domande non accolte</c:v>
                </c:pt>
                <c:pt idx="1">
                  <c:v>Domande accolte</c:v>
                </c:pt>
              </c:strCache>
            </c:strRef>
          </c:cat>
          <c:val>
            <c:numRef>
              <c:f>Foglio1!$F$17:$F$18</c:f>
              <c:numCache>
                <c:formatCode>General</c:formatCode>
                <c:ptCount val="2"/>
                <c:pt idx="0" formatCode="#,##0">
                  <c:v>24813</c:v>
                </c:pt>
                <c:pt idx="1">
                  <c:v>665</c:v>
                </c:pt>
              </c:numCache>
            </c:numRef>
          </c:val>
          <c:extLst>
            <c:ext xmlns:c16="http://schemas.microsoft.com/office/drawing/2014/chart" uri="{C3380CC4-5D6E-409C-BE32-E72D297353CC}">
              <c16:uniqueId val="{00000004-228A-440F-A640-AEFFFC105DBC}"/>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it-I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it-IT"/>
              <a:t>Italia</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it-IT"/>
        </a:p>
      </c:txPr>
    </c:title>
    <c:autoTitleDeleted val="0"/>
    <c:view3D>
      <c:rotX val="75"/>
      <c:rotY val="8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1-F2B5-4231-A0F9-96162317CF5B}"/>
              </c:ext>
            </c:extLst>
          </c:dPt>
          <c:dPt>
            <c:idx val="1"/>
            <c:bubble3D val="0"/>
            <c:spPr>
              <a:solidFill>
                <a:srgbClr val="FF0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3-F2B5-4231-A0F9-96162317CF5B}"/>
              </c:ext>
            </c:extLst>
          </c:dPt>
          <c:dLbls>
            <c:numFmt formatCode="0.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Foglio1!$E$17:$E$18</c:f>
              <c:strCache>
                <c:ptCount val="2"/>
                <c:pt idx="0">
                  <c:v>Domande non accolte</c:v>
                </c:pt>
                <c:pt idx="1">
                  <c:v>Domande accolte</c:v>
                </c:pt>
              </c:strCache>
            </c:strRef>
          </c:cat>
          <c:val>
            <c:numRef>
              <c:f>Foglio1!$F$27:$F$28</c:f>
              <c:numCache>
                <c:formatCode>General</c:formatCode>
                <c:ptCount val="2"/>
                <c:pt idx="0" formatCode="#,##0">
                  <c:v>400511</c:v>
                </c:pt>
                <c:pt idx="1">
                  <c:v>8721</c:v>
                </c:pt>
              </c:numCache>
            </c:numRef>
          </c:val>
          <c:extLst>
            <c:ext xmlns:c16="http://schemas.microsoft.com/office/drawing/2014/chart" uri="{C3380CC4-5D6E-409C-BE32-E72D297353CC}">
              <c16:uniqueId val="{00000004-F2B5-4231-A0F9-96162317CF5B}"/>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it-I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a:t>Presentate e accolte per fasce</a:t>
            </a:r>
            <a:r>
              <a:rPr lang="it-IT" baseline="0"/>
              <a:t> d'età</a:t>
            </a:r>
            <a:endParaRPr lang="it-I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stacked"/>
        <c:varyColors val="0"/>
        <c:ser>
          <c:idx val="0"/>
          <c:order val="0"/>
          <c:tx>
            <c:strRef>
              <c:f>Foglio1!$D$61</c:f>
              <c:strCache>
                <c:ptCount val="1"/>
                <c:pt idx="0">
                  <c:v>Fascia d'Età Presentate</c:v>
                </c:pt>
              </c:strCache>
            </c:strRef>
          </c:tx>
          <c:spPr>
            <a:solidFill>
              <a:schemeClr val="accent1"/>
            </a:solidFill>
            <a:ln>
              <a:noFill/>
            </a:ln>
            <a:effectLst/>
          </c:spPr>
          <c:invertIfNegative val="0"/>
          <c:cat>
            <c:strRef>
              <c:f>Foglio1!$C$62:$C$65</c:f>
              <c:strCache>
                <c:ptCount val="4"/>
                <c:pt idx="0">
                  <c:v>0 - 17</c:v>
                </c:pt>
                <c:pt idx="1">
                  <c:v>18 - 30</c:v>
                </c:pt>
                <c:pt idx="2">
                  <c:v>31 - 65</c:v>
                </c:pt>
                <c:pt idx="3">
                  <c:v>&gt; 65</c:v>
                </c:pt>
              </c:strCache>
            </c:strRef>
          </c:cat>
          <c:val>
            <c:numRef>
              <c:f>Foglio1!$D$62:$D$65</c:f>
              <c:numCache>
                <c:formatCode>#,##0</c:formatCode>
                <c:ptCount val="4"/>
                <c:pt idx="0">
                  <c:v>2154</c:v>
                </c:pt>
                <c:pt idx="1">
                  <c:v>8497</c:v>
                </c:pt>
                <c:pt idx="2">
                  <c:v>14554</c:v>
                </c:pt>
                <c:pt idx="3" formatCode="General">
                  <c:v>273</c:v>
                </c:pt>
              </c:numCache>
            </c:numRef>
          </c:val>
          <c:extLst>
            <c:ext xmlns:c16="http://schemas.microsoft.com/office/drawing/2014/chart" uri="{C3380CC4-5D6E-409C-BE32-E72D297353CC}">
              <c16:uniqueId val="{00000000-02C1-43A3-9387-08F713F48FAE}"/>
            </c:ext>
          </c:extLst>
        </c:ser>
        <c:ser>
          <c:idx val="1"/>
          <c:order val="1"/>
          <c:tx>
            <c:strRef>
              <c:f>Foglio1!$E$61</c:f>
              <c:strCache>
                <c:ptCount val="1"/>
                <c:pt idx="0">
                  <c:v>Fascia d'Età Accolte</c:v>
                </c:pt>
              </c:strCache>
            </c:strRef>
          </c:tx>
          <c:spPr>
            <a:solidFill>
              <a:schemeClr val="accent2"/>
            </a:solidFill>
            <a:ln>
              <a:noFill/>
            </a:ln>
            <a:effectLst/>
          </c:spPr>
          <c:invertIfNegative val="0"/>
          <c:cat>
            <c:strRef>
              <c:f>Foglio1!$C$62:$C$65</c:f>
              <c:strCache>
                <c:ptCount val="4"/>
                <c:pt idx="0">
                  <c:v>0 - 17</c:v>
                </c:pt>
                <c:pt idx="1">
                  <c:v>18 - 30</c:v>
                </c:pt>
                <c:pt idx="2">
                  <c:v>31 - 65</c:v>
                </c:pt>
                <c:pt idx="3">
                  <c:v>&gt; 65</c:v>
                </c:pt>
              </c:strCache>
            </c:strRef>
          </c:cat>
          <c:val>
            <c:numRef>
              <c:f>Foglio1!$E$62:$E$65</c:f>
              <c:numCache>
                <c:formatCode>General</c:formatCode>
                <c:ptCount val="4"/>
                <c:pt idx="0">
                  <c:v>20</c:v>
                </c:pt>
                <c:pt idx="1">
                  <c:v>306</c:v>
                </c:pt>
                <c:pt idx="2">
                  <c:v>331</c:v>
                </c:pt>
                <c:pt idx="3">
                  <c:v>8</c:v>
                </c:pt>
              </c:numCache>
            </c:numRef>
          </c:val>
          <c:extLst>
            <c:ext xmlns:c16="http://schemas.microsoft.com/office/drawing/2014/chart" uri="{C3380CC4-5D6E-409C-BE32-E72D297353CC}">
              <c16:uniqueId val="{00000001-02C1-43A3-9387-08F713F48FAE}"/>
            </c:ext>
          </c:extLst>
        </c:ser>
        <c:dLbls>
          <c:showLegendKey val="0"/>
          <c:showVal val="0"/>
          <c:showCatName val="0"/>
          <c:showSerName val="0"/>
          <c:showPercent val="0"/>
          <c:showBubbleSize val="0"/>
        </c:dLbls>
        <c:gapWidth val="150"/>
        <c:overlap val="100"/>
        <c:axId val="1684159712"/>
        <c:axId val="1684174112"/>
      </c:barChart>
      <c:catAx>
        <c:axId val="168415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684174112"/>
        <c:crosses val="autoZero"/>
        <c:auto val="1"/>
        <c:lblAlgn val="ctr"/>
        <c:lblOffset val="100"/>
        <c:noMultiLvlLbl val="0"/>
      </c:catAx>
      <c:valAx>
        <c:axId val="1684174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684159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it-IT" sz="2000"/>
              <a:t>Numero psicologi per anni (qualsiasi rapporto di lavoro o</a:t>
            </a:r>
            <a:r>
              <a:rPr lang="it-IT" sz="2000" baseline="0"/>
              <a:t> contrattuale)</a:t>
            </a:r>
            <a:endParaRPr lang="it-IT"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1"/>
          <c:order val="0"/>
          <c:spPr>
            <a:ln w="28575" cap="rnd">
              <a:solidFill>
                <a:srgbClr val="0070C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Sintesi!$B$11:$H$11</c:f>
              <c:numCache>
                <c:formatCode>General</c:formatCode>
                <c:ptCount val="7"/>
                <c:pt idx="0">
                  <c:v>2019</c:v>
                </c:pt>
                <c:pt idx="1">
                  <c:v>2020</c:v>
                </c:pt>
                <c:pt idx="2">
                  <c:v>2021</c:v>
                </c:pt>
                <c:pt idx="3">
                  <c:v>2022</c:v>
                </c:pt>
                <c:pt idx="4">
                  <c:v>2023</c:v>
                </c:pt>
                <c:pt idx="5">
                  <c:v>2024</c:v>
                </c:pt>
                <c:pt idx="6">
                  <c:v>2025</c:v>
                </c:pt>
              </c:numCache>
            </c:numRef>
          </c:cat>
          <c:val>
            <c:numRef>
              <c:f>Sintesi!$B$25:$H$25</c:f>
              <c:numCache>
                <c:formatCode>General</c:formatCode>
                <c:ptCount val="7"/>
                <c:pt idx="0">
                  <c:v>589</c:v>
                </c:pt>
                <c:pt idx="1">
                  <c:v>611</c:v>
                </c:pt>
                <c:pt idx="2">
                  <c:v>679</c:v>
                </c:pt>
                <c:pt idx="3">
                  <c:v>712</c:v>
                </c:pt>
                <c:pt idx="4">
                  <c:v>725</c:v>
                </c:pt>
                <c:pt idx="5">
                  <c:v>742</c:v>
                </c:pt>
                <c:pt idx="6">
                  <c:v>735</c:v>
                </c:pt>
              </c:numCache>
            </c:numRef>
          </c:val>
          <c:smooth val="0"/>
          <c:extLst>
            <c:ext xmlns:c16="http://schemas.microsoft.com/office/drawing/2014/chart" uri="{C3380CC4-5D6E-409C-BE32-E72D297353CC}">
              <c16:uniqueId val="{00000000-9DC0-42AB-BEB8-92615A470621}"/>
            </c:ext>
          </c:extLst>
        </c:ser>
        <c:dLbls>
          <c:showLegendKey val="0"/>
          <c:showVal val="0"/>
          <c:showCatName val="0"/>
          <c:showSerName val="0"/>
          <c:showPercent val="0"/>
          <c:showBubbleSize val="0"/>
        </c:dLbls>
        <c:smooth val="0"/>
        <c:axId val="1663221151"/>
        <c:axId val="1657906959"/>
      </c:lineChart>
      <c:catAx>
        <c:axId val="166322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1657906959"/>
        <c:crosses val="autoZero"/>
        <c:auto val="1"/>
        <c:lblAlgn val="ctr"/>
        <c:lblOffset val="100"/>
        <c:noMultiLvlLbl val="0"/>
      </c:catAx>
      <c:valAx>
        <c:axId val="1657906959"/>
        <c:scaling>
          <c:orientation val="minMax"/>
          <c:max val="75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6632211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it-IT" sz="2000"/>
              <a:t>Numero psicologi dipendenti per anni</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Sintesi!$B$11:$H$11</c:f>
              <c:numCache>
                <c:formatCode>General</c:formatCode>
                <c:ptCount val="7"/>
                <c:pt idx="0">
                  <c:v>2019</c:v>
                </c:pt>
                <c:pt idx="1">
                  <c:v>2020</c:v>
                </c:pt>
                <c:pt idx="2">
                  <c:v>2021</c:v>
                </c:pt>
                <c:pt idx="3">
                  <c:v>2022</c:v>
                </c:pt>
                <c:pt idx="4">
                  <c:v>2023</c:v>
                </c:pt>
                <c:pt idx="5">
                  <c:v>2024</c:v>
                </c:pt>
                <c:pt idx="6">
                  <c:v>2025</c:v>
                </c:pt>
              </c:numCache>
            </c:numRef>
          </c:cat>
          <c:val>
            <c:numRef>
              <c:f>Sintesi!$B$61:$H$61</c:f>
              <c:numCache>
                <c:formatCode>General</c:formatCode>
                <c:ptCount val="7"/>
                <c:pt idx="0">
                  <c:v>519</c:v>
                </c:pt>
                <c:pt idx="1">
                  <c:v>556</c:v>
                </c:pt>
                <c:pt idx="2">
                  <c:v>626</c:v>
                </c:pt>
                <c:pt idx="3">
                  <c:v>644</c:v>
                </c:pt>
                <c:pt idx="4">
                  <c:v>668</c:v>
                </c:pt>
                <c:pt idx="5">
                  <c:v>689</c:v>
                </c:pt>
                <c:pt idx="6">
                  <c:v>679</c:v>
                </c:pt>
              </c:numCache>
            </c:numRef>
          </c:val>
          <c:smooth val="0"/>
          <c:extLst>
            <c:ext xmlns:c16="http://schemas.microsoft.com/office/drawing/2014/chart" uri="{C3380CC4-5D6E-409C-BE32-E72D297353CC}">
              <c16:uniqueId val="{00000000-4B42-4A65-B417-EFD26FA03B1A}"/>
            </c:ext>
          </c:extLst>
        </c:ser>
        <c:dLbls>
          <c:showLegendKey val="0"/>
          <c:showVal val="0"/>
          <c:showCatName val="0"/>
          <c:showSerName val="0"/>
          <c:showPercent val="0"/>
          <c:showBubbleSize val="0"/>
        </c:dLbls>
        <c:smooth val="0"/>
        <c:axId val="1663221151"/>
        <c:axId val="1657906959"/>
      </c:lineChart>
      <c:catAx>
        <c:axId val="1663221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1657906959"/>
        <c:crosses val="autoZero"/>
        <c:auto val="1"/>
        <c:lblAlgn val="ctr"/>
        <c:lblOffset val="100"/>
        <c:noMultiLvlLbl val="0"/>
      </c:catAx>
      <c:valAx>
        <c:axId val="1657906959"/>
        <c:scaling>
          <c:orientation val="minMax"/>
          <c:max val="70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6632211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it-IT" sz="1800" dirty="0"/>
              <a:t>Collocazione personale psicologo*</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'Sintesi MACROAREA'!$B$40</c:f>
              <c:strCache>
                <c:ptCount val="1"/>
                <c:pt idx="0">
                  <c:v>2019</c:v>
                </c:pt>
              </c:strCache>
            </c:strRef>
          </c:tx>
          <c:spPr>
            <a:solidFill>
              <a:srgbClr val="FF0000"/>
            </a:solidFill>
            <a:ln>
              <a:noFill/>
            </a:ln>
            <a:effectLst/>
          </c:spPr>
          <c:invertIfNegative val="0"/>
          <c:cat>
            <c:strRef>
              <c:f>'Sintesi MACROAREA'!$A$41:$A$45</c:f>
              <c:strCache>
                <c:ptCount val="5"/>
                <c:pt idx="0">
                  <c:v>Distretto</c:v>
                </c:pt>
                <c:pt idx="1">
                  <c:v>Presidio Ospedaliero</c:v>
                </c:pt>
                <c:pt idx="2">
                  <c:v>Salute Mentale</c:v>
                </c:pt>
                <c:pt idx="3">
                  <c:v>Dipartimento Prevenzione</c:v>
                </c:pt>
                <c:pt idx="4">
                  <c:v>Altri Servizi</c:v>
                </c:pt>
              </c:strCache>
            </c:strRef>
          </c:cat>
          <c:val>
            <c:numRef>
              <c:f>'Sintesi MACROAREA'!$B$41:$B$45</c:f>
              <c:numCache>
                <c:formatCode>General</c:formatCode>
                <c:ptCount val="5"/>
                <c:pt idx="0">
                  <c:v>337</c:v>
                </c:pt>
                <c:pt idx="1">
                  <c:v>36</c:v>
                </c:pt>
                <c:pt idx="2">
                  <c:v>140</c:v>
                </c:pt>
                <c:pt idx="3">
                  <c:v>3</c:v>
                </c:pt>
                <c:pt idx="4">
                  <c:v>73</c:v>
                </c:pt>
              </c:numCache>
            </c:numRef>
          </c:val>
          <c:extLst>
            <c:ext xmlns:c16="http://schemas.microsoft.com/office/drawing/2014/chart" uri="{C3380CC4-5D6E-409C-BE32-E72D297353CC}">
              <c16:uniqueId val="{00000000-07E9-4C20-BE2B-26A05A2FC436}"/>
            </c:ext>
          </c:extLst>
        </c:ser>
        <c:ser>
          <c:idx val="1"/>
          <c:order val="1"/>
          <c:tx>
            <c:strRef>
              <c:f>'Sintesi MACROAREA'!$C$40</c:f>
              <c:strCache>
                <c:ptCount val="1"/>
                <c:pt idx="0">
                  <c:v>2025</c:v>
                </c:pt>
              </c:strCache>
            </c:strRef>
          </c:tx>
          <c:spPr>
            <a:solidFill>
              <a:srgbClr val="92D050"/>
            </a:solidFill>
            <a:ln>
              <a:noFill/>
            </a:ln>
            <a:effectLst/>
          </c:spPr>
          <c:invertIfNegative val="0"/>
          <c:cat>
            <c:strRef>
              <c:f>'Sintesi MACROAREA'!$A$41:$A$45</c:f>
              <c:strCache>
                <c:ptCount val="5"/>
                <c:pt idx="0">
                  <c:v>Distretto</c:v>
                </c:pt>
                <c:pt idx="1">
                  <c:v>Presidio Ospedaliero</c:v>
                </c:pt>
                <c:pt idx="2">
                  <c:v>Salute Mentale</c:v>
                </c:pt>
                <c:pt idx="3">
                  <c:v>Dipartimento Prevenzione</c:v>
                </c:pt>
                <c:pt idx="4">
                  <c:v>Altri Servizi</c:v>
                </c:pt>
              </c:strCache>
            </c:strRef>
          </c:cat>
          <c:val>
            <c:numRef>
              <c:f>'Sintesi MACROAREA'!$C$41:$C$45</c:f>
              <c:numCache>
                <c:formatCode>General</c:formatCode>
                <c:ptCount val="5"/>
                <c:pt idx="0">
                  <c:v>386</c:v>
                </c:pt>
                <c:pt idx="1">
                  <c:v>42</c:v>
                </c:pt>
                <c:pt idx="2">
                  <c:v>156</c:v>
                </c:pt>
                <c:pt idx="3">
                  <c:v>2</c:v>
                </c:pt>
                <c:pt idx="4">
                  <c:v>149</c:v>
                </c:pt>
              </c:numCache>
            </c:numRef>
          </c:val>
          <c:extLst>
            <c:ext xmlns:c16="http://schemas.microsoft.com/office/drawing/2014/chart" uri="{C3380CC4-5D6E-409C-BE32-E72D297353CC}">
              <c16:uniqueId val="{00000001-07E9-4C20-BE2B-26A05A2FC436}"/>
            </c:ext>
          </c:extLst>
        </c:ser>
        <c:dLbls>
          <c:showLegendKey val="0"/>
          <c:showVal val="0"/>
          <c:showCatName val="0"/>
          <c:showSerName val="0"/>
          <c:showPercent val="0"/>
          <c:showBubbleSize val="0"/>
        </c:dLbls>
        <c:gapWidth val="219"/>
        <c:overlap val="-27"/>
        <c:axId val="2037263295"/>
        <c:axId val="2037263775"/>
      </c:barChart>
      <c:catAx>
        <c:axId val="2037263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it-IT"/>
          </a:p>
        </c:txPr>
        <c:crossAx val="2037263775"/>
        <c:crosses val="autoZero"/>
        <c:auto val="1"/>
        <c:lblAlgn val="ctr"/>
        <c:lblOffset val="100"/>
        <c:noMultiLvlLbl val="0"/>
      </c:catAx>
      <c:valAx>
        <c:axId val="20372637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20372632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it-IT" sz="2000"/>
              <a:t>Stime prossime assunzioni psicologi</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7.0914260717410318E-2"/>
          <c:y val="0.19486111111111112"/>
          <c:w val="0.89019685039370078"/>
          <c:h val="0.61498432487605714"/>
        </c:manualLayout>
      </c:layout>
      <c:lineChart>
        <c:grouping val="standard"/>
        <c:varyColors val="0"/>
        <c:ser>
          <c:idx val="0"/>
          <c:order val="0"/>
          <c:tx>
            <c:strRef>
              <c:f>'Schema Padalino 2025-2027'!$A$45</c:f>
              <c:strCache>
                <c:ptCount val="1"/>
                <c:pt idx="0">
                  <c:v>Rilevati</c:v>
                </c:pt>
              </c:strCache>
            </c:strRef>
          </c:tx>
          <c:spPr>
            <a:ln w="28575" cap="rnd">
              <a:solidFill>
                <a:schemeClr val="accent1"/>
              </a:solidFill>
              <a:round/>
            </a:ln>
            <a:effectLst/>
          </c:spPr>
          <c:marker>
            <c:symbol val="none"/>
          </c:marker>
          <c:cat>
            <c:numRef>
              <c:f>'Schema Padalino 2025-2027'!$B$44:$K$44</c:f>
              <c:numCache>
                <c:formatCode>General</c:formatCode>
                <c:ptCount val="10"/>
                <c:pt idx="0">
                  <c:v>2019</c:v>
                </c:pt>
                <c:pt idx="1">
                  <c:v>2020</c:v>
                </c:pt>
                <c:pt idx="2">
                  <c:v>2021</c:v>
                </c:pt>
                <c:pt idx="3">
                  <c:v>2022</c:v>
                </c:pt>
                <c:pt idx="4">
                  <c:v>2023</c:v>
                </c:pt>
                <c:pt idx="5">
                  <c:v>2024</c:v>
                </c:pt>
                <c:pt idx="6">
                  <c:v>2025</c:v>
                </c:pt>
                <c:pt idx="7">
                  <c:v>2026</c:v>
                </c:pt>
                <c:pt idx="8">
                  <c:v>2027</c:v>
                </c:pt>
                <c:pt idx="9">
                  <c:v>2028</c:v>
                </c:pt>
              </c:numCache>
            </c:numRef>
          </c:cat>
          <c:val>
            <c:numRef>
              <c:f>'Schema Padalino 2025-2027'!$B$45:$K$45</c:f>
              <c:numCache>
                <c:formatCode>General</c:formatCode>
                <c:ptCount val="10"/>
                <c:pt idx="0">
                  <c:v>589</c:v>
                </c:pt>
                <c:pt idx="1">
                  <c:v>611</c:v>
                </c:pt>
                <c:pt idx="2">
                  <c:v>679</c:v>
                </c:pt>
                <c:pt idx="3">
                  <c:v>712</c:v>
                </c:pt>
                <c:pt idx="4">
                  <c:v>725</c:v>
                </c:pt>
                <c:pt idx="5">
                  <c:v>742</c:v>
                </c:pt>
                <c:pt idx="6">
                  <c:v>735</c:v>
                </c:pt>
              </c:numCache>
            </c:numRef>
          </c:val>
          <c:smooth val="0"/>
          <c:extLst>
            <c:ext xmlns:c16="http://schemas.microsoft.com/office/drawing/2014/chart" uri="{C3380CC4-5D6E-409C-BE32-E72D297353CC}">
              <c16:uniqueId val="{00000000-95CE-4A63-A8DA-C4F481C53BD5}"/>
            </c:ext>
          </c:extLst>
        </c:ser>
        <c:ser>
          <c:idx val="1"/>
          <c:order val="1"/>
          <c:tx>
            <c:strRef>
              <c:f>'Schema Padalino 2025-2027'!$A$46</c:f>
              <c:strCache>
                <c:ptCount val="1"/>
                <c:pt idx="0">
                  <c:v>Stime future</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'Schema Padalino 2025-2027'!$B$44:$K$44</c:f>
              <c:numCache>
                <c:formatCode>General</c:formatCode>
                <c:ptCount val="10"/>
                <c:pt idx="0">
                  <c:v>2019</c:v>
                </c:pt>
                <c:pt idx="1">
                  <c:v>2020</c:v>
                </c:pt>
                <c:pt idx="2">
                  <c:v>2021</c:v>
                </c:pt>
                <c:pt idx="3">
                  <c:v>2022</c:v>
                </c:pt>
                <c:pt idx="4">
                  <c:v>2023</c:v>
                </c:pt>
                <c:pt idx="5">
                  <c:v>2024</c:v>
                </c:pt>
                <c:pt idx="6">
                  <c:v>2025</c:v>
                </c:pt>
                <c:pt idx="7">
                  <c:v>2026</c:v>
                </c:pt>
                <c:pt idx="8">
                  <c:v>2027</c:v>
                </c:pt>
                <c:pt idx="9">
                  <c:v>2028</c:v>
                </c:pt>
              </c:numCache>
            </c:numRef>
          </c:cat>
          <c:val>
            <c:numRef>
              <c:f>'Schema Padalino 2025-2027'!$B$46:$K$46</c:f>
              <c:numCache>
                <c:formatCode>General</c:formatCode>
                <c:ptCount val="10"/>
                <c:pt idx="7" formatCode="0">
                  <c:v>771.75</c:v>
                </c:pt>
                <c:pt idx="8" formatCode="0">
                  <c:v>810.33749999999998</c:v>
                </c:pt>
                <c:pt idx="9" formatCode="0">
                  <c:v>850.854375</c:v>
                </c:pt>
              </c:numCache>
            </c:numRef>
          </c:val>
          <c:smooth val="0"/>
          <c:extLst>
            <c:ext xmlns:c16="http://schemas.microsoft.com/office/drawing/2014/chart" uri="{C3380CC4-5D6E-409C-BE32-E72D297353CC}">
              <c16:uniqueId val="{00000001-95CE-4A63-A8DA-C4F481C53BD5}"/>
            </c:ext>
          </c:extLst>
        </c:ser>
        <c:dLbls>
          <c:showLegendKey val="0"/>
          <c:showVal val="0"/>
          <c:showCatName val="0"/>
          <c:showSerName val="0"/>
          <c:showPercent val="0"/>
          <c:showBubbleSize val="0"/>
        </c:dLbls>
        <c:smooth val="0"/>
        <c:axId val="1233915360"/>
        <c:axId val="1233913920"/>
      </c:lineChart>
      <c:catAx>
        <c:axId val="123391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1233913920"/>
        <c:crosses val="autoZero"/>
        <c:auto val="1"/>
        <c:lblAlgn val="ctr"/>
        <c:lblOffset val="100"/>
        <c:noMultiLvlLbl val="0"/>
      </c:catAx>
      <c:valAx>
        <c:axId val="1233913920"/>
        <c:scaling>
          <c:orientation val="minMax"/>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123391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2BE0F5-A887-4A26-88B3-11147A917BCA}" type="datetimeFigureOut">
              <a:rPr lang="it-IT" smtClean="0"/>
              <a:t>02/03/2026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89188-6734-47A8-B935-0B1E5E23DD20}" type="slidenum">
              <a:rPr lang="it-IT" smtClean="0"/>
              <a:t>‹N›</a:t>
            </a:fld>
            <a:endParaRPr lang="it-IT"/>
          </a:p>
        </p:txBody>
      </p:sp>
    </p:spTree>
    <p:extLst>
      <p:ext uri="{BB962C8B-B14F-4D97-AF65-F5344CB8AC3E}">
        <p14:creationId xmlns:p14="http://schemas.microsoft.com/office/powerpoint/2010/main" val="2409477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44E89188-6734-47A8-B935-0B1E5E23DD20}" type="slidenum">
              <a:rPr lang="it-IT" smtClean="0"/>
              <a:t>5</a:t>
            </a:fld>
            <a:endParaRPr lang="it-IT"/>
          </a:p>
        </p:txBody>
      </p:sp>
    </p:spTree>
    <p:extLst>
      <p:ext uri="{BB962C8B-B14F-4D97-AF65-F5344CB8AC3E}">
        <p14:creationId xmlns:p14="http://schemas.microsoft.com/office/powerpoint/2010/main" val="328452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Circa 1 UE ogni 100mila abitanti - dato sovrastimato. Rilevazione del 2023 le UE erano 21,7 e il </a:t>
            </a:r>
            <a:r>
              <a:rPr lang="it-IT" dirty="0" err="1"/>
              <a:t>num</a:t>
            </a:r>
            <a:r>
              <a:rPr lang="it-IT" dirty="0"/>
              <a:t>. Professionisti 63. era esclusa la PC adulti di Modena (9UE).</a:t>
            </a:r>
          </a:p>
          <a:p>
            <a:r>
              <a:rPr lang="it-IT" dirty="0" err="1"/>
              <a:t>Ausl</a:t>
            </a:r>
            <a:r>
              <a:rPr lang="it-IT" baseline="0" dirty="0"/>
              <a:t> con sperimentazione da </a:t>
            </a:r>
            <a:r>
              <a:rPr lang="it-IT" baseline="0" dirty="0" err="1"/>
              <a:t>piu</a:t>
            </a:r>
            <a:r>
              <a:rPr lang="it-IT" baseline="0" dirty="0"/>
              <a:t> lungo tempo: PR, Mo e Bo. Nota open G – programma 14-28 – </a:t>
            </a:r>
            <a:r>
              <a:rPr lang="it-IT" baseline="0" dirty="0" err="1"/>
              <a:t>trasversle</a:t>
            </a:r>
            <a:r>
              <a:rPr lang="it-IT" baseline="0" dirty="0"/>
              <a:t> che abbiamo citato anche nella </a:t>
            </a:r>
            <a:r>
              <a:rPr lang="it-IT" baseline="0" dirty="0" err="1"/>
              <a:t>dgr</a:t>
            </a:r>
            <a:r>
              <a:rPr lang="it-IT" baseline="0" dirty="0"/>
              <a:t> 2185per la coerenza del modello di consultazione. Va implementato il rapporto con MMGG</a:t>
            </a:r>
            <a:endParaRPr lang="it-IT" dirty="0"/>
          </a:p>
        </p:txBody>
      </p:sp>
      <p:sp>
        <p:nvSpPr>
          <p:cNvPr id="4" name="Segnaposto numero diapositiva 3"/>
          <p:cNvSpPr>
            <a:spLocks noGrp="1"/>
          </p:cNvSpPr>
          <p:nvPr>
            <p:ph type="sldNum" sz="quarter" idx="10"/>
          </p:nvPr>
        </p:nvSpPr>
        <p:spPr/>
        <p:txBody>
          <a:bodyPr/>
          <a:lstStyle/>
          <a:p>
            <a:fld id="{44E89188-6734-47A8-B935-0B1E5E23DD20}" type="slidenum">
              <a:rPr lang="it-IT" smtClean="0"/>
              <a:pPr/>
              <a:t>17</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Specificare che ci si riferisce alle progettazioni post DGR in cui la progettazione è congiunta e coerente con quanto indicato nella DGR. Es. a piacenza </a:t>
            </a:r>
          </a:p>
        </p:txBody>
      </p:sp>
      <p:sp>
        <p:nvSpPr>
          <p:cNvPr id="4" name="Segnaposto numero diapositiva 3"/>
          <p:cNvSpPr>
            <a:spLocks noGrp="1"/>
          </p:cNvSpPr>
          <p:nvPr>
            <p:ph type="sldNum" sz="quarter" idx="5"/>
          </p:nvPr>
        </p:nvSpPr>
        <p:spPr/>
        <p:txBody>
          <a:bodyPr/>
          <a:lstStyle/>
          <a:p>
            <a:fld id="{44E89188-6734-47A8-B935-0B1E5E23DD20}" type="slidenum">
              <a:rPr lang="it-IT" smtClean="0"/>
              <a:pPr/>
              <a:t>18</a:t>
            </a:fld>
            <a:endParaRPr lang="it-IT"/>
          </a:p>
        </p:txBody>
      </p:sp>
    </p:spTree>
    <p:extLst>
      <p:ext uri="{BB962C8B-B14F-4D97-AF65-F5344CB8AC3E}">
        <p14:creationId xmlns:p14="http://schemas.microsoft.com/office/powerpoint/2010/main" val="44667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PRESTAZIONI COMPLESSIVE  o dirette?</a:t>
            </a:r>
          </a:p>
        </p:txBody>
      </p:sp>
      <p:sp>
        <p:nvSpPr>
          <p:cNvPr id="4" name="Segnaposto numero diapositiva 3"/>
          <p:cNvSpPr>
            <a:spLocks noGrp="1"/>
          </p:cNvSpPr>
          <p:nvPr>
            <p:ph type="sldNum" sz="quarter" idx="5"/>
          </p:nvPr>
        </p:nvSpPr>
        <p:spPr/>
        <p:txBody>
          <a:bodyPr/>
          <a:lstStyle/>
          <a:p>
            <a:fld id="{44E89188-6734-47A8-B935-0B1E5E23DD20}" type="slidenum">
              <a:rPr lang="it-IT" smtClean="0"/>
              <a:pPr/>
              <a:t>19</a:t>
            </a:fld>
            <a:endParaRPr lang="it-IT"/>
          </a:p>
        </p:txBody>
      </p:sp>
    </p:spTree>
    <p:extLst>
      <p:ext uri="{BB962C8B-B14F-4D97-AF65-F5344CB8AC3E}">
        <p14:creationId xmlns:p14="http://schemas.microsoft.com/office/powerpoint/2010/main" val="5716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2E6264-6322-4FCE-5518-38F3C7135EF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D98236B-5D83-A243-E024-7CDAE5D707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00FF32C-43EB-66E3-C257-DC90D0B97ABA}"/>
              </a:ext>
            </a:extLst>
          </p:cNvPr>
          <p:cNvSpPr>
            <a:spLocks noGrp="1"/>
          </p:cNvSpPr>
          <p:nvPr>
            <p:ph type="dt" sz="half" idx="10"/>
          </p:nvPr>
        </p:nvSpPr>
        <p:spPr/>
        <p:txBody>
          <a:bodyPr/>
          <a:lstStyle/>
          <a:p>
            <a:fld id="{EEF3ACE2-DDD7-49B3-97B2-53636D523BB2}" type="datetimeFigureOut">
              <a:rPr lang="it-IT" smtClean="0"/>
              <a:t>02/03/2026</a:t>
            </a:fld>
            <a:endParaRPr lang="it-IT"/>
          </a:p>
        </p:txBody>
      </p:sp>
      <p:sp>
        <p:nvSpPr>
          <p:cNvPr id="5" name="Segnaposto piè di pagina 4">
            <a:extLst>
              <a:ext uri="{FF2B5EF4-FFF2-40B4-BE49-F238E27FC236}">
                <a16:creationId xmlns:a16="http://schemas.microsoft.com/office/drawing/2014/main" id="{86971217-B1ED-4E42-DC07-C464EB39B25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A338A74-AC3C-3B8A-07BD-FC13F8515516}"/>
              </a:ext>
            </a:extLst>
          </p:cNvPr>
          <p:cNvSpPr>
            <a:spLocks noGrp="1"/>
          </p:cNvSpPr>
          <p:nvPr>
            <p:ph type="sldNum" sz="quarter" idx="12"/>
          </p:nvPr>
        </p:nvSpPr>
        <p:spPr/>
        <p:txBody>
          <a:bodyPr/>
          <a:lstStyle/>
          <a:p>
            <a:fld id="{EAC4EEDB-9FAA-4394-B44E-AE994793C348}" type="slidenum">
              <a:rPr lang="it-IT" smtClean="0"/>
              <a:t>‹N›</a:t>
            </a:fld>
            <a:endParaRPr lang="it-IT"/>
          </a:p>
        </p:txBody>
      </p:sp>
    </p:spTree>
    <p:extLst>
      <p:ext uri="{BB962C8B-B14F-4D97-AF65-F5344CB8AC3E}">
        <p14:creationId xmlns:p14="http://schemas.microsoft.com/office/powerpoint/2010/main" val="2820157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B72490-7710-2B5F-F4C0-D9C0B74E095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94A9B95-A190-08BB-7EC0-A3ABE0D19EE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5066ECB-5CE9-0E82-BE95-C373D6A80CBD}"/>
              </a:ext>
            </a:extLst>
          </p:cNvPr>
          <p:cNvSpPr>
            <a:spLocks noGrp="1"/>
          </p:cNvSpPr>
          <p:nvPr>
            <p:ph type="dt" sz="half" idx="10"/>
          </p:nvPr>
        </p:nvSpPr>
        <p:spPr/>
        <p:txBody>
          <a:bodyPr/>
          <a:lstStyle/>
          <a:p>
            <a:fld id="{EEF3ACE2-DDD7-49B3-97B2-53636D523BB2}" type="datetimeFigureOut">
              <a:rPr lang="it-IT" smtClean="0"/>
              <a:t>02/03/2026</a:t>
            </a:fld>
            <a:endParaRPr lang="it-IT"/>
          </a:p>
        </p:txBody>
      </p:sp>
      <p:sp>
        <p:nvSpPr>
          <p:cNvPr id="5" name="Segnaposto piè di pagina 4">
            <a:extLst>
              <a:ext uri="{FF2B5EF4-FFF2-40B4-BE49-F238E27FC236}">
                <a16:creationId xmlns:a16="http://schemas.microsoft.com/office/drawing/2014/main" id="{4F209C17-6C6C-B685-5B98-12E71B197CA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1779BF0-F87D-0A95-D3EB-35A3015DF342}"/>
              </a:ext>
            </a:extLst>
          </p:cNvPr>
          <p:cNvSpPr>
            <a:spLocks noGrp="1"/>
          </p:cNvSpPr>
          <p:nvPr>
            <p:ph type="sldNum" sz="quarter" idx="12"/>
          </p:nvPr>
        </p:nvSpPr>
        <p:spPr/>
        <p:txBody>
          <a:bodyPr/>
          <a:lstStyle/>
          <a:p>
            <a:fld id="{EAC4EEDB-9FAA-4394-B44E-AE994793C348}" type="slidenum">
              <a:rPr lang="it-IT" smtClean="0"/>
              <a:t>‹N›</a:t>
            </a:fld>
            <a:endParaRPr lang="it-IT"/>
          </a:p>
        </p:txBody>
      </p:sp>
    </p:spTree>
    <p:extLst>
      <p:ext uri="{BB962C8B-B14F-4D97-AF65-F5344CB8AC3E}">
        <p14:creationId xmlns:p14="http://schemas.microsoft.com/office/powerpoint/2010/main" val="1714016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EAB29DE-D55E-027C-E0DE-90EE374B164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53C2F2E-5DDE-5365-F829-ABB34A01371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20DE7B9-FE84-7088-A0BD-061A3FC448DB}"/>
              </a:ext>
            </a:extLst>
          </p:cNvPr>
          <p:cNvSpPr>
            <a:spLocks noGrp="1"/>
          </p:cNvSpPr>
          <p:nvPr>
            <p:ph type="dt" sz="half" idx="10"/>
          </p:nvPr>
        </p:nvSpPr>
        <p:spPr/>
        <p:txBody>
          <a:bodyPr/>
          <a:lstStyle/>
          <a:p>
            <a:fld id="{EEF3ACE2-DDD7-49B3-97B2-53636D523BB2}" type="datetimeFigureOut">
              <a:rPr lang="it-IT" smtClean="0"/>
              <a:t>02/03/2026</a:t>
            </a:fld>
            <a:endParaRPr lang="it-IT"/>
          </a:p>
        </p:txBody>
      </p:sp>
      <p:sp>
        <p:nvSpPr>
          <p:cNvPr id="5" name="Segnaposto piè di pagina 4">
            <a:extLst>
              <a:ext uri="{FF2B5EF4-FFF2-40B4-BE49-F238E27FC236}">
                <a16:creationId xmlns:a16="http://schemas.microsoft.com/office/drawing/2014/main" id="{05041198-7048-67FF-4325-5DC036EF857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4B5E269-F713-7A2A-6B64-A1FD01AA654F}"/>
              </a:ext>
            </a:extLst>
          </p:cNvPr>
          <p:cNvSpPr>
            <a:spLocks noGrp="1"/>
          </p:cNvSpPr>
          <p:nvPr>
            <p:ph type="sldNum" sz="quarter" idx="12"/>
          </p:nvPr>
        </p:nvSpPr>
        <p:spPr/>
        <p:txBody>
          <a:bodyPr/>
          <a:lstStyle/>
          <a:p>
            <a:fld id="{EAC4EEDB-9FAA-4394-B44E-AE994793C348}" type="slidenum">
              <a:rPr lang="it-IT" smtClean="0"/>
              <a:t>‹N›</a:t>
            </a:fld>
            <a:endParaRPr lang="it-IT"/>
          </a:p>
        </p:txBody>
      </p:sp>
    </p:spTree>
    <p:extLst>
      <p:ext uri="{BB962C8B-B14F-4D97-AF65-F5344CB8AC3E}">
        <p14:creationId xmlns:p14="http://schemas.microsoft.com/office/powerpoint/2010/main" val="2616130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47EDE1-CBB3-40C2-ABC2-06B05A5D343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8222D42-A2CE-4269-A3D4-D2C65E9F3FAC}"/>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275E042-DC6D-4D24-A517-747C4B1E40E8}"/>
              </a:ext>
            </a:extLst>
          </p:cNvPr>
          <p:cNvSpPr>
            <a:spLocks noGrp="1"/>
          </p:cNvSpPr>
          <p:nvPr>
            <p:ph type="dt" sz="half" idx="10"/>
          </p:nvPr>
        </p:nvSpPr>
        <p:spPr/>
        <p:txBody>
          <a:bodyPr/>
          <a:lstStyle/>
          <a:p>
            <a:fld id="{EEF3ACE2-DDD7-49B3-97B2-53636D523BB2}" type="datetimeFigureOut">
              <a:rPr lang="it-IT" smtClean="0"/>
              <a:pPr/>
              <a:t>02/03/2026</a:t>
            </a:fld>
            <a:endParaRPr lang="it-IT"/>
          </a:p>
        </p:txBody>
      </p:sp>
      <p:sp>
        <p:nvSpPr>
          <p:cNvPr id="5" name="Segnaposto piè di pagina 4">
            <a:extLst>
              <a:ext uri="{FF2B5EF4-FFF2-40B4-BE49-F238E27FC236}">
                <a16:creationId xmlns:a16="http://schemas.microsoft.com/office/drawing/2014/main" id="{9E29D854-A13C-464C-8EDC-FB28AF596CA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BB8D948-16CF-4145-A1A6-8C48E8BD6C8A}"/>
              </a:ext>
            </a:extLst>
          </p:cNvPr>
          <p:cNvSpPr>
            <a:spLocks noGrp="1"/>
          </p:cNvSpPr>
          <p:nvPr>
            <p:ph type="sldNum" sz="quarter" idx="12"/>
          </p:nvPr>
        </p:nvSpPr>
        <p:spPr/>
        <p:txBody>
          <a:bodyPr/>
          <a:lstStyle/>
          <a:p>
            <a:fld id="{EAC4EEDB-9FAA-4394-B44E-AE994793C348}" type="slidenum">
              <a:rPr lang="it-IT" smtClean="0"/>
              <a:pPr/>
              <a:t>‹N›</a:t>
            </a:fld>
            <a:endParaRPr lang="it-IT"/>
          </a:p>
        </p:txBody>
      </p:sp>
    </p:spTree>
    <p:extLst>
      <p:ext uri="{BB962C8B-B14F-4D97-AF65-F5344CB8AC3E}">
        <p14:creationId xmlns:p14="http://schemas.microsoft.com/office/powerpoint/2010/main" val="4023727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ACC720-64CE-E755-4945-130579CC7847}"/>
              </a:ext>
            </a:extLst>
          </p:cNvPr>
          <p:cNvSpPr>
            <a:spLocks noGrp="1"/>
          </p:cNvSpPr>
          <p:nvPr>
            <p:ph type="title"/>
          </p:nvPr>
        </p:nvSpPr>
        <p:spPr>
          <a:xfrm>
            <a:off x="584462" y="204869"/>
            <a:ext cx="11161336" cy="643543"/>
          </a:xfrm>
        </p:spPr>
        <p:txBody>
          <a:bodyPr>
            <a:normAutofit/>
          </a:bodyPr>
          <a:lstStyle>
            <a:lvl1pPr>
              <a:defRPr sz="2800" b="1">
                <a:solidFill>
                  <a:schemeClr val="tx2">
                    <a:lumMod val="90000"/>
                    <a:lumOff val="10000"/>
                  </a:schemeClr>
                </a:solidFill>
              </a:defRPr>
            </a:lvl1pPr>
          </a:lstStyle>
          <a:p>
            <a:r>
              <a:rPr lang="it-IT"/>
              <a:t>Fare clic per modificare lo stile del titolo dello schema</a:t>
            </a:r>
          </a:p>
        </p:txBody>
      </p:sp>
    </p:spTree>
    <p:extLst>
      <p:ext uri="{BB962C8B-B14F-4D97-AF65-F5344CB8AC3E}">
        <p14:creationId xmlns:p14="http://schemas.microsoft.com/office/powerpoint/2010/main" val="342584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34A76C-90EF-3952-05BE-00428AABDDE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704D85F-0B24-004C-19E6-8ACDB079AC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16A1685-0E8B-E3C7-D05C-18F152765597}"/>
              </a:ext>
            </a:extLst>
          </p:cNvPr>
          <p:cNvSpPr>
            <a:spLocks noGrp="1"/>
          </p:cNvSpPr>
          <p:nvPr>
            <p:ph type="dt" sz="half" idx="10"/>
          </p:nvPr>
        </p:nvSpPr>
        <p:spPr/>
        <p:txBody>
          <a:bodyPr/>
          <a:lstStyle/>
          <a:p>
            <a:fld id="{EEF3ACE2-DDD7-49B3-97B2-53636D523BB2}" type="datetimeFigureOut">
              <a:rPr lang="it-IT" smtClean="0"/>
              <a:t>02/03/2026</a:t>
            </a:fld>
            <a:endParaRPr lang="it-IT"/>
          </a:p>
        </p:txBody>
      </p:sp>
      <p:sp>
        <p:nvSpPr>
          <p:cNvPr id="5" name="Segnaposto piè di pagina 4">
            <a:extLst>
              <a:ext uri="{FF2B5EF4-FFF2-40B4-BE49-F238E27FC236}">
                <a16:creationId xmlns:a16="http://schemas.microsoft.com/office/drawing/2014/main" id="{A15905B9-9B25-B613-3A3D-A98F341B3B9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3B6BE28-25E7-CFDB-3A3F-354F0101972D}"/>
              </a:ext>
            </a:extLst>
          </p:cNvPr>
          <p:cNvSpPr>
            <a:spLocks noGrp="1"/>
          </p:cNvSpPr>
          <p:nvPr>
            <p:ph type="sldNum" sz="quarter" idx="12"/>
          </p:nvPr>
        </p:nvSpPr>
        <p:spPr/>
        <p:txBody>
          <a:bodyPr/>
          <a:lstStyle/>
          <a:p>
            <a:fld id="{EAC4EEDB-9FAA-4394-B44E-AE994793C348}" type="slidenum">
              <a:rPr lang="it-IT" smtClean="0"/>
              <a:t>‹N›</a:t>
            </a:fld>
            <a:endParaRPr lang="it-IT"/>
          </a:p>
        </p:txBody>
      </p:sp>
    </p:spTree>
    <p:extLst>
      <p:ext uri="{BB962C8B-B14F-4D97-AF65-F5344CB8AC3E}">
        <p14:creationId xmlns:p14="http://schemas.microsoft.com/office/powerpoint/2010/main" val="261165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0060C0-4409-533D-003E-8A91384DA6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E0F92D1-DD53-802D-13E0-1E3A7811065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41E7E9F-1571-A9B6-7F9A-F1A3751B328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B6FAB80-C315-16FE-6B16-C541604D6EFC}"/>
              </a:ext>
            </a:extLst>
          </p:cNvPr>
          <p:cNvSpPr>
            <a:spLocks noGrp="1"/>
          </p:cNvSpPr>
          <p:nvPr>
            <p:ph type="dt" sz="half" idx="10"/>
          </p:nvPr>
        </p:nvSpPr>
        <p:spPr/>
        <p:txBody>
          <a:bodyPr/>
          <a:lstStyle/>
          <a:p>
            <a:fld id="{EEF3ACE2-DDD7-49B3-97B2-53636D523BB2}" type="datetimeFigureOut">
              <a:rPr lang="it-IT" smtClean="0"/>
              <a:t>02/03/2026</a:t>
            </a:fld>
            <a:endParaRPr lang="it-IT"/>
          </a:p>
        </p:txBody>
      </p:sp>
      <p:sp>
        <p:nvSpPr>
          <p:cNvPr id="6" name="Segnaposto piè di pagina 5">
            <a:extLst>
              <a:ext uri="{FF2B5EF4-FFF2-40B4-BE49-F238E27FC236}">
                <a16:creationId xmlns:a16="http://schemas.microsoft.com/office/drawing/2014/main" id="{18488ECC-F6EE-7681-E59D-E456BABBCE5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64D2D62-5B1C-87F3-4F7F-288C4D02BD75}"/>
              </a:ext>
            </a:extLst>
          </p:cNvPr>
          <p:cNvSpPr>
            <a:spLocks noGrp="1"/>
          </p:cNvSpPr>
          <p:nvPr>
            <p:ph type="sldNum" sz="quarter" idx="12"/>
          </p:nvPr>
        </p:nvSpPr>
        <p:spPr/>
        <p:txBody>
          <a:bodyPr/>
          <a:lstStyle/>
          <a:p>
            <a:fld id="{EAC4EEDB-9FAA-4394-B44E-AE994793C348}" type="slidenum">
              <a:rPr lang="it-IT" smtClean="0"/>
              <a:t>‹N›</a:t>
            </a:fld>
            <a:endParaRPr lang="it-IT"/>
          </a:p>
        </p:txBody>
      </p:sp>
    </p:spTree>
    <p:extLst>
      <p:ext uri="{BB962C8B-B14F-4D97-AF65-F5344CB8AC3E}">
        <p14:creationId xmlns:p14="http://schemas.microsoft.com/office/powerpoint/2010/main" val="381057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BF4622-719B-9F07-96E4-43DB36EB555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F23E429-DD42-930E-11C1-787D8325C9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1A2045A-C9BF-5836-0A56-DD2C53C3995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CBBAFB9-3972-83A4-8E54-0517A3850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59528BD-D17B-662D-6A3F-46E2C64C03D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835D226-46C5-281A-5F14-0A811ED70C47}"/>
              </a:ext>
            </a:extLst>
          </p:cNvPr>
          <p:cNvSpPr>
            <a:spLocks noGrp="1"/>
          </p:cNvSpPr>
          <p:nvPr>
            <p:ph type="dt" sz="half" idx="10"/>
          </p:nvPr>
        </p:nvSpPr>
        <p:spPr/>
        <p:txBody>
          <a:bodyPr/>
          <a:lstStyle/>
          <a:p>
            <a:fld id="{EEF3ACE2-DDD7-49B3-97B2-53636D523BB2}" type="datetimeFigureOut">
              <a:rPr lang="it-IT" smtClean="0"/>
              <a:t>02/03/2026</a:t>
            </a:fld>
            <a:endParaRPr lang="it-IT"/>
          </a:p>
        </p:txBody>
      </p:sp>
      <p:sp>
        <p:nvSpPr>
          <p:cNvPr id="8" name="Segnaposto piè di pagina 7">
            <a:extLst>
              <a:ext uri="{FF2B5EF4-FFF2-40B4-BE49-F238E27FC236}">
                <a16:creationId xmlns:a16="http://schemas.microsoft.com/office/drawing/2014/main" id="{5BA3FAD6-AE41-D823-2DBA-C54BC933B34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0559168-646E-1364-F607-A0482A7560CE}"/>
              </a:ext>
            </a:extLst>
          </p:cNvPr>
          <p:cNvSpPr>
            <a:spLocks noGrp="1"/>
          </p:cNvSpPr>
          <p:nvPr>
            <p:ph type="sldNum" sz="quarter" idx="12"/>
          </p:nvPr>
        </p:nvSpPr>
        <p:spPr/>
        <p:txBody>
          <a:bodyPr/>
          <a:lstStyle/>
          <a:p>
            <a:fld id="{EAC4EEDB-9FAA-4394-B44E-AE994793C348}" type="slidenum">
              <a:rPr lang="it-IT" smtClean="0"/>
              <a:t>‹N›</a:t>
            </a:fld>
            <a:endParaRPr lang="it-IT"/>
          </a:p>
        </p:txBody>
      </p:sp>
    </p:spTree>
    <p:extLst>
      <p:ext uri="{BB962C8B-B14F-4D97-AF65-F5344CB8AC3E}">
        <p14:creationId xmlns:p14="http://schemas.microsoft.com/office/powerpoint/2010/main" val="334502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0178DF-786A-F7E7-1FE5-31A126B7E00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7CD57E9-FAF4-1787-1B06-4A95A1A797D1}"/>
              </a:ext>
            </a:extLst>
          </p:cNvPr>
          <p:cNvSpPr>
            <a:spLocks noGrp="1"/>
          </p:cNvSpPr>
          <p:nvPr>
            <p:ph type="dt" sz="half" idx="10"/>
          </p:nvPr>
        </p:nvSpPr>
        <p:spPr/>
        <p:txBody>
          <a:bodyPr/>
          <a:lstStyle/>
          <a:p>
            <a:fld id="{EEF3ACE2-DDD7-49B3-97B2-53636D523BB2}" type="datetimeFigureOut">
              <a:rPr lang="it-IT" smtClean="0"/>
              <a:t>02/03/2026</a:t>
            </a:fld>
            <a:endParaRPr lang="it-IT"/>
          </a:p>
        </p:txBody>
      </p:sp>
      <p:sp>
        <p:nvSpPr>
          <p:cNvPr id="4" name="Segnaposto piè di pagina 3">
            <a:extLst>
              <a:ext uri="{FF2B5EF4-FFF2-40B4-BE49-F238E27FC236}">
                <a16:creationId xmlns:a16="http://schemas.microsoft.com/office/drawing/2014/main" id="{B6328EE1-3B1C-FDB6-F72F-B59ED740BB9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B46BBF4-2A75-C0C4-EF7E-43FBE2535E68}"/>
              </a:ext>
            </a:extLst>
          </p:cNvPr>
          <p:cNvSpPr>
            <a:spLocks noGrp="1"/>
          </p:cNvSpPr>
          <p:nvPr>
            <p:ph type="sldNum" sz="quarter" idx="12"/>
          </p:nvPr>
        </p:nvSpPr>
        <p:spPr/>
        <p:txBody>
          <a:bodyPr/>
          <a:lstStyle/>
          <a:p>
            <a:fld id="{EAC4EEDB-9FAA-4394-B44E-AE994793C348}" type="slidenum">
              <a:rPr lang="it-IT" smtClean="0"/>
              <a:t>‹N›</a:t>
            </a:fld>
            <a:endParaRPr lang="it-IT"/>
          </a:p>
        </p:txBody>
      </p:sp>
    </p:spTree>
    <p:extLst>
      <p:ext uri="{BB962C8B-B14F-4D97-AF65-F5344CB8AC3E}">
        <p14:creationId xmlns:p14="http://schemas.microsoft.com/office/powerpoint/2010/main" val="108267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FCEA8F9-E987-8FCC-E773-E42C79710479}"/>
              </a:ext>
            </a:extLst>
          </p:cNvPr>
          <p:cNvSpPr>
            <a:spLocks noGrp="1"/>
          </p:cNvSpPr>
          <p:nvPr>
            <p:ph type="dt" sz="half" idx="10"/>
          </p:nvPr>
        </p:nvSpPr>
        <p:spPr/>
        <p:txBody>
          <a:bodyPr/>
          <a:lstStyle/>
          <a:p>
            <a:fld id="{EEF3ACE2-DDD7-49B3-97B2-53636D523BB2}" type="datetimeFigureOut">
              <a:rPr lang="it-IT" smtClean="0"/>
              <a:t>02/03/2026</a:t>
            </a:fld>
            <a:endParaRPr lang="it-IT"/>
          </a:p>
        </p:txBody>
      </p:sp>
      <p:sp>
        <p:nvSpPr>
          <p:cNvPr id="3" name="Segnaposto piè di pagina 2">
            <a:extLst>
              <a:ext uri="{FF2B5EF4-FFF2-40B4-BE49-F238E27FC236}">
                <a16:creationId xmlns:a16="http://schemas.microsoft.com/office/drawing/2014/main" id="{E915ADD3-36E3-AB3F-050B-44293285619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ECDC718-3673-06E9-0468-A14C1940BA14}"/>
              </a:ext>
            </a:extLst>
          </p:cNvPr>
          <p:cNvSpPr>
            <a:spLocks noGrp="1"/>
          </p:cNvSpPr>
          <p:nvPr>
            <p:ph type="sldNum" sz="quarter" idx="12"/>
          </p:nvPr>
        </p:nvSpPr>
        <p:spPr/>
        <p:txBody>
          <a:bodyPr/>
          <a:lstStyle/>
          <a:p>
            <a:fld id="{EAC4EEDB-9FAA-4394-B44E-AE994793C348}" type="slidenum">
              <a:rPr lang="it-IT" smtClean="0"/>
              <a:t>‹N›</a:t>
            </a:fld>
            <a:endParaRPr lang="it-IT"/>
          </a:p>
        </p:txBody>
      </p:sp>
    </p:spTree>
    <p:extLst>
      <p:ext uri="{BB962C8B-B14F-4D97-AF65-F5344CB8AC3E}">
        <p14:creationId xmlns:p14="http://schemas.microsoft.com/office/powerpoint/2010/main" val="9331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300A5E-4A1F-D686-D463-06D74AD01D5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0B12EE4-3B78-D3A8-0AB9-B790E257C5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2FFE4BD-D7F3-31CA-9769-D4AEB3F3F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F6157C9-61CF-A8A1-0F80-1D31979E40F4}"/>
              </a:ext>
            </a:extLst>
          </p:cNvPr>
          <p:cNvSpPr>
            <a:spLocks noGrp="1"/>
          </p:cNvSpPr>
          <p:nvPr>
            <p:ph type="dt" sz="half" idx="10"/>
          </p:nvPr>
        </p:nvSpPr>
        <p:spPr/>
        <p:txBody>
          <a:bodyPr/>
          <a:lstStyle/>
          <a:p>
            <a:fld id="{EEF3ACE2-DDD7-49B3-97B2-53636D523BB2}" type="datetimeFigureOut">
              <a:rPr lang="it-IT" smtClean="0"/>
              <a:t>02/03/2026</a:t>
            </a:fld>
            <a:endParaRPr lang="it-IT"/>
          </a:p>
        </p:txBody>
      </p:sp>
      <p:sp>
        <p:nvSpPr>
          <p:cNvPr id="6" name="Segnaposto piè di pagina 5">
            <a:extLst>
              <a:ext uri="{FF2B5EF4-FFF2-40B4-BE49-F238E27FC236}">
                <a16:creationId xmlns:a16="http://schemas.microsoft.com/office/drawing/2014/main" id="{6B7D8E6D-7AAF-17A5-2839-3DCDA3BB442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A29A69F-0875-DD55-F4F2-7173370AA30C}"/>
              </a:ext>
            </a:extLst>
          </p:cNvPr>
          <p:cNvSpPr>
            <a:spLocks noGrp="1"/>
          </p:cNvSpPr>
          <p:nvPr>
            <p:ph type="sldNum" sz="quarter" idx="12"/>
          </p:nvPr>
        </p:nvSpPr>
        <p:spPr/>
        <p:txBody>
          <a:bodyPr/>
          <a:lstStyle/>
          <a:p>
            <a:fld id="{EAC4EEDB-9FAA-4394-B44E-AE994793C348}" type="slidenum">
              <a:rPr lang="it-IT" smtClean="0"/>
              <a:t>‹N›</a:t>
            </a:fld>
            <a:endParaRPr lang="it-IT"/>
          </a:p>
        </p:txBody>
      </p:sp>
    </p:spTree>
    <p:extLst>
      <p:ext uri="{BB962C8B-B14F-4D97-AF65-F5344CB8AC3E}">
        <p14:creationId xmlns:p14="http://schemas.microsoft.com/office/powerpoint/2010/main" val="228494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9A1FDF-910F-6623-DBDD-AA6AB760870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D73C84D-9B35-C52E-BCF0-0CCEFF07BB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E229D22-557B-9FC6-1589-EDA48BE05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F48D6B7-C81F-36D9-DD79-1FC20173D008}"/>
              </a:ext>
            </a:extLst>
          </p:cNvPr>
          <p:cNvSpPr>
            <a:spLocks noGrp="1"/>
          </p:cNvSpPr>
          <p:nvPr>
            <p:ph type="dt" sz="half" idx="10"/>
          </p:nvPr>
        </p:nvSpPr>
        <p:spPr/>
        <p:txBody>
          <a:bodyPr/>
          <a:lstStyle/>
          <a:p>
            <a:fld id="{EEF3ACE2-DDD7-49B3-97B2-53636D523BB2}" type="datetimeFigureOut">
              <a:rPr lang="it-IT" smtClean="0"/>
              <a:t>02/03/2026</a:t>
            </a:fld>
            <a:endParaRPr lang="it-IT"/>
          </a:p>
        </p:txBody>
      </p:sp>
      <p:sp>
        <p:nvSpPr>
          <p:cNvPr id="6" name="Segnaposto piè di pagina 5">
            <a:extLst>
              <a:ext uri="{FF2B5EF4-FFF2-40B4-BE49-F238E27FC236}">
                <a16:creationId xmlns:a16="http://schemas.microsoft.com/office/drawing/2014/main" id="{1CBAE609-6495-EDFB-2C16-F97EE067102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37DCCD4-E34B-8852-0E2B-EBD93BB6A1BB}"/>
              </a:ext>
            </a:extLst>
          </p:cNvPr>
          <p:cNvSpPr>
            <a:spLocks noGrp="1"/>
          </p:cNvSpPr>
          <p:nvPr>
            <p:ph type="sldNum" sz="quarter" idx="12"/>
          </p:nvPr>
        </p:nvSpPr>
        <p:spPr/>
        <p:txBody>
          <a:bodyPr/>
          <a:lstStyle/>
          <a:p>
            <a:fld id="{EAC4EEDB-9FAA-4394-B44E-AE994793C348}" type="slidenum">
              <a:rPr lang="it-IT" smtClean="0"/>
              <a:t>‹N›</a:t>
            </a:fld>
            <a:endParaRPr lang="it-IT"/>
          </a:p>
        </p:txBody>
      </p:sp>
    </p:spTree>
    <p:extLst>
      <p:ext uri="{BB962C8B-B14F-4D97-AF65-F5344CB8AC3E}">
        <p14:creationId xmlns:p14="http://schemas.microsoft.com/office/powerpoint/2010/main" val="87439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364402B-2945-9966-0F84-1BC0A05071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34C22AF-3778-8FEE-D122-FA8F91C7F7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16A1770-72A9-A6E5-0480-CE746A2A1A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EF3ACE2-DDD7-49B3-97B2-53636D523BB2}" type="datetimeFigureOut">
              <a:rPr lang="it-IT" smtClean="0"/>
              <a:t>02/03/2026</a:t>
            </a:fld>
            <a:endParaRPr lang="it-IT"/>
          </a:p>
        </p:txBody>
      </p:sp>
      <p:sp>
        <p:nvSpPr>
          <p:cNvPr id="5" name="Segnaposto piè di pagina 4">
            <a:extLst>
              <a:ext uri="{FF2B5EF4-FFF2-40B4-BE49-F238E27FC236}">
                <a16:creationId xmlns:a16="http://schemas.microsoft.com/office/drawing/2014/main" id="{BB572CC0-48A5-8519-7C26-CBF04BE39C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715B20C2-CA55-E4A2-E758-237C61622C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AC4EEDB-9FAA-4394-B44E-AE994793C348}" type="slidenum">
              <a:rPr lang="it-IT" smtClean="0"/>
              <a:t>‹N›</a:t>
            </a:fld>
            <a:endParaRPr lang="it-IT"/>
          </a:p>
        </p:txBody>
      </p:sp>
    </p:spTree>
    <p:extLst>
      <p:ext uri="{BB962C8B-B14F-4D97-AF65-F5344CB8AC3E}">
        <p14:creationId xmlns:p14="http://schemas.microsoft.com/office/powerpoint/2010/main" val="3189574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regione.piemonte.it/web/pinforma/notizie/oltre-7000-piemontesi-seguiti-dallo-psicologo-delle-cure-primarie"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6">
            <a:extLst>
              <a:ext uri="{FF2B5EF4-FFF2-40B4-BE49-F238E27FC236}">
                <a16:creationId xmlns:a16="http://schemas.microsoft.com/office/drawing/2014/main" id="{A8A30288-BB6C-1B58-4529-58ECB526A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083" y="564977"/>
            <a:ext cx="2507934" cy="3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6">
            <a:extLst>
              <a:ext uri="{FF2B5EF4-FFF2-40B4-BE49-F238E27FC236}">
                <a16:creationId xmlns:a16="http://schemas.microsoft.com/office/drawing/2014/main" id="{C78A73E6-9F97-2C64-3655-62D6DEB83461}"/>
              </a:ext>
            </a:extLst>
          </p:cNvPr>
          <p:cNvSpPr>
            <a:spLocks noChangeArrowheads="1"/>
          </p:cNvSpPr>
          <p:nvPr/>
        </p:nvSpPr>
        <p:spPr bwMode="auto">
          <a:xfrm>
            <a:off x="1109034" y="1021477"/>
            <a:ext cx="49166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0000"/>
              </a:buClr>
              <a:buChar char="•"/>
              <a:defRPr sz="2400">
                <a:solidFill>
                  <a:schemeClr val="tx1"/>
                </a:solidFill>
                <a:latin typeface="Arial" panose="020B0604020202020204" pitchFamily="34" charset="0"/>
              </a:defRPr>
            </a:lvl1pPr>
            <a:lvl2pPr marL="742950" indent="-285750">
              <a:spcBef>
                <a:spcPct val="20000"/>
              </a:spcBef>
              <a:buClr>
                <a:srgbClr val="FF0000"/>
              </a:buClr>
              <a:buChar char="•"/>
              <a:defRPr sz="2000">
                <a:solidFill>
                  <a:schemeClr val="tx1"/>
                </a:solidFill>
                <a:latin typeface="Arial" panose="020B0604020202020204" pitchFamily="34" charset="0"/>
              </a:defRPr>
            </a:lvl2pPr>
            <a:lvl3pPr marL="1143000" indent="-228600">
              <a:spcBef>
                <a:spcPct val="20000"/>
              </a:spcBef>
              <a:buClr>
                <a:srgbClr val="FF0000"/>
              </a:buClr>
              <a:buChar char="•"/>
              <a:defRPr>
                <a:solidFill>
                  <a:schemeClr val="tx1"/>
                </a:solidFill>
                <a:latin typeface="Arial" panose="020B0604020202020204" pitchFamily="34" charset="0"/>
              </a:defRPr>
            </a:lvl3pPr>
            <a:lvl4pPr marL="1600200" indent="-228600">
              <a:spcBef>
                <a:spcPct val="20000"/>
              </a:spcBef>
              <a:buClr>
                <a:srgbClr val="FF0000"/>
              </a:buClr>
              <a:buChar char="•"/>
              <a:defRPr sz="1600">
                <a:solidFill>
                  <a:schemeClr val="tx1"/>
                </a:solidFill>
                <a:latin typeface="Arial" panose="020B0604020202020204" pitchFamily="34" charset="0"/>
              </a:defRPr>
            </a:lvl4pPr>
            <a:lvl5pPr marL="2057400" indent="-228600">
              <a:spcBef>
                <a:spcPct val="20000"/>
              </a:spcBef>
              <a:buClr>
                <a:srgbClr val="FF0000"/>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Char char="•"/>
              <a:defRPr sz="1600">
                <a:solidFill>
                  <a:schemeClr val="tx1"/>
                </a:solidFill>
                <a:latin typeface="Arial" panose="020B0604020202020204" pitchFamily="34" charset="0"/>
              </a:defRPr>
            </a:lvl9pPr>
          </a:lstStyle>
          <a:p>
            <a:pPr>
              <a:spcBef>
                <a:spcPct val="0"/>
              </a:spcBef>
              <a:buClrTx/>
              <a:buNone/>
            </a:pPr>
            <a:r>
              <a:rPr lang="it-IT" sz="1600" b="1" dirty="0">
                <a:solidFill>
                  <a:srgbClr val="349263"/>
                </a:solidFill>
                <a:latin typeface="Century Gothic" panose="020B0502020202020204" pitchFamily="34" charset="0"/>
              </a:rPr>
              <a:t>Assessorato alle Politiche per la salute</a:t>
            </a:r>
          </a:p>
        </p:txBody>
      </p:sp>
      <p:sp>
        <p:nvSpPr>
          <p:cNvPr id="5" name="CasellaDiTesto 4">
            <a:extLst>
              <a:ext uri="{FF2B5EF4-FFF2-40B4-BE49-F238E27FC236}">
                <a16:creationId xmlns:a16="http://schemas.microsoft.com/office/drawing/2014/main" id="{4FB55254-7CB0-AA7C-F687-0945BA564E82}"/>
              </a:ext>
            </a:extLst>
          </p:cNvPr>
          <p:cNvSpPr txBox="1"/>
          <p:nvPr/>
        </p:nvSpPr>
        <p:spPr>
          <a:xfrm>
            <a:off x="2266448" y="2696903"/>
            <a:ext cx="8051380" cy="3481531"/>
          </a:xfrm>
          <a:prstGeom prst="rect">
            <a:avLst/>
          </a:prstGeom>
          <a:noFill/>
        </p:spPr>
        <p:txBody>
          <a:bodyPr wrap="square">
            <a:spAutoFit/>
          </a:bodyPr>
          <a:lstStyle/>
          <a:p>
            <a:pPr algn="ctr">
              <a:lnSpc>
                <a:spcPct val="107000"/>
              </a:lnSpc>
              <a:spcAft>
                <a:spcPts val="600"/>
              </a:spcAft>
              <a:buNone/>
            </a:pPr>
            <a:r>
              <a:rPr lang="it-IT" sz="2400" b="1" dirty="0">
                <a:solidFill>
                  <a:srgbClr val="003A80"/>
                </a:solidFill>
                <a:latin typeface="Calibri" panose="020F0502020204030204" pitchFamily="34" charset="0"/>
                <a:ea typeface="Calibri" panose="020F0502020204030204" pitchFamily="34" charset="0"/>
                <a:cs typeface="+mj-cs"/>
              </a:rPr>
              <a:t>Relazione</a:t>
            </a:r>
          </a:p>
          <a:p>
            <a:pPr algn="ctr">
              <a:lnSpc>
                <a:spcPct val="107000"/>
              </a:lnSpc>
              <a:spcAft>
                <a:spcPts val="600"/>
              </a:spcAft>
            </a:pPr>
            <a:r>
              <a:rPr lang="it-IT" sz="3600" b="1" dirty="0">
                <a:solidFill>
                  <a:srgbClr val="003A80"/>
                </a:solidFill>
                <a:latin typeface="Calibri" panose="020F0502020204030204" pitchFamily="34" charset="0"/>
                <a:ea typeface="Calibri" panose="020F0502020204030204" pitchFamily="34" charset="0"/>
                <a:cs typeface="+mj-cs"/>
              </a:rPr>
              <a:t>Benessere psicologico</a:t>
            </a:r>
          </a:p>
          <a:p>
            <a:pPr algn="ctr">
              <a:lnSpc>
                <a:spcPct val="107000"/>
              </a:lnSpc>
              <a:spcAft>
                <a:spcPts val="600"/>
              </a:spcAft>
              <a:buNone/>
            </a:pPr>
            <a:endParaRPr lang="it-IT" sz="2400" b="1" dirty="0">
              <a:solidFill>
                <a:srgbClr val="003A80"/>
              </a:solidFill>
              <a:latin typeface="Calibri" panose="020F0502020204030204" pitchFamily="34" charset="0"/>
              <a:ea typeface="Calibri" panose="020F0502020204030204" pitchFamily="34" charset="0"/>
              <a:cs typeface="+mj-cs"/>
            </a:endParaRPr>
          </a:p>
          <a:p>
            <a:pPr algn="ctr">
              <a:lnSpc>
                <a:spcPct val="107000"/>
              </a:lnSpc>
              <a:spcAft>
                <a:spcPts val="600"/>
              </a:spcAft>
              <a:buNone/>
            </a:pPr>
            <a:r>
              <a:rPr lang="it-IT" sz="2400" b="1" dirty="0">
                <a:solidFill>
                  <a:srgbClr val="003A80"/>
                </a:solidFill>
                <a:latin typeface="Calibri" panose="020F0502020204030204" pitchFamily="34" charset="0"/>
                <a:ea typeface="Calibri" panose="020F0502020204030204" pitchFamily="34" charset="0"/>
                <a:cs typeface="+mj-cs"/>
              </a:rPr>
              <a:t>Massimo Fabi</a:t>
            </a:r>
          </a:p>
          <a:p>
            <a:pPr algn="ctr">
              <a:lnSpc>
                <a:spcPct val="107000"/>
              </a:lnSpc>
              <a:spcAft>
                <a:spcPts val="600"/>
              </a:spcAft>
            </a:pPr>
            <a:r>
              <a:rPr lang="it-IT" sz="2400" dirty="0">
                <a:solidFill>
                  <a:srgbClr val="003A80"/>
                </a:solidFill>
                <a:latin typeface="Calibri" panose="020F0502020204030204" pitchFamily="34" charset="0"/>
                <a:ea typeface="Calibri" panose="020F0502020204030204" pitchFamily="34" charset="0"/>
                <a:cs typeface="+mj-cs"/>
              </a:rPr>
              <a:t>Assessore alle Politiche per la salute</a:t>
            </a:r>
          </a:p>
          <a:p>
            <a:pPr fontAlgn="base"/>
            <a:endParaRPr lang="it-IT" dirty="0"/>
          </a:p>
          <a:p>
            <a:pPr fontAlgn="base"/>
            <a:r>
              <a:rPr lang="it-IT" dirty="0"/>
              <a:t> </a:t>
            </a:r>
          </a:p>
          <a:p>
            <a:pPr algn="ctr" fontAlgn="base"/>
            <a:r>
              <a:rPr lang="it-IT" dirty="0"/>
              <a:t>Seduta 3 marzo 2026</a:t>
            </a:r>
          </a:p>
        </p:txBody>
      </p:sp>
      <p:pic>
        <p:nvPicPr>
          <p:cNvPr id="6" name="Immagine 5">
            <a:extLst>
              <a:ext uri="{FF2B5EF4-FFF2-40B4-BE49-F238E27FC236}">
                <a16:creationId xmlns:a16="http://schemas.microsoft.com/office/drawing/2014/main" id="{1CEBDDDF-07D6-16FE-8B80-703D70D6C5A5}"/>
              </a:ext>
            </a:extLst>
          </p:cNvPr>
          <p:cNvPicPr>
            <a:picLocks noChangeAspect="1"/>
          </p:cNvPicPr>
          <p:nvPr/>
        </p:nvPicPr>
        <p:blipFill>
          <a:blip r:embed="rId3"/>
          <a:stretch>
            <a:fillRect/>
          </a:stretch>
        </p:blipFill>
        <p:spPr>
          <a:xfrm>
            <a:off x="8180316" y="564977"/>
            <a:ext cx="2926442" cy="738855"/>
          </a:xfrm>
          <a:prstGeom prst="rect">
            <a:avLst/>
          </a:prstGeom>
        </p:spPr>
      </p:pic>
      <p:sp>
        <p:nvSpPr>
          <p:cNvPr id="7" name="Titolo 1">
            <a:extLst>
              <a:ext uri="{FF2B5EF4-FFF2-40B4-BE49-F238E27FC236}">
                <a16:creationId xmlns:a16="http://schemas.microsoft.com/office/drawing/2014/main" id="{D8714D31-D6BB-3407-3B14-B971ACA750D2}"/>
              </a:ext>
            </a:extLst>
          </p:cNvPr>
          <p:cNvSpPr txBox="1">
            <a:spLocks/>
          </p:cNvSpPr>
          <p:nvPr/>
        </p:nvSpPr>
        <p:spPr>
          <a:xfrm>
            <a:off x="8536756" y="1360031"/>
            <a:ext cx="2442161" cy="8307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lang="it-IT" sz="4000" b="1" kern="1200" dirty="0">
                <a:solidFill>
                  <a:schemeClr val="accent1">
                    <a:lumMod val="75000"/>
                  </a:schemeClr>
                </a:solidFill>
                <a:latin typeface="Arial Nova Cond" panose="020B0506020202020204" pitchFamily="34" charset="0"/>
                <a:ea typeface="+mj-ea"/>
                <a:cs typeface="+mj-cs"/>
              </a:defRPr>
            </a:lvl1pPr>
          </a:lstStyle>
          <a:p>
            <a:r>
              <a:rPr lang="it-IT" sz="1800" dirty="0">
                <a:solidFill>
                  <a:srgbClr val="07142F"/>
                </a:solidFill>
                <a:latin typeface="Titillium Web" panose="00000500000000000000" pitchFamily="2" charset="0"/>
              </a:rPr>
              <a:t>Commissione IV</a:t>
            </a:r>
            <a:br>
              <a:rPr lang="it-IT" sz="1600" dirty="0">
                <a:solidFill>
                  <a:srgbClr val="07142F"/>
                </a:solidFill>
                <a:latin typeface="Titillium Web" panose="00000500000000000000" pitchFamily="2" charset="0"/>
              </a:rPr>
            </a:br>
            <a:r>
              <a:rPr lang="it-IT" sz="1600" dirty="0">
                <a:solidFill>
                  <a:srgbClr val="07142F"/>
                </a:solidFill>
                <a:latin typeface="Titillium Web" panose="00000500000000000000" pitchFamily="2" charset="0"/>
              </a:rPr>
              <a:t>Politiche per la salute e  Politiche sociali</a:t>
            </a:r>
          </a:p>
        </p:txBody>
      </p:sp>
    </p:spTree>
    <p:extLst>
      <p:ext uri="{BB962C8B-B14F-4D97-AF65-F5344CB8AC3E}">
        <p14:creationId xmlns:p14="http://schemas.microsoft.com/office/powerpoint/2010/main" val="250905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374F80-6C79-6276-963C-5010A7075163}"/>
              </a:ext>
            </a:extLst>
          </p:cNvPr>
          <p:cNvSpPr>
            <a:spLocks noGrp="1"/>
          </p:cNvSpPr>
          <p:nvPr>
            <p:ph type="title"/>
          </p:nvPr>
        </p:nvSpPr>
        <p:spPr/>
        <p:txBody>
          <a:bodyPr>
            <a:normAutofit/>
          </a:bodyPr>
          <a:lstStyle/>
          <a:p>
            <a:r>
              <a:rPr lang="it-IT" sz="2800" dirty="0"/>
              <a:t>Analisi sulle domande del Bonus psicologo</a:t>
            </a:r>
            <a:endParaRPr lang="it-IT" dirty="0"/>
          </a:p>
        </p:txBody>
      </p:sp>
      <p:graphicFrame>
        <p:nvGraphicFramePr>
          <p:cNvPr id="6" name="Grafico 5">
            <a:extLst>
              <a:ext uri="{FF2B5EF4-FFF2-40B4-BE49-F238E27FC236}">
                <a16:creationId xmlns:a16="http://schemas.microsoft.com/office/drawing/2014/main" id="{F402BB34-15E7-4F50-E53D-DCE8C8B5B1FB}"/>
              </a:ext>
            </a:extLst>
          </p:cNvPr>
          <p:cNvGraphicFramePr>
            <a:graphicFrameLocks/>
          </p:cNvGraphicFramePr>
          <p:nvPr>
            <p:extLst>
              <p:ext uri="{D42A27DB-BD31-4B8C-83A1-F6EECF244321}">
                <p14:modId xmlns:p14="http://schemas.microsoft.com/office/powerpoint/2010/main" val="3546016993"/>
              </p:ext>
            </p:extLst>
          </p:nvPr>
        </p:nvGraphicFramePr>
        <p:xfrm>
          <a:off x="809625" y="1628775"/>
          <a:ext cx="5108575" cy="2959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ico 6">
            <a:extLst>
              <a:ext uri="{FF2B5EF4-FFF2-40B4-BE49-F238E27FC236}">
                <a16:creationId xmlns:a16="http://schemas.microsoft.com/office/drawing/2014/main" id="{2A70A0B2-872D-4DFF-909A-D5583A455C28}"/>
              </a:ext>
            </a:extLst>
          </p:cNvPr>
          <p:cNvGraphicFramePr>
            <a:graphicFrameLocks/>
          </p:cNvGraphicFramePr>
          <p:nvPr>
            <p:extLst>
              <p:ext uri="{D42A27DB-BD31-4B8C-83A1-F6EECF244321}">
                <p14:modId xmlns:p14="http://schemas.microsoft.com/office/powerpoint/2010/main" val="2976409540"/>
              </p:ext>
            </p:extLst>
          </p:nvPr>
        </p:nvGraphicFramePr>
        <p:xfrm>
          <a:off x="6637223" y="1628775"/>
          <a:ext cx="5108575" cy="2959100"/>
        </p:xfrm>
        <a:graphic>
          <a:graphicData uri="http://schemas.openxmlformats.org/drawingml/2006/chart">
            <c:chart xmlns:c="http://schemas.openxmlformats.org/drawingml/2006/chart" xmlns:r="http://schemas.openxmlformats.org/officeDocument/2006/relationships" r:id="rId3"/>
          </a:graphicData>
        </a:graphic>
      </p:graphicFrame>
      <p:sp>
        <p:nvSpPr>
          <p:cNvPr id="9" name="CasellaDiTesto 8">
            <a:extLst>
              <a:ext uri="{FF2B5EF4-FFF2-40B4-BE49-F238E27FC236}">
                <a16:creationId xmlns:a16="http://schemas.microsoft.com/office/drawing/2014/main" id="{63A2FA6F-9753-9434-9604-8152849EF269}"/>
              </a:ext>
            </a:extLst>
          </p:cNvPr>
          <p:cNvSpPr txBox="1"/>
          <p:nvPr/>
        </p:nvSpPr>
        <p:spPr>
          <a:xfrm>
            <a:off x="215900" y="5753961"/>
            <a:ext cx="8724900" cy="774571"/>
          </a:xfrm>
          <a:prstGeom prst="rect">
            <a:avLst/>
          </a:prstGeom>
          <a:noFill/>
        </p:spPr>
        <p:txBody>
          <a:bodyPr wrap="square">
            <a:spAutoFit/>
          </a:bodyPr>
          <a:lstStyle/>
          <a:p>
            <a:pPr algn="just">
              <a:spcAft>
                <a:spcPts val="1000"/>
              </a:spcAft>
            </a:pPr>
            <a:r>
              <a:rPr lang="it-IT" i="1" dirty="0">
                <a:latin typeface="Calibri" panose="020F0502020204030204" pitchFamily="34" charset="0"/>
                <a:ea typeface="Calibri" panose="020F0502020204030204" pitchFamily="34" charset="0"/>
                <a:cs typeface="Calibri" panose="020F0502020204030204" pitchFamily="34" charset="0"/>
              </a:rPr>
              <a:t>Fonte: elaborazioni RER su dati INPS</a:t>
            </a:r>
          </a:p>
          <a:p>
            <a:pPr algn="just">
              <a:spcAft>
                <a:spcPts val="1000"/>
              </a:spcAft>
              <a:buNone/>
            </a:pP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Estrazione più aggiornata dei dati al 19.11.2025, relativa al fondo di euro 753.259,04 </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6229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AB8850-F15C-F53E-69AA-0C27CED329BE}"/>
              </a:ext>
            </a:extLst>
          </p:cNvPr>
          <p:cNvSpPr>
            <a:spLocks noGrp="1"/>
          </p:cNvSpPr>
          <p:nvPr>
            <p:ph type="title"/>
          </p:nvPr>
        </p:nvSpPr>
        <p:spPr/>
        <p:txBody>
          <a:bodyPr/>
          <a:lstStyle/>
          <a:p>
            <a:r>
              <a:rPr lang="it-IT" dirty="0"/>
              <a:t>Domande presentate e accolte per fascia ISEE</a:t>
            </a:r>
          </a:p>
        </p:txBody>
      </p:sp>
      <p:graphicFrame>
        <p:nvGraphicFramePr>
          <p:cNvPr id="5" name="Tabella 4">
            <a:extLst>
              <a:ext uri="{FF2B5EF4-FFF2-40B4-BE49-F238E27FC236}">
                <a16:creationId xmlns:a16="http://schemas.microsoft.com/office/drawing/2014/main" id="{6126D3DC-820D-96C2-B119-98B591D84BC4}"/>
              </a:ext>
            </a:extLst>
          </p:cNvPr>
          <p:cNvGraphicFramePr>
            <a:graphicFrameLocks noGrp="1"/>
          </p:cNvGraphicFramePr>
          <p:nvPr>
            <p:extLst>
              <p:ext uri="{D42A27DB-BD31-4B8C-83A1-F6EECF244321}">
                <p14:modId xmlns:p14="http://schemas.microsoft.com/office/powerpoint/2010/main" val="1824071653"/>
              </p:ext>
            </p:extLst>
          </p:nvPr>
        </p:nvGraphicFramePr>
        <p:xfrm>
          <a:off x="2049712" y="848412"/>
          <a:ext cx="8092575" cy="5508360"/>
        </p:xfrm>
        <a:graphic>
          <a:graphicData uri="http://schemas.openxmlformats.org/drawingml/2006/table">
            <a:tbl>
              <a:tblPr/>
              <a:tblGrid>
                <a:gridCol w="2697525">
                  <a:extLst>
                    <a:ext uri="{9D8B030D-6E8A-4147-A177-3AD203B41FA5}">
                      <a16:colId xmlns:a16="http://schemas.microsoft.com/office/drawing/2014/main" val="3246470895"/>
                    </a:ext>
                  </a:extLst>
                </a:gridCol>
                <a:gridCol w="2697525">
                  <a:extLst>
                    <a:ext uri="{9D8B030D-6E8A-4147-A177-3AD203B41FA5}">
                      <a16:colId xmlns:a16="http://schemas.microsoft.com/office/drawing/2014/main" val="2348948396"/>
                    </a:ext>
                  </a:extLst>
                </a:gridCol>
                <a:gridCol w="2697525">
                  <a:extLst>
                    <a:ext uri="{9D8B030D-6E8A-4147-A177-3AD203B41FA5}">
                      <a16:colId xmlns:a16="http://schemas.microsoft.com/office/drawing/2014/main" val="3100630011"/>
                    </a:ext>
                  </a:extLst>
                </a:gridCol>
              </a:tblGrid>
              <a:tr h="688545">
                <a:tc>
                  <a:txBody>
                    <a:bodyPr/>
                    <a:lstStyle/>
                    <a:p>
                      <a:pPr algn="l" fontAlgn="b">
                        <a:buNone/>
                      </a:pPr>
                      <a:r>
                        <a:rPr lang="it-IT" sz="2000" b="1" i="0" u="none" strike="noStrike" dirty="0">
                          <a:solidFill>
                            <a:srgbClr val="000000"/>
                          </a:solidFill>
                          <a:effectLst/>
                          <a:latin typeface="Calibri" panose="020F0502020204030204" pitchFamily="34" charset="0"/>
                        </a:rPr>
                        <a:t>Fasce ISEE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it-IT" sz="2000" b="1" i="0" u="none" strike="noStrike">
                          <a:solidFill>
                            <a:srgbClr val="000000"/>
                          </a:solidFill>
                          <a:effectLst/>
                          <a:latin typeface="Calibri" panose="020F0502020204030204" pitchFamily="34" charset="0"/>
                        </a:rPr>
                        <a:t>Fascia ISEE Presentate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it-IT" sz="2000" b="1" i="0" u="none" strike="noStrike">
                          <a:solidFill>
                            <a:srgbClr val="000000"/>
                          </a:solidFill>
                          <a:effectLst/>
                          <a:latin typeface="Calibri" panose="020F0502020204030204" pitchFamily="34" charset="0"/>
                        </a:rPr>
                        <a:t>Fascia ISEE Accolte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6074872"/>
                  </a:ext>
                </a:extLst>
              </a:tr>
              <a:tr h="688545">
                <a:tc>
                  <a:txBody>
                    <a:bodyPr/>
                    <a:lstStyle/>
                    <a:p>
                      <a:pPr algn="l" fontAlgn="b">
                        <a:buNone/>
                      </a:pPr>
                      <a:r>
                        <a:rPr lang="it-IT" sz="2000" b="0" i="0" u="none" strike="noStrike" dirty="0">
                          <a:solidFill>
                            <a:srgbClr val="000000"/>
                          </a:solidFill>
                          <a:effectLst/>
                          <a:latin typeface="Calibri" panose="020F0502020204030204" pitchFamily="34" charset="0"/>
                        </a:rPr>
                        <a:t>&lt;3000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it-IT" sz="2000" b="0" i="0" u="none" strike="noStrike" dirty="0">
                          <a:solidFill>
                            <a:srgbClr val="000000"/>
                          </a:solidFill>
                          <a:effectLst/>
                          <a:latin typeface="Calibri" panose="020F0502020204030204" pitchFamily="34" charset="0"/>
                        </a:rPr>
                        <a:t>                                               1.357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it-IT" sz="2000" b="1" i="0" u="none" strike="noStrike" dirty="0">
                          <a:solidFill>
                            <a:srgbClr val="000000"/>
                          </a:solidFill>
                          <a:effectLst/>
                          <a:latin typeface="Calibri" panose="020F0502020204030204" pitchFamily="34" charset="0"/>
                        </a:rPr>
                        <a:t> 665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3875713"/>
                  </a:ext>
                </a:extLst>
              </a:tr>
              <a:tr h="688545">
                <a:tc>
                  <a:txBody>
                    <a:bodyPr/>
                    <a:lstStyle/>
                    <a:p>
                      <a:pPr algn="l" fontAlgn="b">
                        <a:buNone/>
                      </a:pPr>
                      <a:r>
                        <a:rPr lang="it-IT" sz="2000" b="0" i="0" u="none" strike="noStrike">
                          <a:solidFill>
                            <a:srgbClr val="000000"/>
                          </a:solidFill>
                          <a:effectLst/>
                          <a:latin typeface="Calibri" panose="020F0502020204030204" pitchFamily="34" charset="0"/>
                        </a:rPr>
                        <a:t>Fra 3000 e 6000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it-IT" sz="2000" b="0" i="0" u="none" strike="noStrike" dirty="0">
                          <a:solidFill>
                            <a:srgbClr val="000000"/>
                          </a:solidFill>
                          <a:effectLst/>
                          <a:latin typeface="Calibri" panose="020F0502020204030204" pitchFamily="34" charset="0"/>
                        </a:rPr>
                        <a:t>                                               1.494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it-IT"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3576749"/>
                  </a:ext>
                </a:extLst>
              </a:tr>
              <a:tr h="688545">
                <a:tc>
                  <a:txBody>
                    <a:bodyPr/>
                    <a:lstStyle/>
                    <a:p>
                      <a:pPr algn="l" fontAlgn="b">
                        <a:buNone/>
                      </a:pPr>
                      <a:r>
                        <a:rPr lang="it-IT" sz="2000" b="0" i="0" u="none" strike="noStrike">
                          <a:solidFill>
                            <a:srgbClr val="000000"/>
                          </a:solidFill>
                          <a:effectLst/>
                          <a:latin typeface="Calibri" panose="020F0502020204030204" pitchFamily="34" charset="0"/>
                        </a:rPr>
                        <a:t>Fra 6000 e 9000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it-IT" sz="2000" b="0" i="0" u="none" strike="noStrike" dirty="0">
                          <a:solidFill>
                            <a:srgbClr val="000000"/>
                          </a:solidFill>
                          <a:effectLst/>
                          <a:latin typeface="Calibri" panose="020F0502020204030204" pitchFamily="34" charset="0"/>
                        </a:rPr>
                        <a:t>                                               2.093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it-IT"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1654626"/>
                  </a:ext>
                </a:extLst>
              </a:tr>
              <a:tr h="688545">
                <a:tc>
                  <a:txBody>
                    <a:bodyPr/>
                    <a:lstStyle/>
                    <a:p>
                      <a:pPr algn="l" fontAlgn="b">
                        <a:buNone/>
                      </a:pPr>
                      <a:r>
                        <a:rPr lang="it-IT" sz="2000" b="0" i="0" u="none" strike="noStrike">
                          <a:solidFill>
                            <a:srgbClr val="000000"/>
                          </a:solidFill>
                          <a:effectLst/>
                          <a:latin typeface="Calibri" panose="020F0502020204030204" pitchFamily="34" charset="0"/>
                        </a:rPr>
                        <a:t>Fra 9000 e 12000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it-IT" sz="2000" b="0" i="0" u="none" strike="noStrike" dirty="0">
                          <a:solidFill>
                            <a:srgbClr val="000000"/>
                          </a:solidFill>
                          <a:effectLst/>
                          <a:latin typeface="Calibri" panose="020F0502020204030204" pitchFamily="34" charset="0"/>
                        </a:rPr>
                        <a:t>                                               2.369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it-IT"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5105110"/>
                  </a:ext>
                </a:extLst>
              </a:tr>
              <a:tr h="688545">
                <a:tc>
                  <a:txBody>
                    <a:bodyPr/>
                    <a:lstStyle/>
                    <a:p>
                      <a:pPr algn="l" fontAlgn="b">
                        <a:buNone/>
                      </a:pPr>
                      <a:r>
                        <a:rPr lang="it-IT" sz="2000" b="0" i="0" u="none" strike="noStrike">
                          <a:solidFill>
                            <a:srgbClr val="000000"/>
                          </a:solidFill>
                          <a:effectLst/>
                          <a:latin typeface="Calibri" panose="020F0502020204030204" pitchFamily="34" charset="0"/>
                        </a:rPr>
                        <a:t>Fra 12000 e 15000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it-IT" sz="2000" b="0" i="0" u="none" strike="noStrike" dirty="0">
                          <a:solidFill>
                            <a:srgbClr val="000000"/>
                          </a:solidFill>
                          <a:effectLst/>
                          <a:latin typeface="Calibri" panose="020F0502020204030204" pitchFamily="34" charset="0"/>
                        </a:rPr>
                        <a:t>                                               2.768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it-IT"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5089224"/>
                  </a:ext>
                </a:extLst>
              </a:tr>
              <a:tr h="688545">
                <a:tc>
                  <a:txBody>
                    <a:bodyPr/>
                    <a:lstStyle/>
                    <a:p>
                      <a:pPr algn="l" fontAlgn="b">
                        <a:buNone/>
                      </a:pPr>
                      <a:r>
                        <a:rPr lang="it-IT" sz="2000" b="0" i="0" u="none" strike="noStrike">
                          <a:solidFill>
                            <a:srgbClr val="000000"/>
                          </a:solidFill>
                          <a:effectLst/>
                          <a:latin typeface="Calibri" panose="020F0502020204030204" pitchFamily="34" charset="0"/>
                        </a:rPr>
                        <a:t>&gt; 15000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it-IT" sz="2000" b="0" i="0" u="none" strike="noStrike" dirty="0">
                          <a:solidFill>
                            <a:srgbClr val="000000"/>
                          </a:solidFill>
                          <a:effectLst/>
                          <a:latin typeface="Calibri" panose="020F0502020204030204" pitchFamily="34" charset="0"/>
                        </a:rPr>
                        <a:t>                                            15.397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it-IT"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2119089"/>
                  </a:ext>
                </a:extLst>
              </a:tr>
              <a:tr h="688545">
                <a:tc>
                  <a:txBody>
                    <a:bodyPr/>
                    <a:lstStyle/>
                    <a:p>
                      <a:pPr algn="l" fontAlgn="b">
                        <a:buNone/>
                      </a:pPr>
                      <a:r>
                        <a:rPr lang="it-IT" sz="2000" b="0" i="0" u="none" strike="noStrike" dirty="0">
                          <a:solidFill>
                            <a:srgbClr val="000000"/>
                          </a:solidFill>
                          <a:effectLst/>
                          <a:latin typeface="Calibri" panose="020F0502020204030204" pitchFamily="34" charset="0"/>
                        </a:rPr>
                        <a:t>Totale regione 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it-IT" sz="2000" b="0" i="0" u="none" strike="noStrike" dirty="0">
                          <a:solidFill>
                            <a:srgbClr val="000000"/>
                          </a:solidFill>
                          <a:effectLst/>
                          <a:latin typeface="Calibri" panose="020F0502020204030204" pitchFamily="34" charset="0"/>
                        </a:rPr>
                        <a:t>                                            25.478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it-IT" sz="2000" b="0" i="0" u="none" strike="noStrike" dirty="0">
                          <a:solidFill>
                            <a:srgbClr val="000000"/>
                          </a:solidFill>
                          <a:effectLst/>
                          <a:latin typeface="Calibri" panose="020F0502020204030204" pitchFamily="34" charset="0"/>
                        </a:rPr>
                        <a:t>                                                     -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8199952"/>
                  </a:ext>
                </a:extLst>
              </a:tr>
            </a:tbl>
          </a:graphicData>
        </a:graphic>
      </p:graphicFrame>
      <p:sp>
        <p:nvSpPr>
          <p:cNvPr id="3" name="Ovale 2">
            <a:extLst>
              <a:ext uri="{FF2B5EF4-FFF2-40B4-BE49-F238E27FC236}">
                <a16:creationId xmlns:a16="http://schemas.microsoft.com/office/drawing/2014/main" id="{1F8A437C-A031-FCE2-32FC-8B2D67A0834F}"/>
              </a:ext>
            </a:extLst>
          </p:cNvPr>
          <p:cNvSpPr/>
          <p:nvPr/>
        </p:nvSpPr>
        <p:spPr>
          <a:xfrm>
            <a:off x="9456304" y="1686531"/>
            <a:ext cx="1028700" cy="8001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49852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1591FE-D0C6-8D05-091A-B5A295D7D990}"/>
              </a:ext>
            </a:extLst>
          </p:cNvPr>
          <p:cNvSpPr>
            <a:spLocks noGrp="1"/>
          </p:cNvSpPr>
          <p:nvPr>
            <p:ph type="title"/>
          </p:nvPr>
        </p:nvSpPr>
        <p:spPr/>
        <p:txBody>
          <a:bodyPr/>
          <a:lstStyle/>
          <a:p>
            <a:r>
              <a:rPr lang="it-IT" dirty="0"/>
              <a:t>Domane presentate e accolte per fasce d’età</a:t>
            </a:r>
          </a:p>
        </p:txBody>
      </p:sp>
      <p:graphicFrame>
        <p:nvGraphicFramePr>
          <p:cNvPr id="3" name="Tabella 2">
            <a:extLst>
              <a:ext uri="{FF2B5EF4-FFF2-40B4-BE49-F238E27FC236}">
                <a16:creationId xmlns:a16="http://schemas.microsoft.com/office/drawing/2014/main" id="{56615FEE-3034-F348-87C8-267CA069EE28}"/>
              </a:ext>
            </a:extLst>
          </p:cNvPr>
          <p:cNvGraphicFramePr>
            <a:graphicFrameLocks noGrp="1"/>
          </p:cNvGraphicFramePr>
          <p:nvPr>
            <p:extLst>
              <p:ext uri="{D42A27DB-BD31-4B8C-83A1-F6EECF244321}">
                <p14:modId xmlns:p14="http://schemas.microsoft.com/office/powerpoint/2010/main" val="1312854809"/>
              </p:ext>
            </p:extLst>
          </p:nvPr>
        </p:nvGraphicFramePr>
        <p:xfrm>
          <a:off x="584462" y="2945473"/>
          <a:ext cx="4883685" cy="1897380"/>
        </p:xfrm>
        <a:graphic>
          <a:graphicData uri="http://schemas.openxmlformats.org/drawingml/2006/table">
            <a:tbl>
              <a:tblPr/>
              <a:tblGrid>
                <a:gridCol w="933371">
                  <a:extLst>
                    <a:ext uri="{9D8B030D-6E8A-4147-A177-3AD203B41FA5}">
                      <a16:colId xmlns:a16="http://schemas.microsoft.com/office/drawing/2014/main" val="1686455117"/>
                    </a:ext>
                  </a:extLst>
                </a:gridCol>
                <a:gridCol w="1312992">
                  <a:extLst>
                    <a:ext uri="{9D8B030D-6E8A-4147-A177-3AD203B41FA5}">
                      <a16:colId xmlns:a16="http://schemas.microsoft.com/office/drawing/2014/main" val="1999037762"/>
                    </a:ext>
                  </a:extLst>
                </a:gridCol>
                <a:gridCol w="1337911">
                  <a:extLst>
                    <a:ext uri="{9D8B030D-6E8A-4147-A177-3AD203B41FA5}">
                      <a16:colId xmlns:a16="http://schemas.microsoft.com/office/drawing/2014/main" val="3310511588"/>
                    </a:ext>
                  </a:extLst>
                </a:gridCol>
                <a:gridCol w="1299411">
                  <a:extLst>
                    <a:ext uri="{9D8B030D-6E8A-4147-A177-3AD203B41FA5}">
                      <a16:colId xmlns:a16="http://schemas.microsoft.com/office/drawing/2014/main" val="2879885187"/>
                    </a:ext>
                  </a:extLst>
                </a:gridCol>
              </a:tblGrid>
              <a:tr h="196850">
                <a:tc>
                  <a:txBody>
                    <a:bodyPr/>
                    <a:lstStyle/>
                    <a:p>
                      <a:pPr algn="l" fontAlgn="ctr">
                        <a:buNone/>
                      </a:pPr>
                      <a:r>
                        <a:rPr lang="it-IT" sz="1600" b="1" i="0" u="none" strike="noStrike" dirty="0">
                          <a:solidFill>
                            <a:srgbClr val="000000"/>
                          </a:solidFill>
                          <a:effectLst/>
                          <a:latin typeface="Arial" panose="020B0604020202020204" pitchFamily="34" charset="0"/>
                        </a:rPr>
                        <a:t>Fasce d'età</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it-IT" sz="1600" b="1" i="0" u="none" strike="noStrike">
                          <a:solidFill>
                            <a:srgbClr val="000000"/>
                          </a:solidFill>
                          <a:effectLst/>
                          <a:latin typeface="Arial" panose="020B0604020202020204" pitchFamily="34" charset="0"/>
                        </a:rPr>
                        <a:t>Fascia d'Età Presentate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it-IT" sz="1600" b="1" i="0" u="none" strike="noStrike">
                          <a:solidFill>
                            <a:srgbClr val="000000"/>
                          </a:solidFill>
                          <a:effectLst/>
                          <a:latin typeface="Arial" panose="020B0604020202020204" pitchFamily="34" charset="0"/>
                        </a:rPr>
                        <a:t>Fascia d'Età Accolte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r>
                        <a:rPr lang="it-IT" sz="2000" b="1" i="0" u="none" strike="noStrike" dirty="0">
                          <a:solidFill>
                            <a:schemeClr val="accent1"/>
                          </a:solidFill>
                          <a:effectLst/>
                          <a:latin typeface="Arial" panose="020B0604020202020204" pitchFamily="34" charset="0"/>
                        </a:rPr>
                        <a:t>% accolte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9217567"/>
                  </a:ext>
                </a:extLst>
              </a:tr>
              <a:tr h="196850">
                <a:tc>
                  <a:txBody>
                    <a:bodyPr/>
                    <a:lstStyle/>
                    <a:p>
                      <a:pPr algn="l" fontAlgn="ctr">
                        <a:buNone/>
                      </a:pPr>
                      <a:r>
                        <a:rPr lang="it-IT" sz="1600" b="1" i="0" u="none" strike="noStrike">
                          <a:solidFill>
                            <a:srgbClr val="000000"/>
                          </a:solidFill>
                          <a:effectLst/>
                          <a:latin typeface="Arial" panose="020B0604020202020204" pitchFamily="34" charset="0"/>
                        </a:rPr>
                        <a:t>0 - 17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it-IT" sz="1600" b="0" i="0" u="none" strike="noStrike" dirty="0">
                          <a:solidFill>
                            <a:srgbClr val="000000"/>
                          </a:solidFill>
                          <a:effectLst/>
                          <a:latin typeface="Arial" panose="020B0604020202020204" pitchFamily="34" charset="0"/>
                          <a:ea typeface="Times New Roman" panose="02020603050405020304" pitchFamily="18" charset="0"/>
                        </a:rPr>
                        <a:t>2.154</a:t>
                      </a:r>
                      <a:endParaRPr lang="it-IT" sz="16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it-IT" sz="1600" b="0" i="0" u="none" strike="noStrike">
                          <a:solidFill>
                            <a:srgbClr val="000000"/>
                          </a:solidFill>
                          <a:effectLst/>
                          <a:latin typeface="Arial" panose="020B0604020202020204" pitchFamily="34" charset="0"/>
                          <a:ea typeface="Times New Roman" panose="02020603050405020304" pitchFamily="18" charset="0"/>
                        </a:rPr>
                        <a:t>20</a:t>
                      </a:r>
                      <a:endParaRPr lang="it-IT"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it-IT" sz="1800" b="1" i="0" u="none" strike="noStrike" dirty="0">
                          <a:solidFill>
                            <a:schemeClr val="accent1"/>
                          </a:solidFill>
                          <a:effectLst/>
                          <a:latin typeface="Aptos Narrow" panose="020B0004020202020204" pitchFamily="34" charset="0"/>
                        </a:rPr>
                        <a:t>0,93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1316665"/>
                  </a:ext>
                </a:extLst>
              </a:tr>
              <a:tr h="196850">
                <a:tc>
                  <a:txBody>
                    <a:bodyPr/>
                    <a:lstStyle/>
                    <a:p>
                      <a:pPr algn="l" fontAlgn="ctr">
                        <a:buNone/>
                      </a:pPr>
                      <a:r>
                        <a:rPr lang="it-IT" sz="1600" b="0" i="0" u="none" strike="noStrike">
                          <a:solidFill>
                            <a:srgbClr val="000000"/>
                          </a:solidFill>
                          <a:effectLst/>
                          <a:latin typeface="Arial" panose="020B0604020202020204" pitchFamily="34" charset="0"/>
                          <a:ea typeface="Times New Roman" panose="02020603050405020304" pitchFamily="18" charset="0"/>
                        </a:rPr>
                        <a:t>18 - 30</a:t>
                      </a:r>
                      <a:endParaRPr lang="it-IT"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it-IT" sz="1600" b="0" i="0" u="none" strike="noStrike" dirty="0">
                          <a:solidFill>
                            <a:srgbClr val="000000"/>
                          </a:solidFill>
                          <a:effectLst/>
                          <a:latin typeface="Arial" panose="020B0604020202020204" pitchFamily="34" charset="0"/>
                          <a:ea typeface="Times New Roman" panose="02020603050405020304" pitchFamily="18" charset="0"/>
                        </a:rPr>
                        <a:t>8.497</a:t>
                      </a:r>
                      <a:endParaRPr lang="it-IT" sz="16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it-IT" sz="1600" b="0" i="0" u="none" strike="noStrike">
                          <a:solidFill>
                            <a:srgbClr val="000000"/>
                          </a:solidFill>
                          <a:effectLst/>
                          <a:latin typeface="Arial" panose="020B0604020202020204" pitchFamily="34" charset="0"/>
                          <a:ea typeface="Times New Roman" panose="02020603050405020304" pitchFamily="18" charset="0"/>
                        </a:rPr>
                        <a:t>306</a:t>
                      </a:r>
                      <a:endParaRPr lang="it-IT"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it-IT" sz="1800" b="1" i="0" u="none" strike="noStrike" dirty="0">
                          <a:solidFill>
                            <a:schemeClr val="accent1"/>
                          </a:solidFill>
                          <a:effectLst/>
                          <a:latin typeface="Aptos Narrow" panose="020B0004020202020204" pitchFamily="34" charset="0"/>
                        </a:rPr>
                        <a:t>3,60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3022503"/>
                  </a:ext>
                </a:extLst>
              </a:tr>
              <a:tr h="196850">
                <a:tc>
                  <a:txBody>
                    <a:bodyPr/>
                    <a:lstStyle/>
                    <a:p>
                      <a:pPr algn="l" fontAlgn="ctr">
                        <a:buNone/>
                      </a:pPr>
                      <a:r>
                        <a:rPr lang="it-IT" sz="1600" b="0" i="0" u="none" strike="noStrike">
                          <a:solidFill>
                            <a:srgbClr val="000000"/>
                          </a:solidFill>
                          <a:effectLst/>
                          <a:latin typeface="Arial" panose="020B0604020202020204" pitchFamily="34" charset="0"/>
                          <a:ea typeface="Times New Roman" panose="02020603050405020304" pitchFamily="18" charset="0"/>
                        </a:rPr>
                        <a:t>31 - 65</a:t>
                      </a:r>
                      <a:endParaRPr lang="it-IT"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it-IT" sz="1600" b="0" i="0" u="none" strike="noStrike">
                          <a:solidFill>
                            <a:srgbClr val="000000"/>
                          </a:solidFill>
                          <a:effectLst/>
                          <a:latin typeface="Arial" panose="020B0604020202020204" pitchFamily="34" charset="0"/>
                          <a:ea typeface="Times New Roman" panose="02020603050405020304" pitchFamily="18" charset="0"/>
                        </a:rPr>
                        <a:t>14.554</a:t>
                      </a:r>
                      <a:endParaRPr lang="it-IT"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it-IT" sz="1600" b="0" i="0" u="none" strike="noStrike" dirty="0">
                          <a:solidFill>
                            <a:srgbClr val="000000"/>
                          </a:solidFill>
                          <a:effectLst/>
                          <a:latin typeface="Arial" panose="020B0604020202020204" pitchFamily="34" charset="0"/>
                          <a:ea typeface="Times New Roman" panose="02020603050405020304" pitchFamily="18" charset="0"/>
                        </a:rPr>
                        <a:t>331</a:t>
                      </a:r>
                      <a:endParaRPr lang="it-IT" sz="16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it-IT" sz="1800" b="1" i="0" u="none" strike="noStrike" dirty="0">
                          <a:solidFill>
                            <a:schemeClr val="accent1"/>
                          </a:solidFill>
                          <a:effectLst/>
                          <a:latin typeface="Aptos Narrow" panose="020B0004020202020204" pitchFamily="34" charset="0"/>
                        </a:rPr>
                        <a:t>2,27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5214911"/>
                  </a:ext>
                </a:extLst>
              </a:tr>
              <a:tr h="196850">
                <a:tc>
                  <a:txBody>
                    <a:bodyPr/>
                    <a:lstStyle/>
                    <a:p>
                      <a:pPr algn="l" fontAlgn="ctr">
                        <a:buNone/>
                      </a:pPr>
                      <a:r>
                        <a:rPr lang="it-IT" sz="1600" b="0" i="0" u="none" strike="noStrike">
                          <a:solidFill>
                            <a:srgbClr val="000000"/>
                          </a:solidFill>
                          <a:effectLst/>
                          <a:latin typeface="Arial" panose="020B0604020202020204" pitchFamily="34" charset="0"/>
                          <a:ea typeface="Times New Roman" panose="02020603050405020304" pitchFamily="18" charset="0"/>
                        </a:rPr>
                        <a:t>&gt; 65</a:t>
                      </a:r>
                      <a:endParaRPr lang="it-IT"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it-IT" sz="1600" b="0" i="0" u="none" strike="noStrike">
                          <a:solidFill>
                            <a:srgbClr val="000000"/>
                          </a:solidFill>
                          <a:effectLst/>
                          <a:latin typeface="Arial" panose="020B0604020202020204" pitchFamily="34" charset="0"/>
                          <a:ea typeface="Times New Roman" panose="02020603050405020304" pitchFamily="18" charset="0"/>
                        </a:rPr>
                        <a:t>273</a:t>
                      </a:r>
                      <a:endParaRPr lang="it-IT"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it-IT" sz="1600" b="0" i="0" u="none" strike="noStrike" dirty="0">
                          <a:solidFill>
                            <a:srgbClr val="000000"/>
                          </a:solidFill>
                          <a:effectLst/>
                          <a:latin typeface="Arial" panose="020B0604020202020204" pitchFamily="34" charset="0"/>
                          <a:ea typeface="Times New Roman" panose="02020603050405020304" pitchFamily="18" charset="0"/>
                        </a:rPr>
                        <a:t>8</a:t>
                      </a:r>
                      <a:endParaRPr lang="it-IT" sz="16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it-IT" sz="1800" b="1" i="0" u="none" strike="noStrike" dirty="0">
                          <a:solidFill>
                            <a:schemeClr val="accent1"/>
                          </a:solidFill>
                          <a:effectLst/>
                          <a:latin typeface="Aptos Narrow" panose="020B0004020202020204" pitchFamily="34" charset="0"/>
                        </a:rPr>
                        <a:t>2,93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755630"/>
                  </a:ext>
                </a:extLst>
              </a:tr>
              <a:tr h="196850">
                <a:tc>
                  <a:txBody>
                    <a:bodyPr/>
                    <a:lstStyle/>
                    <a:p>
                      <a:pPr algn="l" fontAlgn="ctr">
                        <a:buNone/>
                      </a:pPr>
                      <a:r>
                        <a:rPr lang="it-IT" sz="1600" b="0" i="0" u="none" strike="noStrike">
                          <a:solidFill>
                            <a:srgbClr val="000000"/>
                          </a:solidFill>
                          <a:effectLst/>
                          <a:latin typeface="Arial" panose="020B0604020202020204" pitchFamily="34" charset="0"/>
                        </a:rPr>
                        <a:t>Totale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it-IT" sz="1600" b="0" i="0" u="none" strike="noStrike" dirty="0">
                          <a:solidFill>
                            <a:srgbClr val="000000"/>
                          </a:solidFill>
                          <a:effectLst/>
                          <a:latin typeface="Arial" panose="020B0604020202020204" pitchFamily="34" charset="0"/>
                          <a:ea typeface="Times New Roman" panose="02020603050405020304" pitchFamily="18" charset="0"/>
                        </a:rPr>
                        <a:t>25.205</a:t>
                      </a:r>
                      <a:endParaRPr lang="it-IT" sz="1600" b="0" i="0" u="none" strike="noStrike" dirty="0">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buNone/>
                      </a:pPr>
                      <a:r>
                        <a:rPr lang="it-IT" sz="1600" b="0" i="0" u="none" strike="noStrike">
                          <a:solidFill>
                            <a:srgbClr val="000000"/>
                          </a:solidFill>
                          <a:effectLst/>
                          <a:latin typeface="Arial" panose="020B0604020202020204" pitchFamily="34" charset="0"/>
                          <a:ea typeface="Times New Roman" panose="02020603050405020304" pitchFamily="18" charset="0"/>
                        </a:rPr>
                        <a:t>665</a:t>
                      </a:r>
                      <a:endParaRPr lang="it-IT" sz="1600" b="0" i="0" u="none" strike="noStrike">
                        <a:solidFill>
                          <a:srgbClr val="000000"/>
                        </a:solidFill>
                        <a:effectLst/>
                        <a:latin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it-IT" sz="1800" b="1" i="0" u="none" strike="noStrike" dirty="0">
                          <a:solidFill>
                            <a:schemeClr val="accent1"/>
                          </a:solidFill>
                          <a:effectLst/>
                          <a:latin typeface="Aptos Narrow" panose="020B0004020202020204" pitchFamily="34" charset="0"/>
                        </a:rPr>
                        <a:t>2,64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6744856"/>
                  </a:ext>
                </a:extLst>
              </a:tr>
            </a:tbl>
          </a:graphicData>
        </a:graphic>
      </p:graphicFrame>
      <p:graphicFrame>
        <p:nvGraphicFramePr>
          <p:cNvPr id="4" name="Grafico 3">
            <a:extLst>
              <a:ext uri="{FF2B5EF4-FFF2-40B4-BE49-F238E27FC236}">
                <a16:creationId xmlns:a16="http://schemas.microsoft.com/office/drawing/2014/main" id="{4FEA6EE6-F56D-E798-1CD8-355651F0331C}"/>
              </a:ext>
            </a:extLst>
          </p:cNvPr>
          <p:cNvGraphicFramePr>
            <a:graphicFrameLocks/>
          </p:cNvGraphicFramePr>
          <p:nvPr>
            <p:extLst>
              <p:ext uri="{D42A27DB-BD31-4B8C-83A1-F6EECF244321}">
                <p14:modId xmlns:p14="http://schemas.microsoft.com/office/powerpoint/2010/main" val="1231498306"/>
              </p:ext>
            </p:extLst>
          </p:nvPr>
        </p:nvGraphicFramePr>
        <p:xfrm>
          <a:off x="6170789" y="2361314"/>
          <a:ext cx="5364249" cy="3098766"/>
        </p:xfrm>
        <a:graphic>
          <a:graphicData uri="http://schemas.openxmlformats.org/drawingml/2006/chart">
            <c:chart xmlns:c="http://schemas.openxmlformats.org/drawingml/2006/chart" xmlns:r="http://schemas.openxmlformats.org/officeDocument/2006/relationships" r:id="rId2"/>
          </a:graphicData>
        </a:graphic>
      </p:graphicFrame>
      <p:sp>
        <p:nvSpPr>
          <p:cNvPr id="5" name="Freccia a destra 4">
            <a:extLst>
              <a:ext uri="{FF2B5EF4-FFF2-40B4-BE49-F238E27FC236}">
                <a16:creationId xmlns:a16="http://schemas.microsoft.com/office/drawing/2014/main" id="{DB4713E5-A23F-EE36-981B-FE58BEA45175}"/>
              </a:ext>
            </a:extLst>
          </p:cNvPr>
          <p:cNvSpPr/>
          <p:nvPr/>
        </p:nvSpPr>
        <p:spPr>
          <a:xfrm rot="5400000">
            <a:off x="4307041" y="1781904"/>
            <a:ext cx="1082886" cy="719478"/>
          </a:xfrm>
          <a:prstGeom prst="rightArrow">
            <a:avLst/>
          </a:prstGeom>
          <a:solidFill>
            <a:srgbClr val="FFC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682687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487F20-0ABF-AEA7-9E3F-E9B2198A7590}"/>
              </a:ext>
            </a:extLst>
          </p:cNvPr>
          <p:cNvSpPr>
            <a:spLocks noGrp="1"/>
          </p:cNvSpPr>
          <p:nvPr>
            <p:ph type="title"/>
          </p:nvPr>
        </p:nvSpPr>
        <p:spPr>
          <a:xfrm>
            <a:off x="584462" y="204869"/>
            <a:ext cx="11161336" cy="789043"/>
          </a:xfrm>
        </p:spPr>
        <p:txBody>
          <a:bodyPr>
            <a:normAutofit fontScale="90000"/>
          </a:bodyPr>
          <a:lstStyle/>
          <a:p>
            <a:r>
              <a:rPr lang="en-US" dirty="0"/>
              <a:t>DGR 2185/23 </a:t>
            </a:r>
            <a:r>
              <a:rPr lang="it-IT" dirty="0"/>
              <a:t>Linee di indirizzo per l'implementazione della Psicologia</a:t>
            </a:r>
            <a:br>
              <a:rPr lang="it-IT" dirty="0"/>
            </a:br>
            <a:r>
              <a:rPr lang="it-IT" dirty="0"/>
              <a:t>nelle Case della comunità</a:t>
            </a:r>
            <a:endParaRPr lang="en-US" dirty="0"/>
          </a:p>
        </p:txBody>
      </p:sp>
      <p:pic>
        <p:nvPicPr>
          <p:cNvPr id="4" name="Immagine 3">
            <a:extLst>
              <a:ext uri="{FF2B5EF4-FFF2-40B4-BE49-F238E27FC236}">
                <a16:creationId xmlns:a16="http://schemas.microsoft.com/office/drawing/2014/main" id="{D4F26C2D-7A30-01D9-6297-20503169C7C2}"/>
              </a:ext>
            </a:extLst>
          </p:cNvPr>
          <p:cNvPicPr>
            <a:picLocks noChangeAspect="1"/>
          </p:cNvPicPr>
          <p:nvPr/>
        </p:nvPicPr>
        <p:blipFill>
          <a:blip r:embed="rId2"/>
          <a:stretch>
            <a:fillRect/>
          </a:stretch>
        </p:blipFill>
        <p:spPr>
          <a:xfrm>
            <a:off x="7154740" y="1052168"/>
            <a:ext cx="3604846" cy="5546440"/>
          </a:xfrm>
          <a:prstGeom prst="rect">
            <a:avLst/>
          </a:prstGeom>
          <a:ln>
            <a:noFill/>
          </a:ln>
          <a:effectLst>
            <a:outerShdw blurRad="292100" dist="139700" dir="2700000" algn="tl" rotWithShape="0">
              <a:srgbClr val="333333">
                <a:alpha val="65000"/>
              </a:srgbClr>
            </a:outerShdw>
          </a:effectLst>
        </p:spPr>
      </p:pic>
      <p:pic>
        <p:nvPicPr>
          <p:cNvPr id="6" name="Immagine 5">
            <a:extLst>
              <a:ext uri="{FF2B5EF4-FFF2-40B4-BE49-F238E27FC236}">
                <a16:creationId xmlns:a16="http://schemas.microsoft.com/office/drawing/2014/main" id="{74132AAD-B1B8-73A9-6781-D6D51474D6DB}"/>
              </a:ext>
            </a:extLst>
          </p:cNvPr>
          <p:cNvPicPr>
            <a:picLocks noChangeAspect="1"/>
          </p:cNvPicPr>
          <p:nvPr/>
        </p:nvPicPr>
        <p:blipFill>
          <a:blip r:embed="rId3"/>
          <a:stretch>
            <a:fillRect/>
          </a:stretch>
        </p:blipFill>
        <p:spPr>
          <a:xfrm>
            <a:off x="1638667" y="1065352"/>
            <a:ext cx="4035668" cy="5533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0605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33D518B-D6BF-8E42-A381-84F3A5156E1D}"/>
              </a:ext>
            </a:extLst>
          </p:cNvPr>
          <p:cNvPicPr>
            <a:picLocks noChangeAspect="1"/>
          </p:cNvPicPr>
          <p:nvPr/>
        </p:nvPicPr>
        <p:blipFill>
          <a:blip r:embed="rId2"/>
          <a:stretch>
            <a:fillRect/>
          </a:stretch>
        </p:blipFill>
        <p:spPr>
          <a:xfrm>
            <a:off x="1318232" y="819804"/>
            <a:ext cx="3420822" cy="5128184"/>
          </a:xfrm>
          <a:prstGeom prst="rect">
            <a:avLst/>
          </a:prstGeom>
          <a:ln>
            <a:noFill/>
          </a:ln>
          <a:effectLst>
            <a:outerShdw blurRad="292100" dist="139700" dir="2700000" algn="tl" rotWithShape="0">
              <a:srgbClr val="333333">
                <a:alpha val="65000"/>
              </a:srgbClr>
            </a:outerShdw>
          </a:effectLst>
        </p:spPr>
      </p:pic>
      <p:sp>
        <p:nvSpPr>
          <p:cNvPr id="5" name="CasellaDiTesto 4">
            <a:extLst>
              <a:ext uri="{FF2B5EF4-FFF2-40B4-BE49-F238E27FC236}">
                <a16:creationId xmlns:a16="http://schemas.microsoft.com/office/drawing/2014/main" id="{AF6984B6-8599-81F4-9941-7C022B0D2560}"/>
              </a:ext>
            </a:extLst>
          </p:cNvPr>
          <p:cNvSpPr txBox="1"/>
          <p:nvPr/>
        </p:nvSpPr>
        <p:spPr>
          <a:xfrm>
            <a:off x="6117248" y="2186999"/>
            <a:ext cx="4890721" cy="3046988"/>
          </a:xfrm>
          <a:prstGeom prst="rect">
            <a:avLst/>
          </a:prstGeom>
          <a:noFill/>
        </p:spPr>
        <p:txBody>
          <a:bodyPr wrap="square">
            <a:spAutoFit/>
          </a:bodyPr>
          <a:lstStyle/>
          <a:p>
            <a:r>
              <a:rPr lang="it-IT" sz="2400" dirty="0"/>
              <a:t>I </a:t>
            </a:r>
            <a:r>
              <a:rPr lang="it-IT" sz="2400" b="1" dirty="0"/>
              <a:t>disturbi emotivi comuni </a:t>
            </a:r>
            <a:r>
              <a:rPr lang="it-IT" sz="2400" dirty="0"/>
              <a:t>sono stati oggetto di una recente consensus.</a:t>
            </a:r>
          </a:p>
          <a:p>
            <a:endParaRPr lang="it-IT" sz="2400" dirty="0"/>
          </a:p>
          <a:p>
            <a:r>
              <a:rPr lang="it-IT" sz="2400" dirty="0"/>
              <a:t>Il trattamento di elezione  si colloca nell'area </a:t>
            </a:r>
            <a:r>
              <a:rPr lang="it-IT" sz="2400" b="1" dirty="0"/>
              <a:t>non farmacologica</a:t>
            </a:r>
            <a:r>
              <a:rPr lang="it-IT" sz="2400" dirty="0"/>
              <a:t>: interventi di self help/di comunità e trattamento breve focale</a:t>
            </a:r>
          </a:p>
        </p:txBody>
      </p:sp>
      <p:sp>
        <p:nvSpPr>
          <p:cNvPr id="6" name="CasellaDiTesto 5">
            <a:extLst>
              <a:ext uri="{FF2B5EF4-FFF2-40B4-BE49-F238E27FC236}">
                <a16:creationId xmlns:a16="http://schemas.microsoft.com/office/drawing/2014/main" id="{91C85880-D726-EB58-1236-290D7A2A302C}"/>
              </a:ext>
            </a:extLst>
          </p:cNvPr>
          <p:cNvSpPr txBox="1"/>
          <p:nvPr/>
        </p:nvSpPr>
        <p:spPr>
          <a:xfrm>
            <a:off x="5631355" y="1143645"/>
            <a:ext cx="4890721" cy="461665"/>
          </a:xfrm>
          <a:prstGeom prst="rect">
            <a:avLst/>
          </a:prstGeom>
          <a:noFill/>
        </p:spPr>
        <p:txBody>
          <a:bodyPr wrap="square">
            <a:spAutoFit/>
          </a:bodyPr>
          <a:lstStyle/>
          <a:p>
            <a:pPr algn="ctr"/>
            <a:r>
              <a:rPr lang="it-IT" sz="2400" b="1" dirty="0">
                <a:solidFill>
                  <a:schemeClr val="tx2">
                    <a:lumMod val="90000"/>
                    <a:lumOff val="10000"/>
                  </a:schemeClr>
                </a:solidFill>
                <a:latin typeface="+mj-lt"/>
                <a:ea typeface="+mj-ea"/>
                <a:cs typeface="+mj-cs"/>
              </a:rPr>
              <a:t>Consensus Conference 2022 ISS</a:t>
            </a:r>
          </a:p>
        </p:txBody>
      </p:sp>
      <p:sp>
        <p:nvSpPr>
          <p:cNvPr id="8" name="CasellaDiTesto 7">
            <a:extLst>
              <a:ext uri="{FF2B5EF4-FFF2-40B4-BE49-F238E27FC236}">
                <a16:creationId xmlns:a16="http://schemas.microsoft.com/office/drawing/2014/main" id="{62B26EF9-06B1-3486-8C03-75C3569B3F2E}"/>
              </a:ext>
            </a:extLst>
          </p:cNvPr>
          <p:cNvSpPr txBox="1"/>
          <p:nvPr/>
        </p:nvSpPr>
        <p:spPr>
          <a:xfrm>
            <a:off x="116499" y="6423273"/>
            <a:ext cx="6097464" cy="276999"/>
          </a:xfrm>
          <a:prstGeom prst="rect">
            <a:avLst/>
          </a:prstGeom>
          <a:noFill/>
        </p:spPr>
        <p:txBody>
          <a:bodyPr wrap="square">
            <a:spAutoFit/>
          </a:bodyPr>
          <a:lstStyle/>
          <a:p>
            <a:r>
              <a:rPr lang="it-IT" sz="1200" dirty="0"/>
              <a:t>https://www.iss.it/documents/20126/0/Consensus_1_2022_IT.pdf</a:t>
            </a:r>
          </a:p>
        </p:txBody>
      </p:sp>
    </p:spTree>
    <p:extLst>
      <p:ext uri="{BB962C8B-B14F-4D97-AF65-F5344CB8AC3E}">
        <p14:creationId xmlns:p14="http://schemas.microsoft.com/office/powerpoint/2010/main" val="94688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51DA2C-6680-9AB0-B676-504C2FDD1088}"/>
              </a:ext>
            </a:extLst>
          </p:cNvPr>
          <p:cNvSpPr>
            <a:spLocks noGrp="1"/>
          </p:cNvSpPr>
          <p:nvPr>
            <p:ph type="title"/>
          </p:nvPr>
        </p:nvSpPr>
        <p:spPr/>
        <p:txBody>
          <a:bodyPr>
            <a:normAutofit/>
          </a:bodyPr>
          <a:lstStyle/>
          <a:p>
            <a:r>
              <a:rPr lang="it-IT" sz="2800" b="1" dirty="0">
                <a:solidFill>
                  <a:schemeClr val="accent1">
                    <a:lumMod val="75000"/>
                  </a:schemeClr>
                </a:solidFill>
              </a:rPr>
              <a:t>Obiettivi</a:t>
            </a:r>
            <a:endParaRPr lang="it-IT" dirty="0"/>
          </a:p>
        </p:txBody>
      </p:sp>
      <p:sp>
        <p:nvSpPr>
          <p:cNvPr id="3" name="CasellaDiTesto 2">
            <a:extLst>
              <a:ext uri="{FF2B5EF4-FFF2-40B4-BE49-F238E27FC236}">
                <a16:creationId xmlns:a16="http://schemas.microsoft.com/office/drawing/2014/main" id="{2DC5B0C1-F2FD-A0BC-8A54-09A39092E951}"/>
              </a:ext>
            </a:extLst>
          </p:cNvPr>
          <p:cNvSpPr txBox="1"/>
          <p:nvPr/>
        </p:nvSpPr>
        <p:spPr>
          <a:xfrm>
            <a:off x="414338" y="1246959"/>
            <a:ext cx="8196262" cy="3917034"/>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it-IT" sz="2400" dirty="0"/>
              <a:t>Potenziamento della </a:t>
            </a:r>
            <a:r>
              <a:rPr lang="it-IT" sz="2400" b="1" i="1" dirty="0"/>
              <a:t>funzione psicologica </a:t>
            </a:r>
            <a:r>
              <a:rPr lang="it-IT" sz="2400" dirty="0"/>
              <a:t>nelle Case della Comunità nella traiettoria del DM77</a:t>
            </a:r>
          </a:p>
          <a:p>
            <a:pPr marL="285750" indent="-285750" algn="just">
              <a:lnSpc>
                <a:spcPct val="150000"/>
              </a:lnSpc>
              <a:buFont typeface="Arial" panose="020B0604020202020204" pitchFamily="34" charset="0"/>
              <a:buChar char="•"/>
            </a:pPr>
            <a:r>
              <a:rPr lang="it-IT" sz="2400" b="1" i="1" dirty="0"/>
              <a:t>Appropriatezza e accessibilità </a:t>
            </a:r>
            <a:r>
              <a:rPr lang="it-IT" sz="2400" dirty="0"/>
              <a:t>alla consultazione psicologica primaria </a:t>
            </a:r>
          </a:p>
          <a:p>
            <a:pPr marL="285750" indent="-285750" algn="just">
              <a:lnSpc>
                <a:spcPct val="150000"/>
              </a:lnSpc>
              <a:buFont typeface="Arial" panose="020B0604020202020204" pitchFamily="34" charset="0"/>
              <a:buChar char="•"/>
            </a:pPr>
            <a:r>
              <a:rPr lang="it-IT" sz="2400" b="1" i="1" dirty="0"/>
              <a:t>Strutturazione dei percorsi e in integrazione con gli altri dispositivi di </a:t>
            </a:r>
            <a:r>
              <a:rPr lang="it-IT" sz="2400" b="1" i="1" dirty="0" err="1"/>
              <a:t>primary</a:t>
            </a:r>
            <a:r>
              <a:rPr lang="it-IT" sz="2400" b="1" i="1" dirty="0"/>
              <a:t> care </a:t>
            </a:r>
            <a:r>
              <a:rPr lang="it-IT" sz="2400" i="1" dirty="0"/>
              <a:t>(distretti, board case di comunità, AFT, </a:t>
            </a:r>
            <a:r>
              <a:rPr lang="it-IT" sz="2400" i="1" dirty="0" err="1"/>
              <a:t>ecc</a:t>
            </a:r>
            <a:r>
              <a:rPr lang="it-IT" sz="2400" i="1" dirty="0"/>
              <a:t>)</a:t>
            </a:r>
            <a:endParaRPr lang="it-IT" sz="2400" dirty="0"/>
          </a:p>
        </p:txBody>
      </p:sp>
      <p:pic>
        <p:nvPicPr>
          <p:cNvPr id="4098" name="Picture 2" descr="Da Casa della Salute a Casa della Comunità — Salute">
            <a:extLst>
              <a:ext uri="{FF2B5EF4-FFF2-40B4-BE49-F238E27FC236}">
                <a16:creationId xmlns:a16="http://schemas.microsoft.com/office/drawing/2014/main" id="{F4533745-FBC1-6E49-2092-C8FF9C4C5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3579" y="1482968"/>
            <a:ext cx="2751992" cy="17612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ASA DELLA COMUNITÀ: ecco il progetto - Prima la Comunità">
            <a:extLst>
              <a:ext uri="{FF2B5EF4-FFF2-40B4-BE49-F238E27FC236}">
                <a16:creationId xmlns:a16="http://schemas.microsoft.com/office/drawing/2014/main" id="{5E978B18-B9BB-5087-6888-CDA40864F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6087" y="3244243"/>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648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51DA2C-6680-9AB0-B676-504C2FDD1088}"/>
              </a:ext>
            </a:extLst>
          </p:cNvPr>
          <p:cNvSpPr>
            <a:spLocks noGrp="1"/>
          </p:cNvSpPr>
          <p:nvPr>
            <p:ph type="title"/>
          </p:nvPr>
        </p:nvSpPr>
        <p:spPr>
          <a:xfrm>
            <a:off x="515332" y="343765"/>
            <a:ext cx="11161336" cy="643543"/>
          </a:xfrm>
        </p:spPr>
        <p:txBody>
          <a:bodyPr>
            <a:normAutofit fontScale="90000"/>
          </a:bodyPr>
          <a:lstStyle/>
          <a:p>
            <a:r>
              <a:rPr lang="it-IT" sz="2800" b="1" dirty="0">
                <a:solidFill>
                  <a:schemeClr val="accent1">
                    <a:lumMod val="75000"/>
                  </a:schemeClr>
                </a:solidFill>
              </a:rPr>
              <a:t>Linee di indirizzo per l’implementazione della Psicologia nelle Case della Comunità</a:t>
            </a:r>
            <a:endParaRPr lang="it-IT" dirty="0"/>
          </a:p>
        </p:txBody>
      </p:sp>
      <p:sp>
        <p:nvSpPr>
          <p:cNvPr id="3" name="CasellaDiTesto 2">
            <a:extLst>
              <a:ext uri="{FF2B5EF4-FFF2-40B4-BE49-F238E27FC236}">
                <a16:creationId xmlns:a16="http://schemas.microsoft.com/office/drawing/2014/main" id="{2DC5B0C1-F2FD-A0BC-8A54-09A39092E951}"/>
              </a:ext>
            </a:extLst>
          </p:cNvPr>
          <p:cNvSpPr txBox="1"/>
          <p:nvPr/>
        </p:nvSpPr>
        <p:spPr>
          <a:xfrm>
            <a:off x="1214438" y="1395074"/>
            <a:ext cx="9573167" cy="5049716"/>
          </a:xfrm>
          <a:prstGeom prst="rect">
            <a:avLst/>
          </a:prstGeom>
          <a:noFill/>
        </p:spPr>
        <p:txBody>
          <a:bodyPr wrap="square">
            <a:spAutoFit/>
          </a:bodyPr>
          <a:lstStyle/>
          <a:p>
            <a:pPr algn="just"/>
            <a:r>
              <a:rPr lang="it-IT" sz="2000" dirty="0">
                <a:latin typeface="Open Sans" panose="020B0606030504020204" pitchFamily="34" charset="0"/>
              </a:rPr>
              <a:t>Funzione psicologica, </a:t>
            </a:r>
            <a:r>
              <a:rPr lang="it-IT" sz="2000" b="1" dirty="0">
                <a:latin typeface="Open Sans" panose="020B0606030504020204" pitchFamily="34" charset="0"/>
              </a:rPr>
              <a:t>strutturalmente</a:t>
            </a:r>
            <a:r>
              <a:rPr lang="it-IT" sz="2000" dirty="0">
                <a:latin typeface="Open Sans" panose="020B0606030504020204" pitchFamily="34" charset="0"/>
              </a:rPr>
              <a:t> </a:t>
            </a:r>
            <a:r>
              <a:rPr lang="it-IT" sz="2000" b="1" dirty="0">
                <a:latin typeface="Open Sans" panose="020B0606030504020204" pitchFamily="34" charset="0"/>
              </a:rPr>
              <a:t>incardinata nelle nuove Case della Comunità</a:t>
            </a:r>
            <a:r>
              <a:rPr lang="it-IT" sz="2000" dirty="0">
                <a:latin typeface="Open Sans" panose="020B0606030504020204" pitchFamily="34" charset="0"/>
              </a:rPr>
              <a:t>, integrata nei diversi dispositivi organizzativi ed organismi strategici (PUA, COT, Distretto, Equipe multiprofessionali) e articolata in </a:t>
            </a:r>
            <a:r>
              <a:rPr lang="it-IT" sz="2000" b="1" dirty="0">
                <a:latin typeface="Open Sans" panose="020B0606030504020204" pitchFamily="34" charset="0"/>
              </a:rPr>
              <a:t>4 principali linee di azione</a:t>
            </a:r>
            <a:r>
              <a:rPr lang="it-IT" sz="2000" dirty="0">
                <a:latin typeface="Open Sans" panose="020B0606030504020204" pitchFamily="34" charset="0"/>
              </a:rPr>
              <a:t>:</a:t>
            </a:r>
          </a:p>
          <a:p>
            <a:endParaRPr lang="it-IT" sz="2000" dirty="0">
              <a:latin typeface="Open Sans" panose="020B0606030504020204" pitchFamily="34" charset="0"/>
            </a:endParaRPr>
          </a:p>
          <a:p>
            <a:endParaRPr lang="it-IT" sz="2000" dirty="0">
              <a:latin typeface="Open Sans" panose="020B0606030504020204" pitchFamily="34" charset="0"/>
            </a:endParaRPr>
          </a:p>
          <a:p>
            <a:pPr marL="244933" indent="-244933">
              <a:lnSpc>
                <a:spcPct val="150000"/>
              </a:lnSpc>
              <a:spcBef>
                <a:spcPts val="857"/>
              </a:spcBef>
              <a:buFont typeface="+mj-lt"/>
              <a:buAutoNum type="arabicPeriod"/>
            </a:pPr>
            <a:r>
              <a:rPr lang="it-IT" sz="2000" b="1" i="1" dirty="0">
                <a:latin typeface="Open Sans" panose="020B0606030504020204" pitchFamily="34" charset="0"/>
              </a:rPr>
              <a:t>Consultazione Psicologica Primaria (CPP) in integrazione con MMG/PLS</a:t>
            </a:r>
          </a:p>
          <a:p>
            <a:pPr marL="244933" indent="-244933">
              <a:lnSpc>
                <a:spcPct val="150000"/>
              </a:lnSpc>
              <a:spcBef>
                <a:spcPts val="857"/>
              </a:spcBef>
              <a:buFont typeface="+mj-lt"/>
              <a:buAutoNum type="arabicPeriod"/>
            </a:pPr>
            <a:r>
              <a:rPr lang="it-IT" sz="2000" b="1" i="1" dirty="0">
                <a:latin typeface="Open Sans" panose="020B0606030504020204" pitchFamily="34" charset="0"/>
              </a:rPr>
              <a:t>Promozione della Salute di Comunità</a:t>
            </a:r>
          </a:p>
          <a:p>
            <a:pPr marL="244933" indent="-244933">
              <a:lnSpc>
                <a:spcPct val="150000"/>
              </a:lnSpc>
              <a:spcBef>
                <a:spcPts val="857"/>
              </a:spcBef>
              <a:buFont typeface="+mj-lt"/>
              <a:buAutoNum type="arabicPeriod"/>
            </a:pPr>
            <a:r>
              <a:rPr lang="it-IT" sz="2000" b="1" i="1" dirty="0">
                <a:latin typeface="Open Sans" panose="020B0606030504020204" pitchFamily="34" charset="0"/>
              </a:rPr>
              <a:t>Supporto al mantenimento della qualità di vita alle persone con malattia somatica</a:t>
            </a:r>
          </a:p>
          <a:p>
            <a:pPr marL="244933" indent="-244933">
              <a:lnSpc>
                <a:spcPct val="150000"/>
              </a:lnSpc>
              <a:spcBef>
                <a:spcPts val="857"/>
              </a:spcBef>
              <a:spcAft>
                <a:spcPts val="571"/>
              </a:spcAft>
              <a:buFont typeface="+mj-lt"/>
              <a:buAutoNum type="arabicPeriod"/>
            </a:pPr>
            <a:r>
              <a:rPr lang="it-IT" sz="2000" b="1" i="1" dirty="0">
                <a:latin typeface="Open Sans" panose="020B0606030504020204" pitchFamily="34" charset="0"/>
              </a:rPr>
              <a:t>Consulenza organizzativa e formazione ai diversi team multiprofessionali</a:t>
            </a:r>
          </a:p>
          <a:p>
            <a:endParaRPr lang="it-IT" sz="1714" dirty="0">
              <a:solidFill>
                <a:srgbClr val="646464"/>
              </a:solidFill>
              <a:latin typeface="Open Sans" panose="020B0606030504020204" pitchFamily="34" charset="0"/>
            </a:endParaRPr>
          </a:p>
        </p:txBody>
      </p:sp>
    </p:spTree>
    <p:extLst>
      <p:ext uri="{BB962C8B-B14F-4D97-AF65-F5344CB8AC3E}">
        <p14:creationId xmlns:p14="http://schemas.microsoft.com/office/powerpoint/2010/main" val="2889064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3E4CB2-70C4-4E94-9EBC-07BFD6E7B2BC}"/>
              </a:ext>
            </a:extLst>
          </p:cNvPr>
          <p:cNvSpPr>
            <a:spLocks noGrp="1"/>
          </p:cNvSpPr>
          <p:nvPr>
            <p:ph type="title"/>
          </p:nvPr>
        </p:nvSpPr>
        <p:spPr>
          <a:xfrm>
            <a:off x="515332" y="311214"/>
            <a:ext cx="11161336" cy="505216"/>
          </a:xfrm>
        </p:spPr>
        <p:txBody>
          <a:bodyPr>
            <a:normAutofit fontScale="90000"/>
          </a:bodyPr>
          <a:lstStyle/>
          <a:p>
            <a:r>
              <a:rPr lang="it-IT" dirty="0">
                <a:solidFill>
                  <a:schemeClr val="accent1"/>
                </a:solidFill>
                <a:latin typeface="+mn-lt"/>
              </a:rPr>
              <a:t>Dati di attività 2024 - RISORSE PROFESSIONALI PSICOLOGICHE DEDICATE</a:t>
            </a:r>
          </a:p>
        </p:txBody>
      </p:sp>
      <p:graphicFrame>
        <p:nvGraphicFramePr>
          <p:cNvPr id="3" name="Tabella 2">
            <a:extLst>
              <a:ext uri="{FF2B5EF4-FFF2-40B4-BE49-F238E27FC236}">
                <a16:creationId xmlns:a16="http://schemas.microsoft.com/office/drawing/2014/main" id="{60FC79FE-48D1-40B5-9CBB-60B7435FF0C4}"/>
              </a:ext>
            </a:extLst>
          </p:cNvPr>
          <p:cNvGraphicFramePr>
            <a:graphicFrameLocks noGrp="1"/>
          </p:cNvGraphicFramePr>
          <p:nvPr>
            <p:extLst>
              <p:ext uri="{D42A27DB-BD31-4B8C-83A1-F6EECF244321}">
                <p14:modId xmlns:p14="http://schemas.microsoft.com/office/powerpoint/2010/main" val="1069758073"/>
              </p:ext>
            </p:extLst>
          </p:nvPr>
        </p:nvGraphicFramePr>
        <p:xfrm>
          <a:off x="1324127" y="1083986"/>
          <a:ext cx="4885579" cy="5288630"/>
        </p:xfrm>
        <a:graphic>
          <a:graphicData uri="http://schemas.openxmlformats.org/drawingml/2006/table">
            <a:tbl>
              <a:tblPr firstRow="1" firstCol="1" bandRow="1">
                <a:tableStyleId>{5C22544A-7EE6-4342-B048-85BDC9FD1C3A}</a:tableStyleId>
              </a:tblPr>
              <a:tblGrid>
                <a:gridCol w="1454721">
                  <a:extLst>
                    <a:ext uri="{9D8B030D-6E8A-4147-A177-3AD203B41FA5}">
                      <a16:colId xmlns:a16="http://schemas.microsoft.com/office/drawing/2014/main" val="1004092623"/>
                    </a:ext>
                  </a:extLst>
                </a:gridCol>
                <a:gridCol w="1189755">
                  <a:extLst>
                    <a:ext uri="{9D8B030D-6E8A-4147-A177-3AD203B41FA5}">
                      <a16:colId xmlns:a16="http://schemas.microsoft.com/office/drawing/2014/main" val="2354171067"/>
                    </a:ext>
                  </a:extLst>
                </a:gridCol>
                <a:gridCol w="831363">
                  <a:extLst>
                    <a:ext uri="{9D8B030D-6E8A-4147-A177-3AD203B41FA5}">
                      <a16:colId xmlns:a16="http://schemas.microsoft.com/office/drawing/2014/main" val="986342595"/>
                    </a:ext>
                  </a:extLst>
                </a:gridCol>
                <a:gridCol w="1409740">
                  <a:extLst>
                    <a:ext uri="{9D8B030D-6E8A-4147-A177-3AD203B41FA5}">
                      <a16:colId xmlns:a16="http://schemas.microsoft.com/office/drawing/2014/main" val="1611759874"/>
                    </a:ext>
                  </a:extLst>
                </a:gridCol>
              </a:tblGrid>
              <a:tr h="654203">
                <a:tc>
                  <a:txBody>
                    <a:bodyPr/>
                    <a:lstStyle/>
                    <a:p>
                      <a:pPr>
                        <a:lnSpc>
                          <a:spcPct val="107000"/>
                        </a:lnSpc>
                        <a:spcAft>
                          <a:spcPts val="0"/>
                        </a:spcAft>
                      </a:pPr>
                      <a:r>
                        <a:rPr lang="it-IT" sz="1200" kern="100" dirty="0">
                          <a:effectLst/>
                        </a:rPr>
                        <a:t>Ausl</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100" kern="100" dirty="0">
                          <a:effectLst/>
                          <a:latin typeface="+mn-lt"/>
                        </a:rPr>
                        <a:t>N.</a:t>
                      </a:r>
                    </a:p>
                    <a:p>
                      <a:pPr algn="ctr">
                        <a:lnSpc>
                          <a:spcPct val="107000"/>
                        </a:lnSpc>
                        <a:spcAft>
                          <a:spcPts val="0"/>
                        </a:spcAft>
                      </a:pPr>
                      <a:r>
                        <a:rPr lang="it-IT" sz="1100" kern="100" dirty="0">
                          <a:effectLst/>
                          <a:latin typeface="+mn-lt"/>
                        </a:rPr>
                        <a:t>professionisti</a:t>
                      </a:r>
                      <a:endParaRPr lang="it-IT" sz="1100" kern="100" dirty="0">
                        <a:effectLst/>
                        <a:latin typeface="+mn-lt"/>
                        <a:ea typeface="Aptos"/>
                        <a:cs typeface="Times New Roman" panose="02020603050405020304" pitchFamily="18" charset="0"/>
                      </a:endParaRPr>
                    </a:p>
                  </a:txBody>
                  <a:tcPr marL="61690" marR="61690" marT="0" marB="0"/>
                </a:tc>
                <a:tc>
                  <a:txBody>
                    <a:bodyPr/>
                    <a:lstStyle/>
                    <a:p>
                      <a:pPr algn="ctr">
                        <a:lnSpc>
                          <a:spcPct val="107000"/>
                        </a:lnSpc>
                        <a:spcAft>
                          <a:spcPts val="0"/>
                        </a:spcAft>
                      </a:pPr>
                      <a:r>
                        <a:rPr lang="it-IT" sz="1100" kern="100" dirty="0">
                          <a:effectLst/>
                          <a:latin typeface="+mn-lt"/>
                        </a:rPr>
                        <a:t>FTE</a:t>
                      </a:r>
                      <a:endParaRPr lang="it-IT" sz="1100" kern="100" dirty="0">
                        <a:effectLst/>
                        <a:latin typeface="+mn-lt"/>
                        <a:ea typeface="Aptos"/>
                        <a:cs typeface="Times New Roman" panose="02020603050405020304" pitchFamily="18" charset="0"/>
                      </a:endParaRPr>
                    </a:p>
                  </a:txBody>
                  <a:tcPr marL="61690" marR="61690" marT="0" marB="0"/>
                </a:tc>
                <a:tc>
                  <a:txBody>
                    <a:bodyPr/>
                    <a:lstStyle/>
                    <a:p>
                      <a:pPr algn="ctr">
                        <a:lnSpc>
                          <a:spcPct val="107000"/>
                        </a:lnSpc>
                        <a:spcAft>
                          <a:spcPts val="0"/>
                        </a:spcAft>
                      </a:pPr>
                      <a:r>
                        <a:rPr lang="it-IT" sz="1100" kern="100" dirty="0">
                          <a:effectLst/>
                          <a:latin typeface="+mn-lt"/>
                        </a:rPr>
                        <a:t>Rapporto professionisti su popolazione  residente&gt;=18 anni*100.000 </a:t>
                      </a:r>
                      <a:endParaRPr lang="it-IT" sz="1100" kern="100" dirty="0">
                        <a:effectLst/>
                        <a:latin typeface="+mn-lt"/>
                        <a:ea typeface="Aptos"/>
                        <a:cs typeface="Times New Roman" panose="02020603050405020304" pitchFamily="18" charset="0"/>
                      </a:endParaRPr>
                    </a:p>
                  </a:txBody>
                  <a:tcPr marL="61690" marR="61690" marT="0" marB="0"/>
                </a:tc>
                <a:extLst>
                  <a:ext uri="{0D108BD9-81ED-4DB2-BD59-A6C34878D82A}">
                    <a16:rowId xmlns:a16="http://schemas.microsoft.com/office/drawing/2014/main" val="2060550489"/>
                  </a:ext>
                </a:extLst>
              </a:tr>
              <a:tr h="258185">
                <a:tc>
                  <a:txBody>
                    <a:bodyPr/>
                    <a:lstStyle/>
                    <a:p>
                      <a:pPr>
                        <a:lnSpc>
                          <a:spcPct val="107000"/>
                        </a:lnSpc>
                        <a:spcAft>
                          <a:spcPts val="0"/>
                        </a:spcAft>
                      </a:pPr>
                      <a:r>
                        <a:rPr lang="it-IT" sz="1200" b="1" kern="100" dirty="0">
                          <a:solidFill>
                            <a:schemeClr val="lt1"/>
                          </a:solidFill>
                          <a:effectLst/>
                          <a:latin typeface="+mn-lt"/>
                          <a:ea typeface="+mn-ea"/>
                          <a:cs typeface="+mn-cs"/>
                        </a:rPr>
                        <a:t>Piacenza</a:t>
                      </a:r>
                    </a:p>
                  </a:txBody>
                  <a:tcPr marL="68580" marR="68580" marT="0" marB="0"/>
                </a:tc>
                <a:tc>
                  <a:txBody>
                    <a:bodyPr/>
                    <a:lstStyle/>
                    <a:p>
                      <a:pPr algn="ctr">
                        <a:lnSpc>
                          <a:spcPct val="100000"/>
                        </a:lnSpc>
                        <a:spcAft>
                          <a:spcPts val="0"/>
                        </a:spcAft>
                      </a:pPr>
                      <a:r>
                        <a:rPr lang="it-IT" sz="1200" kern="100" dirty="0">
                          <a:solidFill>
                            <a:schemeClr val="dk1"/>
                          </a:solidFill>
                          <a:effectLst/>
                          <a:latin typeface="+mn-lt"/>
                          <a:ea typeface="+mn-ea"/>
                          <a:cs typeface="+mn-cs"/>
                        </a:rPr>
                        <a:t>4</a:t>
                      </a:r>
                    </a:p>
                  </a:txBody>
                  <a:tcPr marL="61690" marR="61690" marT="0" marB="0"/>
                </a:tc>
                <a:tc>
                  <a:txBody>
                    <a:bodyPr/>
                    <a:lstStyle/>
                    <a:p>
                      <a:pPr algn="ctr">
                        <a:lnSpc>
                          <a:spcPct val="100000"/>
                        </a:lnSpc>
                        <a:spcAft>
                          <a:spcPts val="0"/>
                        </a:spcAft>
                      </a:pPr>
                      <a:r>
                        <a:rPr lang="it-IT" sz="1200" kern="100" dirty="0">
                          <a:solidFill>
                            <a:schemeClr val="dk1"/>
                          </a:solidFill>
                          <a:effectLst/>
                          <a:latin typeface="+mn-lt"/>
                          <a:ea typeface="+mn-ea"/>
                          <a:cs typeface="+mn-cs"/>
                        </a:rPr>
                        <a:t>1,1</a:t>
                      </a:r>
                    </a:p>
                    <a:p>
                      <a:pPr algn="ctr">
                        <a:lnSpc>
                          <a:spcPct val="100000"/>
                        </a:lnSpc>
                        <a:spcAft>
                          <a:spcPts val="0"/>
                        </a:spcAft>
                      </a:pPr>
                      <a:r>
                        <a:rPr lang="it-IT" sz="1200" kern="100" dirty="0">
                          <a:solidFill>
                            <a:schemeClr val="dk1"/>
                          </a:solidFill>
                          <a:effectLst/>
                          <a:latin typeface="+mn-lt"/>
                          <a:ea typeface="+mn-ea"/>
                          <a:cs typeface="+mn-cs"/>
                        </a:rPr>
                        <a:t> </a:t>
                      </a:r>
                    </a:p>
                  </a:txBody>
                  <a:tcPr marL="61690" marR="61690" marT="0" marB="0"/>
                </a:tc>
                <a:tc>
                  <a:txBody>
                    <a:bodyPr/>
                    <a:lstStyle/>
                    <a:p>
                      <a:pPr algn="ctr">
                        <a:lnSpc>
                          <a:spcPct val="100000"/>
                        </a:lnSpc>
                        <a:spcAft>
                          <a:spcPts val="800"/>
                        </a:spcAft>
                        <a:buNone/>
                      </a:pPr>
                      <a:r>
                        <a:rPr lang="it-IT" sz="1200" kern="100" dirty="0">
                          <a:solidFill>
                            <a:schemeClr val="dk1"/>
                          </a:solidFill>
                          <a:effectLst/>
                          <a:latin typeface="+mn-lt"/>
                          <a:ea typeface="+mn-ea"/>
                          <a:cs typeface="+mn-cs"/>
                        </a:rPr>
                        <a:t>0,4</a:t>
                      </a:r>
                    </a:p>
                    <a:p>
                      <a:pPr algn="ctr">
                        <a:lnSpc>
                          <a:spcPct val="100000"/>
                        </a:lnSpc>
                        <a:spcAft>
                          <a:spcPts val="800"/>
                        </a:spcAft>
                        <a:buNone/>
                      </a:pPr>
                      <a:endParaRPr lang="it-IT" sz="1200" kern="100" dirty="0">
                        <a:solidFill>
                          <a:schemeClr val="dk1"/>
                        </a:solidFill>
                        <a:effectLst/>
                        <a:latin typeface="+mn-lt"/>
                        <a:ea typeface="+mn-ea"/>
                        <a:cs typeface="+mn-cs"/>
                      </a:endParaRPr>
                    </a:p>
                  </a:txBody>
                  <a:tcPr marL="44450" marR="44450" marT="9525" marB="9525" anchor="b"/>
                </a:tc>
                <a:extLst>
                  <a:ext uri="{0D108BD9-81ED-4DB2-BD59-A6C34878D82A}">
                    <a16:rowId xmlns:a16="http://schemas.microsoft.com/office/drawing/2014/main" val="609789214"/>
                  </a:ext>
                </a:extLst>
              </a:tr>
              <a:tr h="137382">
                <a:tc>
                  <a:txBody>
                    <a:bodyPr/>
                    <a:lstStyle/>
                    <a:p>
                      <a:pPr>
                        <a:lnSpc>
                          <a:spcPct val="107000"/>
                        </a:lnSpc>
                        <a:spcAft>
                          <a:spcPts val="0"/>
                        </a:spcAft>
                      </a:pPr>
                      <a:r>
                        <a:rPr lang="it-IT" sz="1200" b="1" kern="100" dirty="0">
                          <a:solidFill>
                            <a:schemeClr val="lt1"/>
                          </a:solidFill>
                          <a:effectLst/>
                          <a:latin typeface="+mn-lt"/>
                          <a:ea typeface="+mn-ea"/>
                          <a:cs typeface="+mn-cs"/>
                        </a:rPr>
                        <a:t>Parma</a:t>
                      </a:r>
                    </a:p>
                  </a:txBody>
                  <a:tcPr marL="68580" marR="68580" marT="0" marB="0"/>
                </a:tc>
                <a:tc>
                  <a:txBody>
                    <a:bodyPr/>
                    <a:lstStyle/>
                    <a:p>
                      <a:pPr algn="ctr">
                        <a:lnSpc>
                          <a:spcPct val="100000"/>
                        </a:lnSpc>
                        <a:spcAft>
                          <a:spcPts val="0"/>
                        </a:spcAft>
                      </a:pPr>
                      <a:endParaRPr lang="it-IT" sz="1200" kern="100" dirty="0">
                        <a:solidFill>
                          <a:schemeClr val="dk1"/>
                        </a:solidFill>
                        <a:effectLst/>
                        <a:latin typeface="+mn-lt"/>
                        <a:ea typeface="+mn-ea"/>
                        <a:cs typeface="+mn-cs"/>
                      </a:endParaRPr>
                    </a:p>
                    <a:p>
                      <a:pPr algn="ctr">
                        <a:lnSpc>
                          <a:spcPct val="100000"/>
                        </a:lnSpc>
                        <a:spcAft>
                          <a:spcPts val="0"/>
                        </a:spcAft>
                      </a:pPr>
                      <a:r>
                        <a:rPr lang="it-IT" sz="1200" kern="100" dirty="0">
                          <a:solidFill>
                            <a:schemeClr val="dk1"/>
                          </a:solidFill>
                          <a:effectLst/>
                          <a:latin typeface="+mn-lt"/>
                          <a:ea typeface="+mn-ea"/>
                          <a:cs typeface="+mn-cs"/>
                        </a:rPr>
                        <a:t>18</a:t>
                      </a:r>
                    </a:p>
                  </a:txBody>
                  <a:tcPr marL="61690" marR="61690" marT="0" marB="0"/>
                </a:tc>
                <a:tc>
                  <a:txBody>
                    <a:bodyPr/>
                    <a:lstStyle/>
                    <a:p>
                      <a:pPr algn="ctr">
                        <a:lnSpc>
                          <a:spcPct val="100000"/>
                        </a:lnSpc>
                        <a:spcAft>
                          <a:spcPts val="0"/>
                        </a:spcAft>
                      </a:pPr>
                      <a:endParaRPr lang="it-IT" sz="1200" kern="100" dirty="0">
                        <a:solidFill>
                          <a:schemeClr val="dk1"/>
                        </a:solidFill>
                        <a:effectLst/>
                        <a:latin typeface="+mn-lt"/>
                        <a:ea typeface="+mn-ea"/>
                        <a:cs typeface="+mn-cs"/>
                      </a:endParaRPr>
                    </a:p>
                    <a:p>
                      <a:pPr algn="ctr">
                        <a:lnSpc>
                          <a:spcPct val="100000"/>
                        </a:lnSpc>
                        <a:spcAft>
                          <a:spcPts val="0"/>
                        </a:spcAft>
                      </a:pPr>
                      <a:r>
                        <a:rPr lang="it-IT" sz="1200" kern="100" dirty="0">
                          <a:solidFill>
                            <a:schemeClr val="dk1"/>
                          </a:solidFill>
                          <a:effectLst/>
                          <a:latin typeface="+mn-lt"/>
                          <a:ea typeface="+mn-ea"/>
                          <a:cs typeface="+mn-cs"/>
                        </a:rPr>
                        <a:t>9,1</a:t>
                      </a:r>
                    </a:p>
                  </a:txBody>
                  <a:tcPr marL="61690" marR="61690" marT="0" marB="0"/>
                </a:tc>
                <a:tc>
                  <a:txBody>
                    <a:bodyPr/>
                    <a:lstStyle/>
                    <a:p>
                      <a:pPr algn="ctr">
                        <a:lnSpc>
                          <a:spcPct val="100000"/>
                        </a:lnSpc>
                        <a:spcAft>
                          <a:spcPts val="800"/>
                        </a:spcAft>
                        <a:buNone/>
                      </a:pPr>
                      <a:r>
                        <a:rPr lang="it-IT" sz="1200" kern="100" dirty="0">
                          <a:solidFill>
                            <a:schemeClr val="dk1"/>
                          </a:solidFill>
                          <a:effectLst/>
                          <a:latin typeface="+mn-lt"/>
                          <a:ea typeface="+mn-ea"/>
                          <a:cs typeface="+mn-cs"/>
                        </a:rPr>
                        <a:t>2,1</a:t>
                      </a:r>
                    </a:p>
                  </a:txBody>
                  <a:tcPr marL="44450" marR="44450" marT="9525" marB="9525" anchor="b"/>
                </a:tc>
                <a:extLst>
                  <a:ext uri="{0D108BD9-81ED-4DB2-BD59-A6C34878D82A}">
                    <a16:rowId xmlns:a16="http://schemas.microsoft.com/office/drawing/2014/main" val="2660576585"/>
                  </a:ext>
                </a:extLst>
              </a:tr>
              <a:tr h="296419">
                <a:tc>
                  <a:txBody>
                    <a:bodyPr/>
                    <a:lstStyle/>
                    <a:p>
                      <a:pPr>
                        <a:lnSpc>
                          <a:spcPct val="107000"/>
                        </a:lnSpc>
                        <a:spcAft>
                          <a:spcPts val="0"/>
                        </a:spcAft>
                      </a:pPr>
                      <a:r>
                        <a:rPr lang="it-IT" sz="1200" b="1" kern="100" dirty="0">
                          <a:solidFill>
                            <a:schemeClr val="lt1"/>
                          </a:solidFill>
                          <a:effectLst/>
                          <a:latin typeface="+mn-lt"/>
                          <a:ea typeface="+mn-ea"/>
                          <a:cs typeface="+mn-cs"/>
                        </a:rPr>
                        <a:t>Reggio Emilia</a:t>
                      </a:r>
                    </a:p>
                  </a:txBody>
                  <a:tcPr marL="68580" marR="68580" marT="0" marB="0"/>
                </a:tc>
                <a:tc>
                  <a:txBody>
                    <a:bodyPr/>
                    <a:lstStyle/>
                    <a:p>
                      <a:pPr algn="ctr">
                        <a:lnSpc>
                          <a:spcPct val="100000"/>
                        </a:lnSpc>
                        <a:spcAft>
                          <a:spcPts val="0"/>
                        </a:spcAft>
                      </a:pPr>
                      <a:endParaRPr lang="it-IT" sz="1200" kern="100" dirty="0">
                        <a:solidFill>
                          <a:schemeClr val="dk1"/>
                        </a:solidFill>
                        <a:effectLst/>
                        <a:latin typeface="+mn-lt"/>
                        <a:ea typeface="+mn-ea"/>
                        <a:cs typeface="+mn-cs"/>
                      </a:endParaRPr>
                    </a:p>
                    <a:p>
                      <a:pPr algn="ctr">
                        <a:lnSpc>
                          <a:spcPct val="100000"/>
                        </a:lnSpc>
                        <a:spcAft>
                          <a:spcPts val="0"/>
                        </a:spcAft>
                      </a:pPr>
                      <a:r>
                        <a:rPr lang="it-IT" sz="1200" kern="100" dirty="0">
                          <a:solidFill>
                            <a:schemeClr val="dk1"/>
                          </a:solidFill>
                          <a:effectLst/>
                          <a:latin typeface="+mn-lt"/>
                          <a:ea typeface="+mn-ea"/>
                          <a:cs typeface="+mn-cs"/>
                        </a:rPr>
                        <a:t>21</a:t>
                      </a:r>
                    </a:p>
                  </a:txBody>
                  <a:tcPr marL="61690" marR="61690" marT="0" marB="0"/>
                </a:tc>
                <a:tc>
                  <a:txBody>
                    <a:bodyPr/>
                    <a:lstStyle/>
                    <a:p>
                      <a:pPr algn="ctr">
                        <a:lnSpc>
                          <a:spcPct val="100000"/>
                        </a:lnSpc>
                        <a:spcAft>
                          <a:spcPts val="0"/>
                        </a:spcAft>
                      </a:pPr>
                      <a:endParaRPr lang="it-IT" sz="1200" kern="100" dirty="0">
                        <a:solidFill>
                          <a:schemeClr val="dk1"/>
                        </a:solidFill>
                        <a:effectLst/>
                        <a:latin typeface="+mn-lt"/>
                        <a:ea typeface="+mn-ea"/>
                        <a:cs typeface="+mn-cs"/>
                      </a:endParaRPr>
                    </a:p>
                    <a:p>
                      <a:pPr algn="ctr">
                        <a:lnSpc>
                          <a:spcPct val="100000"/>
                        </a:lnSpc>
                        <a:spcAft>
                          <a:spcPts val="0"/>
                        </a:spcAft>
                      </a:pPr>
                      <a:r>
                        <a:rPr lang="it-IT" sz="1200" kern="100" dirty="0">
                          <a:solidFill>
                            <a:schemeClr val="dk1"/>
                          </a:solidFill>
                          <a:effectLst/>
                          <a:latin typeface="+mn-lt"/>
                          <a:ea typeface="+mn-ea"/>
                          <a:cs typeface="+mn-cs"/>
                        </a:rPr>
                        <a:t>4,3</a:t>
                      </a:r>
                    </a:p>
                  </a:txBody>
                  <a:tcPr marL="61690" marR="61690" marT="0" marB="0"/>
                </a:tc>
                <a:tc>
                  <a:txBody>
                    <a:bodyPr/>
                    <a:lstStyle/>
                    <a:p>
                      <a:pPr algn="ctr">
                        <a:lnSpc>
                          <a:spcPct val="100000"/>
                        </a:lnSpc>
                        <a:spcAft>
                          <a:spcPts val="800"/>
                        </a:spcAft>
                        <a:buNone/>
                      </a:pPr>
                      <a:r>
                        <a:rPr lang="it-IT" sz="1200" kern="100" dirty="0">
                          <a:solidFill>
                            <a:schemeClr val="dk1"/>
                          </a:solidFill>
                          <a:effectLst/>
                          <a:latin typeface="+mn-lt"/>
                          <a:ea typeface="+mn-ea"/>
                          <a:cs typeface="+mn-cs"/>
                        </a:rPr>
                        <a:t>1</a:t>
                      </a:r>
                    </a:p>
                  </a:txBody>
                  <a:tcPr marL="44450" marR="44450" marT="9525" marB="9525" anchor="b"/>
                </a:tc>
                <a:extLst>
                  <a:ext uri="{0D108BD9-81ED-4DB2-BD59-A6C34878D82A}">
                    <a16:rowId xmlns:a16="http://schemas.microsoft.com/office/drawing/2014/main" val="2098827827"/>
                  </a:ext>
                </a:extLst>
              </a:tr>
              <a:tr h="171362">
                <a:tc>
                  <a:txBody>
                    <a:bodyPr/>
                    <a:lstStyle/>
                    <a:p>
                      <a:pPr>
                        <a:lnSpc>
                          <a:spcPct val="107000"/>
                        </a:lnSpc>
                        <a:spcAft>
                          <a:spcPts val="0"/>
                        </a:spcAft>
                      </a:pPr>
                      <a:r>
                        <a:rPr lang="it-IT" sz="1200" b="1" kern="100" dirty="0">
                          <a:solidFill>
                            <a:schemeClr val="lt1"/>
                          </a:solidFill>
                          <a:effectLst/>
                          <a:latin typeface="+mn-lt"/>
                          <a:ea typeface="+mn-ea"/>
                          <a:cs typeface="+mn-cs"/>
                        </a:rPr>
                        <a:t>Modena</a:t>
                      </a:r>
                    </a:p>
                  </a:txBody>
                  <a:tcPr marL="68580" marR="68580" marT="0" marB="0"/>
                </a:tc>
                <a:tc>
                  <a:txBody>
                    <a:bodyPr/>
                    <a:lstStyle/>
                    <a:p>
                      <a:pPr algn="ctr">
                        <a:lnSpc>
                          <a:spcPct val="100000"/>
                        </a:lnSpc>
                        <a:spcAft>
                          <a:spcPts val="0"/>
                        </a:spcAft>
                      </a:pPr>
                      <a:r>
                        <a:rPr lang="it-IT" sz="1200" kern="100" dirty="0">
                          <a:solidFill>
                            <a:schemeClr val="dk1"/>
                          </a:solidFill>
                          <a:effectLst/>
                          <a:latin typeface="+mn-lt"/>
                          <a:ea typeface="+mn-ea"/>
                          <a:cs typeface="+mn-cs"/>
                        </a:rPr>
                        <a:t>16</a:t>
                      </a:r>
                    </a:p>
                  </a:txBody>
                  <a:tcPr marL="61690" marR="61690" marT="0" marB="0"/>
                </a:tc>
                <a:tc>
                  <a:txBody>
                    <a:bodyPr/>
                    <a:lstStyle/>
                    <a:p>
                      <a:pPr algn="ctr">
                        <a:lnSpc>
                          <a:spcPct val="100000"/>
                        </a:lnSpc>
                        <a:spcAft>
                          <a:spcPts val="0"/>
                        </a:spcAft>
                      </a:pPr>
                      <a:r>
                        <a:rPr lang="it-IT" sz="1200" kern="100" dirty="0">
                          <a:solidFill>
                            <a:schemeClr val="dk1"/>
                          </a:solidFill>
                          <a:effectLst/>
                          <a:latin typeface="+mn-lt"/>
                          <a:ea typeface="+mn-ea"/>
                          <a:cs typeface="+mn-cs"/>
                        </a:rPr>
                        <a:t>12,56</a:t>
                      </a:r>
                    </a:p>
                  </a:txBody>
                  <a:tcPr marL="61690" marR="61690" marT="0" marB="0"/>
                </a:tc>
                <a:tc>
                  <a:txBody>
                    <a:bodyPr/>
                    <a:lstStyle/>
                    <a:p>
                      <a:pPr algn="ctr">
                        <a:lnSpc>
                          <a:spcPct val="100000"/>
                        </a:lnSpc>
                        <a:spcAft>
                          <a:spcPts val="800"/>
                        </a:spcAft>
                        <a:buNone/>
                      </a:pPr>
                      <a:r>
                        <a:rPr lang="it-IT" sz="1200" kern="100" dirty="0">
                          <a:solidFill>
                            <a:schemeClr val="dk1"/>
                          </a:solidFill>
                          <a:effectLst/>
                          <a:latin typeface="+mn-lt"/>
                          <a:ea typeface="+mn-ea"/>
                          <a:cs typeface="+mn-cs"/>
                        </a:rPr>
                        <a:t>2</a:t>
                      </a:r>
                    </a:p>
                    <a:p>
                      <a:pPr algn="ctr">
                        <a:lnSpc>
                          <a:spcPct val="100000"/>
                        </a:lnSpc>
                        <a:spcAft>
                          <a:spcPts val="800"/>
                        </a:spcAft>
                        <a:buNone/>
                      </a:pPr>
                      <a:endParaRPr lang="it-IT" sz="1200" kern="100" dirty="0">
                        <a:solidFill>
                          <a:schemeClr val="dk1"/>
                        </a:solidFill>
                        <a:effectLst/>
                        <a:latin typeface="+mn-lt"/>
                        <a:ea typeface="+mn-ea"/>
                        <a:cs typeface="+mn-cs"/>
                      </a:endParaRPr>
                    </a:p>
                  </a:txBody>
                  <a:tcPr marL="44450" marR="44450" marT="9525" marB="9525" anchor="b"/>
                </a:tc>
                <a:extLst>
                  <a:ext uri="{0D108BD9-81ED-4DB2-BD59-A6C34878D82A}">
                    <a16:rowId xmlns:a16="http://schemas.microsoft.com/office/drawing/2014/main" val="3261030920"/>
                  </a:ext>
                </a:extLst>
              </a:tr>
              <a:tr h="230350">
                <a:tc>
                  <a:txBody>
                    <a:bodyPr/>
                    <a:lstStyle/>
                    <a:p>
                      <a:pPr>
                        <a:lnSpc>
                          <a:spcPct val="107000"/>
                        </a:lnSpc>
                        <a:spcAft>
                          <a:spcPts val="0"/>
                        </a:spcAft>
                      </a:pPr>
                      <a:r>
                        <a:rPr lang="it-IT" sz="1200" b="1" kern="100" dirty="0">
                          <a:solidFill>
                            <a:schemeClr val="lt1"/>
                          </a:solidFill>
                          <a:effectLst/>
                          <a:latin typeface="+mn-lt"/>
                          <a:ea typeface="+mn-ea"/>
                          <a:cs typeface="+mn-cs"/>
                        </a:rPr>
                        <a:t>Bologna</a:t>
                      </a:r>
                    </a:p>
                  </a:txBody>
                  <a:tcPr marL="68580" marR="68580" marT="0" marB="0"/>
                </a:tc>
                <a:tc>
                  <a:txBody>
                    <a:bodyPr/>
                    <a:lstStyle/>
                    <a:p>
                      <a:pPr algn="ctr">
                        <a:lnSpc>
                          <a:spcPct val="100000"/>
                        </a:lnSpc>
                        <a:spcAft>
                          <a:spcPts val="0"/>
                        </a:spcAft>
                      </a:pPr>
                      <a:r>
                        <a:rPr lang="it-IT" sz="1200" kern="100" dirty="0">
                          <a:solidFill>
                            <a:schemeClr val="dk1"/>
                          </a:solidFill>
                          <a:effectLst/>
                          <a:latin typeface="+mn-lt"/>
                          <a:ea typeface="+mn-ea"/>
                          <a:cs typeface="+mn-cs"/>
                        </a:rPr>
                        <a:t>14</a:t>
                      </a:r>
                    </a:p>
                  </a:txBody>
                  <a:tcPr marL="61690" marR="61690" marT="0" marB="0"/>
                </a:tc>
                <a:tc>
                  <a:txBody>
                    <a:bodyPr/>
                    <a:lstStyle/>
                    <a:p>
                      <a:pPr algn="ctr">
                        <a:lnSpc>
                          <a:spcPct val="100000"/>
                        </a:lnSpc>
                        <a:spcAft>
                          <a:spcPts val="0"/>
                        </a:spcAft>
                      </a:pPr>
                      <a:r>
                        <a:rPr lang="it-IT" sz="1200" kern="100" dirty="0">
                          <a:solidFill>
                            <a:schemeClr val="dk1"/>
                          </a:solidFill>
                          <a:effectLst/>
                          <a:latin typeface="+mn-lt"/>
                          <a:ea typeface="+mn-ea"/>
                          <a:cs typeface="+mn-cs"/>
                        </a:rPr>
                        <a:t>6</a:t>
                      </a:r>
                    </a:p>
                  </a:txBody>
                  <a:tcPr marL="61690" marR="61690" marT="0" marB="0"/>
                </a:tc>
                <a:tc>
                  <a:txBody>
                    <a:bodyPr/>
                    <a:lstStyle/>
                    <a:p>
                      <a:pPr algn="ctr">
                        <a:lnSpc>
                          <a:spcPct val="100000"/>
                        </a:lnSpc>
                        <a:spcAft>
                          <a:spcPts val="800"/>
                        </a:spcAft>
                        <a:buNone/>
                      </a:pPr>
                      <a:r>
                        <a:rPr lang="it-IT" sz="1200" kern="100" dirty="0">
                          <a:solidFill>
                            <a:schemeClr val="dk1"/>
                          </a:solidFill>
                          <a:effectLst/>
                          <a:latin typeface="+mn-lt"/>
                          <a:ea typeface="+mn-ea"/>
                          <a:cs typeface="+mn-cs"/>
                        </a:rPr>
                        <a:t>0,8</a:t>
                      </a:r>
                    </a:p>
                  </a:txBody>
                  <a:tcPr marL="44450" marR="44450" marT="9525" marB="9525" anchor="b"/>
                </a:tc>
                <a:extLst>
                  <a:ext uri="{0D108BD9-81ED-4DB2-BD59-A6C34878D82A}">
                    <a16:rowId xmlns:a16="http://schemas.microsoft.com/office/drawing/2014/main" val="2093382473"/>
                  </a:ext>
                </a:extLst>
              </a:tr>
              <a:tr h="0">
                <a:tc>
                  <a:txBody>
                    <a:bodyPr/>
                    <a:lstStyle/>
                    <a:p>
                      <a:pPr>
                        <a:lnSpc>
                          <a:spcPct val="107000"/>
                        </a:lnSpc>
                        <a:spcAft>
                          <a:spcPts val="0"/>
                        </a:spcAft>
                      </a:pPr>
                      <a:r>
                        <a:rPr lang="it-IT" sz="1200" b="1" kern="100" dirty="0">
                          <a:solidFill>
                            <a:schemeClr val="lt1"/>
                          </a:solidFill>
                          <a:effectLst/>
                          <a:latin typeface="+mn-lt"/>
                          <a:ea typeface="+mn-ea"/>
                          <a:cs typeface="+mn-cs"/>
                        </a:rPr>
                        <a:t>Imola</a:t>
                      </a:r>
                    </a:p>
                  </a:txBody>
                  <a:tcPr marL="68580" marR="68580" marT="0" marB="0"/>
                </a:tc>
                <a:tc>
                  <a:txBody>
                    <a:bodyPr/>
                    <a:lstStyle/>
                    <a:p>
                      <a:pPr algn="ctr">
                        <a:lnSpc>
                          <a:spcPct val="100000"/>
                        </a:lnSpc>
                        <a:spcAft>
                          <a:spcPts val="0"/>
                        </a:spcAft>
                      </a:pPr>
                      <a:r>
                        <a:rPr lang="it-IT" sz="1200" kern="100" dirty="0">
                          <a:solidFill>
                            <a:schemeClr val="dk1"/>
                          </a:solidFill>
                          <a:effectLst/>
                          <a:latin typeface="+mn-lt"/>
                          <a:ea typeface="+mn-ea"/>
                          <a:cs typeface="+mn-cs"/>
                        </a:rPr>
                        <a:t>1</a:t>
                      </a:r>
                    </a:p>
                  </a:txBody>
                  <a:tcPr marL="61690" marR="61690" marT="0" marB="0"/>
                </a:tc>
                <a:tc>
                  <a:txBody>
                    <a:bodyPr/>
                    <a:lstStyle/>
                    <a:p>
                      <a:pPr algn="ctr">
                        <a:lnSpc>
                          <a:spcPct val="100000"/>
                        </a:lnSpc>
                        <a:spcAft>
                          <a:spcPts val="0"/>
                        </a:spcAft>
                      </a:pPr>
                      <a:r>
                        <a:rPr lang="it-IT" sz="1200" kern="100" dirty="0">
                          <a:solidFill>
                            <a:schemeClr val="dk1"/>
                          </a:solidFill>
                          <a:effectLst/>
                          <a:latin typeface="+mn-lt"/>
                          <a:ea typeface="+mn-ea"/>
                          <a:cs typeface="+mn-cs"/>
                        </a:rPr>
                        <a:t>0,5</a:t>
                      </a:r>
                    </a:p>
                  </a:txBody>
                  <a:tcPr marL="61690" marR="61690" marT="0" marB="0"/>
                </a:tc>
                <a:tc>
                  <a:txBody>
                    <a:bodyPr/>
                    <a:lstStyle/>
                    <a:p>
                      <a:pPr algn="ctr">
                        <a:lnSpc>
                          <a:spcPct val="100000"/>
                        </a:lnSpc>
                        <a:spcAft>
                          <a:spcPts val="800"/>
                        </a:spcAft>
                        <a:buNone/>
                      </a:pPr>
                      <a:r>
                        <a:rPr lang="it-IT" sz="1200" kern="100" dirty="0">
                          <a:solidFill>
                            <a:schemeClr val="dk1"/>
                          </a:solidFill>
                          <a:effectLst/>
                          <a:latin typeface="+mn-lt"/>
                          <a:ea typeface="+mn-ea"/>
                          <a:cs typeface="+mn-cs"/>
                        </a:rPr>
                        <a:t>0,4</a:t>
                      </a:r>
                    </a:p>
                  </a:txBody>
                  <a:tcPr marL="44450" marR="44450" marT="9525" marB="9525" anchor="b"/>
                </a:tc>
                <a:extLst>
                  <a:ext uri="{0D108BD9-81ED-4DB2-BD59-A6C34878D82A}">
                    <a16:rowId xmlns:a16="http://schemas.microsoft.com/office/drawing/2014/main" val="451538380"/>
                  </a:ext>
                </a:extLst>
              </a:tr>
              <a:tr h="171362">
                <a:tc>
                  <a:txBody>
                    <a:bodyPr/>
                    <a:lstStyle/>
                    <a:p>
                      <a:pPr>
                        <a:lnSpc>
                          <a:spcPct val="107000"/>
                        </a:lnSpc>
                        <a:spcAft>
                          <a:spcPts val="0"/>
                        </a:spcAft>
                      </a:pPr>
                      <a:r>
                        <a:rPr lang="it-IT" sz="1200" b="1" kern="100" dirty="0">
                          <a:solidFill>
                            <a:schemeClr val="lt1"/>
                          </a:solidFill>
                          <a:effectLst/>
                          <a:latin typeface="+mn-lt"/>
                          <a:ea typeface="+mn-ea"/>
                          <a:cs typeface="+mn-cs"/>
                        </a:rPr>
                        <a:t>Ferrara</a:t>
                      </a:r>
                    </a:p>
                  </a:txBody>
                  <a:tcPr marL="68580" marR="68580" marT="0" marB="0"/>
                </a:tc>
                <a:tc>
                  <a:txBody>
                    <a:bodyPr/>
                    <a:lstStyle/>
                    <a:p>
                      <a:pPr algn="ctr">
                        <a:lnSpc>
                          <a:spcPct val="100000"/>
                        </a:lnSpc>
                        <a:spcAft>
                          <a:spcPts val="0"/>
                        </a:spcAft>
                      </a:pPr>
                      <a:r>
                        <a:rPr lang="it-IT" sz="1200" kern="100" dirty="0">
                          <a:solidFill>
                            <a:schemeClr val="dk1"/>
                          </a:solidFill>
                          <a:effectLst/>
                          <a:latin typeface="+mn-lt"/>
                          <a:ea typeface="+mn-ea"/>
                          <a:cs typeface="+mn-cs"/>
                        </a:rPr>
                        <a:t>10</a:t>
                      </a:r>
                    </a:p>
                  </a:txBody>
                  <a:tcPr marL="61690" marR="61690" marT="0" marB="0"/>
                </a:tc>
                <a:tc>
                  <a:txBody>
                    <a:bodyPr/>
                    <a:lstStyle/>
                    <a:p>
                      <a:pPr algn="ctr">
                        <a:lnSpc>
                          <a:spcPct val="100000"/>
                        </a:lnSpc>
                        <a:spcAft>
                          <a:spcPts val="0"/>
                        </a:spcAft>
                      </a:pPr>
                      <a:r>
                        <a:rPr lang="it-IT" sz="1200" kern="100" dirty="0">
                          <a:solidFill>
                            <a:schemeClr val="dk1"/>
                          </a:solidFill>
                          <a:effectLst/>
                          <a:latin typeface="+mn-lt"/>
                          <a:ea typeface="+mn-ea"/>
                          <a:cs typeface="+mn-cs"/>
                        </a:rPr>
                        <a:t>3,3 (&lt;25), </a:t>
                      </a:r>
                    </a:p>
                    <a:p>
                      <a:pPr algn="ctr">
                        <a:lnSpc>
                          <a:spcPct val="100000"/>
                        </a:lnSpc>
                        <a:spcAft>
                          <a:spcPts val="0"/>
                        </a:spcAft>
                      </a:pPr>
                      <a:r>
                        <a:rPr lang="it-IT" sz="1200" kern="100" dirty="0">
                          <a:solidFill>
                            <a:schemeClr val="dk1"/>
                          </a:solidFill>
                          <a:effectLst/>
                          <a:latin typeface="+mn-lt"/>
                          <a:ea typeface="+mn-ea"/>
                          <a:cs typeface="+mn-cs"/>
                        </a:rPr>
                        <a:t>1,1 (18-24)</a:t>
                      </a:r>
                    </a:p>
                  </a:txBody>
                  <a:tcPr marL="61690" marR="61690" marT="0" marB="0"/>
                </a:tc>
                <a:tc>
                  <a:txBody>
                    <a:bodyPr/>
                    <a:lstStyle/>
                    <a:p>
                      <a:pPr algn="ctr">
                        <a:lnSpc>
                          <a:spcPct val="100000"/>
                        </a:lnSpc>
                        <a:spcAft>
                          <a:spcPts val="800"/>
                        </a:spcAft>
                        <a:buNone/>
                      </a:pPr>
                      <a:r>
                        <a:rPr lang="it-IT" sz="1200" kern="100" dirty="0">
                          <a:solidFill>
                            <a:schemeClr val="dk1"/>
                          </a:solidFill>
                          <a:effectLst/>
                          <a:latin typeface="+mn-lt"/>
                          <a:ea typeface="+mn-ea"/>
                          <a:cs typeface="+mn-cs"/>
                        </a:rPr>
                        <a:t>1,4</a:t>
                      </a:r>
                    </a:p>
                    <a:p>
                      <a:pPr algn="ctr">
                        <a:lnSpc>
                          <a:spcPct val="100000"/>
                        </a:lnSpc>
                        <a:spcAft>
                          <a:spcPts val="800"/>
                        </a:spcAft>
                        <a:buNone/>
                      </a:pPr>
                      <a:endParaRPr lang="it-IT" sz="1200" kern="100" dirty="0">
                        <a:solidFill>
                          <a:schemeClr val="dk1"/>
                        </a:solidFill>
                        <a:effectLst/>
                        <a:latin typeface="+mn-lt"/>
                        <a:ea typeface="+mn-ea"/>
                        <a:cs typeface="+mn-cs"/>
                      </a:endParaRPr>
                    </a:p>
                  </a:txBody>
                  <a:tcPr marL="44450" marR="44450" marT="9525" marB="9525" anchor="b"/>
                </a:tc>
                <a:extLst>
                  <a:ext uri="{0D108BD9-81ED-4DB2-BD59-A6C34878D82A}">
                    <a16:rowId xmlns:a16="http://schemas.microsoft.com/office/drawing/2014/main" val="341608053"/>
                  </a:ext>
                </a:extLst>
              </a:tr>
              <a:tr h="390191">
                <a:tc>
                  <a:txBody>
                    <a:bodyPr/>
                    <a:lstStyle/>
                    <a:p>
                      <a:pPr>
                        <a:lnSpc>
                          <a:spcPct val="107000"/>
                        </a:lnSpc>
                        <a:spcAft>
                          <a:spcPts val="0"/>
                        </a:spcAft>
                      </a:pPr>
                      <a:r>
                        <a:rPr lang="it-IT" sz="1200" b="1" kern="100" dirty="0">
                          <a:solidFill>
                            <a:schemeClr val="lt1"/>
                          </a:solidFill>
                          <a:effectLst/>
                          <a:latin typeface="+mn-lt"/>
                          <a:ea typeface="+mn-ea"/>
                          <a:cs typeface="+mn-cs"/>
                        </a:rPr>
                        <a:t>Ausl Romagna RA</a:t>
                      </a:r>
                    </a:p>
                  </a:txBody>
                  <a:tcPr marL="68580" marR="68580" marT="0" marB="0"/>
                </a:tc>
                <a:tc>
                  <a:txBody>
                    <a:bodyPr/>
                    <a:lstStyle/>
                    <a:p>
                      <a:pPr algn="ctr">
                        <a:lnSpc>
                          <a:spcPct val="100000"/>
                        </a:lnSpc>
                        <a:spcAft>
                          <a:spcPts val="0"/>
                        </a:spcAft>
                      </a:pPr>
                      <a:r>
                        <a:rPr lang="it-IT" sz="1200" kern="100" dirty="0">
                          <a:solidFill>
                            <a:schemeClr val="dk1"/>
                          </a:solidFill>
                          <a:effectLst/>
                          <a:latin typeface="+mn-lt"/>
                          <a:ea typeface="+mn-ea"/>
                          <a:cs typeface="+mn-cs"/>
                        </a:rPr>
                        <a:t>4</a:t>
                      </a:r>
                    </a:p>
                  </a:txBody>
                  <a:tcPr marL="61690" marR="61690" marT="0" marB="0"/>
                </a:tc>
                <a:tc>
                  <a:txBody>
                    <a:bodyPr/>
                    <a:lstStyle/>
                    <a:p>
                      <a:pPr algn="ctr">
                        <a:lnSpc>
                          <a:spcPct val="100000"/>
                        </a:lnSpc>
                        <a:spcAft>
                          <a:spcPts val="0"/>
                        </a:spcAft>
                      </a:pPr>
                      <a:r>
                        <a:rPr lang="it-IT" sz="1200" kern="100" dirty="0">
                          <a:solidFill>
                            <a:schemeClr val="dk1"/>
                          </a:solidFill>
                          <a:effectLst/>
                          <a:latin typeface="+mn-lt"/>
                          <a:ea typeface="+mn-ea"/>
                          <a:cs typeface="+mn-cs"/>
                        </a:rPr>
                        <a:t>2,1</a:t>
                      </a:r>
                    </a:p>
                  </a:txBody>
                  <a:tcPr marL="61690" marR="61690" marT="0" marB="0"/>
                </a:tc>
                <a:tc>
                  <a:txBody>
                    <a:bodyPr/>
                    <a:lstStyle/>
                    <a:p>
                      <a:pPr algn="ctr">
                        <a:lnSpc>
                          <a:spcPct val="100000"/>
                        </a:lnSpc>
                        <a:spcAft>
                          <a:spcPts val="800"/>
                        </a:spcAft>
                        <a:buNone/>
                      </a:pPr>
                      <a:r>
                        <a:rPr lang="it-IT" sz="1200" kern="100" dirty="0">
                          <a:solidFill>
                            <a:schemeClr val="dk1"/>
                          </a:solidFill>
                          <a:effectLst/>
                          <a:latin typeface="+mn-lt"/>
                          <a:ea typeface="+mn-ea"/>
                          <a:cs typeface="+mn-cs"/>
                        </a:rPr>
                        <a:t>0,6</a:t>
                      </a:r>
                    </a:p>
                    <a:p>
                      <a:pPr algn="ctr">
                        <a:lnSpc>
                          <a:spcPct val="100000"/>
                        </a:lnSpc>
                        <a:spcAft>
                          <a:spcPts val="800"/>
                        </a:spcAft>
                        <a:buNone/>
                      </a:pPr>
                      <a:endParaRPr lang="it-IT" sz="1200" kern="100" dirty="0">
                        <a:solidFill>
                          <a:schemeClr val="dk1"/>
                        </a:solidFill>
                        <a:effectLst/>
                        <a:latin typeface="+mn-lt"/>
                        <a:ea typeface="+mn-ea"/>
                        <a:cs typeface="+mn-cs"/>
                      </a:endParaRPr>
                    </a:p>
                  </a:txBody>
                  <a:tcPr marL="44450" marR="44450" marT="9525" marB="9525" anchor="b"/>
                </a:tc>
                <a:extLst>
                  <a:ext uri="{0D108BD9-81ED-4DB2-BD59-A6C34878D82A}">
                    <a16:rowId xmlns:a16="http://schemas.microsoft.com/office/drawing/2014/main" val="1264399562"/>
                  </a:ext>
                </a:extLst>
              </a:tr>
              <a:tr h="390191">
                <a:tc>
                  <a:txBody>
                    <a:bodyPr/>
                    <a:lstStyle/>
                    <a:p>
                      <a:pPr>
                        <a:lnSpc>
                          <a:spcPct val="107000"/>
                        </a:lnSpc>
                        <a:spcAft>
                          <a:spcPts val="0"/>
                        </a:spcAft>
                      </a:pPr>
                      <a:r>
                        <a:rPr lang="it-IT" sz="1200" b="1" kern="100" dirty="0">
                          <a:solidFill>
                            <a:schemeClr val="lt1"/>
                          </a:solidFill>
                          <a:effectLst/>
                          <a:latin typeface="+mn-lt"/>
                          <a:ea typeface="+mn-ea"/>
                          <a:cs typeface="+mn-cs"/>
                        </a:rPr>
                        <a:t>Ausl Romagna FC</a:t>
                      </a:r>
                    </a:p>
                  </a:txBody>
                  <a:tcPr marL="68580" marR="68580" marT="0" marB="0"/>
                </a:tc>
                <a:tc>
                  <a:txBody>
                    <a:bodyPr/>
                    <a:lstStyle/>
                    <a:p>
                      <a:pPr algn="ctr">
                        <a:lnSpc>
                          <a:spcPct val="100000"/>
                        </a:lnSpc>
                        <a:spcAft>
                          <a:spcPts val="0"/>
                        </a:spcAft>
                      </a:pPr>
                      <a:r>
                        <a:rPr lang="it-IT" sz="1200" kern="100" dirty="0">
                          <a:solidFill>
                            <a:schemeClr val="dk1"/>
                          </a:solidFill>
                          <a:effectLst/>
                          <a:latin typeface="+mn-lt"/>
                          <a:ea typeface="+mn-ea"/>
                          <a:cs typeface="+mn-cs"/>
                        </a:rPr>
                        <a:t>3</a:t>
                      </a:r>
                    </a:p>
                  </a:txBody>
                  <a:tcPr marL="61690" marR="61690" marT="0" marB="0"/>
                </a:tc>
                <a:tc>
                  <a:txBody>
                    <a:bodyPr/>
                    <a:lstStyle/>
                    <a:p>
                      <a:pPr algn="ctr">
                        <a:lnSpc>
                          <a:spcPct val="100000"/>
                        </a:lnSpc>
                        <a:spcAft>
                          <a:spcPts val="0"/>
                        </a:spcAft>
                      </a:pPr>
                      <a:r>
                        <a:rPr lang="it-IT" sz="1200" kern="100" dirty="0">
                          <a:solidFill>
                            <a:schemeClr val="dk1"/>
                          </a:solidFill>
                          <a:effectLst/>
                          <a:latin typeface="+mn-lt"/>
                          <a:ea typeface="+mn-ea"/>
                          <a:cs typeface="+mn-cs"/>
                        </a:rPr>
                        <a:t>1,6</a:t>
                      </a:r>
                    </a:p>
                  </a:txBody>
                  <a:tcPr marL="61690" marR="61690" marT="0" marB="0"/>
                </a:tc>
                <a:tc>
                  <a:txBody>
                    <a:bodyPr/>
                    <a:lstStyle/>
                    <a:p>
                      <a:pPr algn="ctr">
                        <a:lnSpc>
                          <a:spcPct val="100000"/>
                        </a:lnSpc>
                        <a:spcAft>
                          <a:spcPts val="800"/>
                        </a:spcAft>
                        <a:buNone/>
                      </a:pPr>
                      <a:r>
                        <a:rPr lang="it-IT" sz="1200" kern="100" dirty="0">
                          <a:solidFill>
                            <a:schemeClr val="dk1"/>
                          </a:solidFill>
                          <a:effectLst/>
                          <a:latin typeface="+mn-lt"/>
                          <a:ea typeface="+mn-ea"/>
                          <a:cs typeface="+mn-cs"/>
                        </a:rPr>
                        <a:t>0,5</a:t>
                      </a:r>
                    </a:p>
                    <a:p>
                      <a:pPr algn="ctr">
                        <a:lnSpc>
                          <a:spcPct val="100000"/>
                        </a:lnSpc>
                        <a:spcAft>
                          <a:spcPts val="800"/>
                        </a:spcAft>
                        <a:buNone/>
                      </a:pPr>
                      <a:endParaRPr lang="it-IT" sz="1200" kern="100" dirty="0">
                        <a:solidFill>
                          <a:schemeClr val="dk1"/>
                        </a:solidFill>
                        <a:effectLst/>
                        <a:latin typeface="+mn-lt"/>
                        <a:ea typeface="+mn-ea"/>
                        <a:cs typeface="+mn-cs"/>
                      </a:endParaRPr>
                    </a:p>
                  </a:txBody>
                  <a:tcPr marL="44450" marR="44450" marT="9525" marB="9525" anchor="b"/>
                </a:tc>
                <a:extLst>
                  <a:ext uri="{0D108BD9-81ED-4DB2-BD59-A6C34878D82A}">
                    <a16:rowId xmlns:a16="http://schemas.microsoft.com/office/drawing/2014/main" val="3825601889"/>
                  </a:ext>
                </a:extLst>
              </a:tr>
              <a:tr h="390191">
                <a:tc>
                  <a:txBody>
                    <a:bodyPr/>
                    <a:lstStyle/>
                    <a:p>
                      <a:pPr>
                        <a:lnSpc>
                          <a:spcPct val="107000"/>
                        </a:lnSpc>
                        <a:spcAft>
                          <a:spcPts val="0"/>
                        </a:spcAft>
                      </a:pPr>
                      <a:r>
                        <a:rPr lang="it-IT" sz="1200" b="1" kern="100" dirty="0">
                          <a:solidFill>
                            <a:schemeClr val="lt1"/>
                          </a:solidFill>
                          <a:effectLst/>
                          <a:latin typeface="+mn-lt"/>
                          <a:ea typeface="+mn-ea"/>
                          <a:cs typeface="+mn-cs"/>
                        </a:rPr>
                        <a:t>Ausl Romagna RN</a:t>
                      </a:r>
                    </a:p>
                  </a:txBody>
                  <a:tcPr marL="68580" marR="68580" marT="0" marB="0"/>
                </a:tc>
                <a:tc>
                  <a:txBody>
                    <a:bodyPr/>
                    <a:lstStyle/>
                    <a:p>
                      <a:pPr algn="ctr">
                        <a:lnSpc>
                          <a:spcPct val="100000"/>
                        </a:lnSpc>
                        <a:spcAft>
                          <a:spcPts val="0"/>
                        </a:spcAft>
                      </a:pPr>
                      <a:r>
                        <a:rPr lang="it-IT" sz="1200" kern="100" dirty="0">
                          <a:solidFill>
                            <a:schemeClr val="dk1"/>
                          </a:solidFill>
                          <a:effectLst/>
                          <a:latin typeface="+mn-lt"/>
                          <a:ea typeface="+mn-ea"/>
                          <a:cs typeface="+mn-cs"/>
                        </a:rPr>
                        <a:t>3</a:t>
                      </a:r>
                    </a:p>
                  </a:txBody>
                  <a:tcPr marL="61690" marR="61690" marT="0" marB="0"/>
                </a:tc>
                <a:tc>
                  <a:txBody>
                    <a:bodyPr/>
                    <a:lstStyle/>
                    <a:p>
                      <a:pPr algn="ctr">
                        <a:lnSpc>
                          <a:spcPct val="100000"/>
                        </a:lnSpc>
                        <a:spcAft>
                          <a:spcPts val="0"/>
                        </a:spcAft>
                      </a:pPr>
                      <a:r>
                        <a:rPr lang="it-IT" sz="1200" kern="100" dirty="0">
                          <a:solidFill>
                            <a:schemeClr val="dk1"/>
                          </a:solidFill>
                          <a:effectLst/>
                          <a:latin typeface="+mn-lt"/>
                          <a:ea typeface="+mn-ea"/>
                          <a:cs typeface="+mn-cs"/>
                        </a:rPr>
                        <a:t>2</a:t>
                      </a:r>
                    </a:p>
                  </a:txBody>
                  <a:tcPr marL="61690" marR="61690" marT="0" marB="0"/>
                </a:tc>
                <a:tc>
                  <a:txBody>
                    <a:bodyPr/>
                    <a:lstStyle/>
                    <a:p>
                      <a:pPr algn="ctr">
                        <a:lnSpc>
                          <a:spcPct val="100000"/>
                        </a:lnSpc>
                        <a:spcAft>
                          <a:spcPts val="800"/>
                        </a:spcAft>
                        <a:buNone/>
                      </a:pPr>
                      <a:r>
                        <a:rPr lang="it-IT" sz="1200" kern="100" dirty="0">
                          <a:solidFill>
                            <a:schemeClr val="dk1"/>
                          </a:solidFill>
                          <a:effectLst/>
                          <a:latin typeface="+mn-lt"/>
                          <a:ea typeface="+mn-ea"/>
                          <a:cs typeface="+mn-cs"/>
                        </a:rPr>
                        <a:t>0,6</a:t>
                      </a:r>
                    </a:p>
                    <a:p>
                      <a:pPr algn="ctr">
                        <a:lnSpc>
                          <a:spcPct val="100000"/>
                        </a:lnSpc>
                        <a:spcAft>
                          <a:spcPts val="800"/>
                        </a:spcAft>
                        <a:buNone/>
                      </a:pPr>
                      <a:endParaRPr lang="it-IT" sz="1200" kern="100" dirty="0">
                        <a:solidFill>
                          <a:schemeClr val="dk1"/>
                        </a:solidFill>
                        <a:effectLst/>
                        <a:latin typeface="+mn-lt"/>
                        <a:ea typeface="+mn-ea"/>
                        <a:cs typeface="+mn-cs"/>
                      </a:endParaRPr>
                    </a:p>
                  </a:txBody>
                  <a:tcPr marL="44450" marR="44450" marT="9525" marB="9525" anchor="b"/>
                </a:tc>
                <a:extLst>
                  <a:ext uri="{0D108BD9-81ED-4DB2-BD59-A6C34878D82A}">
                    <a16:rowId xmlns:a16="http://schemas.microsoft.com/office/drawing/2014/main" val="342205057"/>
                  </a:ext>
                </a:extLst>
              </a:tr>
              <a:tr h="315592">
                <a:tc>
                  <a:txBody>
                    <a:bodyPr/>
                    <a:lstStyle/>
                    <a:p>
                      <a:pPr>
                        <a:lnSpc>
                          <a:spcPct val="100000"/>
                        </a:lnSpc>
                        <a:spcAft>
                          <a:spcPts val="0"/>
                        </a:spcAft>
                      </a:pPr>
                      <a:r>
                        <a:rPr lang="it-IT" sz="1800" b="1" kern="100" dirty="0">
                          <a:effectLst/>
                          <a:latin typeface="+mn-lt"/>
                        </a:rPr>
                        <a:t>Totale RER</a:t>
                      </a:r>
                      <a:endParaRPr lang="it-IT" sz="1800" b="1" kern="100" dirty="0">
                        <a:effectLst/>
                        <a:latin typeface="+mn-lt"/>
                        <a:ea typeface="Aptos"/>
                        <a:cs typeface="Times New Roman" panose="02020603050405020304" pitchFamily="18" charset="0"/>
                      </a:endParaRPr>
                    </a:p>
                  </a:txBody>
                  <a:tcPr marL="61690" marR="61690" marT="0" marB="0"/>
                </a:tc>
                <a:tc>
                  <a:txBody>
                    <a:bodyPr/>
                    <a:lstStyle/>
                    <a:p>
                      <a:pPr algn="ctr">
                        <a:lnSpc>
                          <a:spcPct val="100000"/>
                        </a:lnSpc>
                        <a:spcAft>
                          <a:spcPts val="0"/>
                        </a:spcAft>
                      </a:pPr>
                      <a:r>
                        <a:rPr lang="it-IT" sz="1800" b="1" kern="100" dirty="0">
                          <a:effectLst/>
                          <a:latin typeface="+mn-lt"/>
                          <a:ea typeface="Aptos"/>
                          <a:cs typeface="Times New Roman"/>
                        </a:rPr>
                        <a:t>94</a:t>
                      </a:r>
                      <a:endParaRPr lang="it-IT" sz="1800" b="1" kern="100" dirty="0">
                        <a:effectLst/>
                        <a:latin typeface="+mn-lt"/>
                        <a:ea typeface="Aptos"/>
                        <a:cs typeface="Times New Roman" panose="02020603050405020304" pitchFamily="18" charset="0"/>
                      </a:endParaRPr>
                    </a:p>
                  </a:txBody>
                  <a:tcPr marL="61690" marR="61690" marT="0" marB="0"/>
                </a:tc>
                <a:tc>
                  <a:txBody>
                    <a:bodyPr/>
                    <a:lstStyle/>
                    <a:p>
                      <a:pPr algn="ctr">
                        <a:lnSpc>
                          <a:spcPct val="100000"/>
                        </a:lnSpc>
                        <a:spcAft>
                          <a:spcPts val="0"/>
                        </a:spcAft>
                      </a:pPr>
                      <a:r>
                        <a:rPr lang="it-IT" sz="1800" b="1" kern="100" dirty="0">
                          <a:effectLst/>
                          <a:latin typeface="+mn-lt"/>
                          <a:ea typeface="Aptos"/>
                          <a:cs typeface="Times New Roman"/>
                        </a:rPr>
                        <a:t>43,5</a:t>
                      </a:r>
                      <a:endParaRPr lang="it-IT" sz="1800" b="1" kern="100" dirty="0">
                        <a:effectLst/>
                        <a:latin typeface="+mn-lt"/>
                        <a:ea typeface="Aptos"/>
                        <a:cs typeface="Times New Roman" panose="02020603050405020304" pitchFamily="18" charset="0"/>
                      </a:endParaRPr>
                    </a:p>
                  </a:txBody>
                  <a:tcPr marL="61690" marR="61690" marT="0" marB="0"/>
                </a:tc>
                <a:tc>
                  <a:txBody>
                    <a:bodyPr/>
                    <a:lstStyle/>
                    <a:p>
                      <a:pPr algn="ctr">
                        <a:lnSpc>
                          <a:spcPct val="100000"/>
                        </a:lnSpc>
                        <a:spcAft>
                          <a:spcPts val="0"/>
                        </a:spcAft>
                      </a:pPr>
                      <a:r>
                        <a:rPr lang="it-IT" sz="1800" b="1" kern="100" dirty="0">
                          <a:effectLst/>
                          <a:latin typeface="+mn-lt"/>
                          <a:ea typeface="Aptos"/>
                          <a:cs typeface="Times New Roman" panose="02020603050405020304" pitchFamily="18" charset="0"/>
                        </a:rPr>
                        <a:t>1,1 </a:t>
                      </a:r>
                    </a:p>
                  </a:txBody>
                  <a:tcPr marL="61690" marR="61690" marT="0" marB="0"/>
                </a:tc>
                <a:extLst>
                  <a:ext uri="{0D108BD9-81ED-4DB2-BD59-A6C34878D82A}">
                    <a16:rowId xmlns:a16="http://schemas.microsoft.com/office/drawing/2014/main" val="2245582251"/>
                  </a:ext>
                </a:extLst>
              </a:tr>
            </a:tbl>
          </a:graphicData>
        </a:graphic>
      </p:graphicFrame>
      <p:sp>
        <p:nvSpPr>
          <p:cNvPr id="6" name="CasellaDiTesto 5">
            <a:extLst>
              <a:ext uri="{FF2B5EF4-FFF2-40B4-BE49-F238E27FC236}">
                <a16:creationId xmlns:a16="http://schemas.microsoft.com/office/drawing/2014/main" id="{8DAF88C9-88CC-5BFF-715F-2A2F274DF644}"/>
              </a:ext>
            </a:extLst>
          </p:cNvPr>
          <p:cNvSpPr txBox="1"/>
          <p:nvPr/>
        </p:nvSpPr>
        <p:spPr>
          <a:xfrm>
            <a:off x="7206343" y="2416627"/>
            <a:ext cx="4038600" cy="646331"/>
          </a:xfrm>
          <a:prstGeom prst="rect">
            <a:avLst/>
          </a:prstGeom>
          <a:noFill/>
        </p:spPr>
        <p:txBody>
          <a:bodyPr wrap="square" rtlCol="0">
            <a:spAutoFit/>
          </a:bodyPr>
          <a:lstStyle/>
          <a:p>
            <a:r>
              <a:rPr lang="it-IT" dirty="0"/>
              <a:t>Eterogeneità organizzativa delle funzioni della psicologia nelle AUSL*</a:t>
            </a:r>
          </a:p>
        </p:txBody>
      </p:sp>
      <p:sp>
        <p:nvSpPr>
          <p:cNvPr id="7" name="CasellaDiTesto 6">
            <a:extLst>
              <a:ext uri="{FF2B5EF4-FFF2-40B4-BE49-F238E27FC236}">
                <a16:creationId xmlns:a16="http://schemas.microsoft.com/office/drawing/2014/main" id="{E0F62945-8102-ECAB-0B04-DDF4C657B31D}"/>
              </a:ext>
            </a:extLst>
          </p:cNvPr>
          <p:cNvSpPr txBox="1"/>
          <p:nvPr/>
        </p:nvSpPr>
        <p:spPr>
          <a:xfrm>
            <a:off x="6672942" y="5884715"/>
            <a:ext cx="3450772" cy="307777"/>
          </a:xfrm>
          <a:prstGeom prst="rect">
            <a:avLst/>
          </a:prstGeom>
          <a:noFill/>
        </p:spPr>
        <p:txBody>
          <a:bodyPr wrap="square" rtlCol="0">
            <a:spAutoFit/>
          </a:bodyPr>
          <a:lstStyle/>
          <a:p>
            <a:r>
              <a:rPr lang="it-IT" sz="1400" dirty="0"/>
              <a:t>* DGR 1141/2021</a:t>
            </a:r>
          </a:p>
        </p:txBody>
      </p:sp>
    </p:spTree>
    <p:extLst>
      <p:ext uri="{BB962C8B-B14F-4D97-AF65-F5344CB8AC3E}">
        <p14:creationId xmlns:p14="http://schemas.microsoft.com/office/powerpoint/2010/main" val="3332700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0559B8-6136-4BC9-8CF9-470728BC5F93}"/>
              </a:ext>
            </a:extLst>
          </p:cNvPr>
          <p:cNvSpPr>
            <a:spLocks noGrp="1"/>
          </p:cNvSpPr>
          <p:nvPr>
            <p:ph type="title"/>
          </p:nvPr>
        </p:nvSpPr>
        <p:spPr>
          <a:xfrm>
            <a:off x="508676" y="536464"/>
            <a:ext cx="11161336" cy="643543"/>
          </a:xfrm>
        </p:spPr>
        <p:txBody>
          <a:bodyPr/>
          <a:lstStyle/>
          <a:p>
            <a:pPr algn="ctr"/>
            <a:r>
              <a:rPr lang="it-IT" dirty="0">
                <a:solidFill>
                  <a:srgbClr val="0070C0"/>
                </a:solidFill>
                <a:latin typeface="+mn-lt"/>
              </a:rPr>
              <a:t>Presenza delle 4 linee di azione a livello distrettuale</a:t>
            </a:r>
          </a:p>
        </p:txBody>
      </p:sp>
      <p:graphicFrame>
        <p:nvGraphicFramePr>
          <p:cNvPr id="5" name="Tabella 4">
            <a:extLst>
              <a:ext uri="{FF2B5EF4-FFF2-40B4-BE49-F238E27FC236}">
                <a16:creationId xmlns:a16="http://schemas.microsoft.com/office/drawing/2014/main" id="{61EE48C8-947F-4109-B48F-501D95F26B4C}"/>
              </a:ext>
            </a:extLst>
          </p:cNvPr>
          <p:cNvGraphicFramePr>
            <a:graphicFrameLocks noGrp="1"/>
          </p:cNvGraphicFramePr>
          <p:nvPr/>
        </p:nvGraphicFramePr>
        <p:xfrm>
          <a:off x="1380393" y="1457171"/>
          <a:ext cx="8858758" cy="5048702"/>
        </p:xfrm>
        <a:graphic>
          <a:graphicData uri="http://schemas.openxmlformats.org/drawingml/2006/table">
            <a:tbl>
              <a:tblPr firstRow="1" firstCol="1" bandRow="1">
                <a:tableStyleId>{5C22544A-7EE6-4342-B048-85BDC9FD1C3A}</a:tableStyleId>
              </a:tblPr>
              <a:tblGrid>
                <a:gridCol w="1478871">
                  <a:extLst>
                    <a:ext uri="{9D8B030D-6E8A-4147-A177-3AD203B41FA5}">
                      <a16:colId xmlns:a16="http://schemas.microsoft.com/office/drawing/2014/main" val="2326443302"/>
                    </a:ext>
                  </a:extLst>
                </a:gridCol>
                <a:gridCol w="701321">
                  <a:extLst>
                    <a:ext uri="{9D8B030D-6E8A-4147-A177-3AD203B41FA5}">
                      <a16:colId xmlns:a16="http://schemas.microsoft.com/office/drawing/2014/main" val="2479324818"/>
                    </a:ext>
                  </a:extLst>
                </a:gridCol>
                <a:gridCol w="2028488">
                  <a:extLst>
                    <a:ext uri="{9D8B030D-6E8A-4147-A177-3AD203B41FA5}">
                      <a16:colId xmlns:a16="http://schemas.microsoft.com/office/drawing/2014/main" val="3004366822"/>
                    </a:ext>
                  </a:extLst>
                </a:gridCol>
                <a:gridCol w="1518670">
                  <a:extLst>
                    <a:ext uri="{9D8B030D-6E8A-4147-A177-3AD203B41FA5}">
                      <a16:colId xmlns:a16="http://schemas.microsoft.com/office/drawing/2014/main" val="3477430701"/>
                    </a:ext>
                  </a:extLst>
                </a:gridCol>
                <a:gridCol w="1600980">
                  <a:extLst>
                    <a:ext uri="{9D8B030D-6E8A-4147-A177-3AD203B41FA5}">
                      <a16:colId xmlns:a16="http://schemas.microsoft.com/office/drawing/2014/main" val="1522356162"/>
                    </a:ext>
                  </a:extLst>
                </a:gridCol>
                <a:gridCol w="1530428">
                  <a:extLst>
                    <a:ext uri="{9D8B030D-6E8A-4147-A177-3AD203B41FA5}">
                      <a16:colId xmlns:a16="http://schemas.microsoft.com/office/drawing/2014/main" val="1778476490"/>
                    </a:ext>
                  </a:extLst>
                </a:gridCol>
              </a:tblGrid>
              <a:tr h="719337">
                <a:tc>
                  <a:txBody>
                    <a:bodyPr/>
                    <a:lstStyle/>
                    <a:p>
                      <a:pPr algn="ctr">
                        <a:lnSpc>
                          <a:spcPct val="107000"/>
                        </a:lnSpc>
                        <a:spcAft>
                          <a:spcPts val="0"/>
                        </a:spcAft>
                      </a:pPr>
                      <a:r>
                        <a:rPr lang="it-IT" sz="1200" kern="100" dirty="0" err="1">
                          <a:effectLst/>
                        </a:rPr>
                        <a:t>Ausl</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N distretti</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400" kern="100" dirty="0">
                          <a:effectLst/>
                        </a:rPr>
                        <a:t>Consultazione psicologica primaria (CPP)</a:t>
                      </a:r>
                      <a:endParaRPr lang="it-IT" sz="14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400" kern="100" dirty="0">
                          <a:effectLst/>
                        </a:rPr>
                        <a:t>Promozione della salute di Comunità</a:t>
                      </a:r>
                      <a:endParaRPr lang="it-IT" sz="14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400" kern="100">
                          <a:effectLst/>
                        </a:rPr>
                        <a:t>Supporto alla malattia somatica</a:t>
                      </a:r>
                      <a:endParaRPr lang="it-IT" sz="1400" kern="10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400" kern="100" dirty="0">
                          <a:effectLst/>
                        </a:rPr>
                        <a:t>Formazione e supervisione a gruppi</a:t>
                      </a:r>
                      <a:endParaRPr lang="it-IT" sz="1400" kern="100" dirty="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570515538"/>
                  </a:ext>
                </a:extLst>
              </a:tr>
              <a:tr h="277934">
                <a:tc>
                  <a:txBody>
                    <a:bodyPr/>
                    <a:lstStyle/>
                    <a:p>
                      <a:pPr>
                        <a:lnSpc>
                          <a:spcPct val="107000"/>
                        </a:lnSpc>
                        <a:spcAft>
                          <a:spcPts val="0"/>
                        </a:spcAft>
                      </a:pPr>
                      <a:r>
                        <a:rPr lang="it-IT" sz="1200" kern="100">
                          <a:effectLst/>
                        </a:rPr>
                        <a:t> </a:t>
                      </a:r>
                      <a:endParaRPr lang="it-IT" sz="1200" kern="10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a:effectLst/>
                        </a:rPr>
                        <a:t> </a:t>
                      </a:r>
                      <a:endParaRPr lang="it-IT" sz="1200" kern="100">
                        <a:effectLst/>
                        <a:latin typeface="Aptos"/>
                        <a:ea typeface="Aptos"/>
                        <a:cs typeface="Times New Roman" panose="02020603050405020304" pitchFamily="18" charset="0"/>
                      </a:endParaRPr>
                    </a:p>
                  </a:txBody>
                  <a:tcPr marL="68580" marR="68580" marT="0" marB="0"/>
                </a:tc>
                <a:tc gridSpan="4">
                  <a:txBody>
                    <a:bodyPr/>
                    <a:lstStyle/>
                    <a:p>
                      <a:pPr algn="ctr">
                        <a:lnSpc>
                          <a:spcPct val="107000"/>
                        </a:lnSpc>
                        <a:spcAft>
                          <a:spcPts val="0"/>
                        </a:spcAft>
                      </a:pPr>
                      <a:r>
                        <a:rPr lang="it-IT" sz="1400" b="1" kern="100" dirty="0">
                          <a:effectLst/>
                        </a:rPr>
                        <a:t>Distretti in cui è presente l’attività</a:t>
                      </a:r>
                      <a:endParaRPr lang="it-IT" sz="1400" b="1" kern="100" dirty="0">
                        <a:effectLst/>
                        <a:latin typeface="Aptos"/>
                        <a:ea typeface="Aptos"/>
                        <a:cs typeface="Times New Roman" panose="02020603050405020304" pitchFamily="18" charset="0"/>
                      </a:endParaRPr>
                    </a:p>
                  </a:txBody>
                  <a:tcPr marL="68580" marR="68580" marT="0" marB="0"/>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81865304"/>
                  </a:ext>
                </a:extLst>
              </a:tr>
              <a:tr h="239779">
                <a:tc rowSpan="2">
                  <a:txBody>
                    <a:bodyPr/>
                    <a:lstStyle/>
                    <a:p>
                      <a:pPr>
                        <a:lnSpc>
                          <a:spcPct val="107000"/>
                        </a:lnSpc>
                        <a:spcAft>
                          <a:spcPts val="0"/>
                        </a:spcAft>
                      </a:pPr>
                      <a:r>
                        <a:rPr lang="it-IT" sz="1200" kern="100" dirty="0">
                          <a:effectLst/>
                        </a:rPr>
                        <a:t>PC</a:t>
                      </a:r>
                      <a:endParaRPr lang="it-IT" sz="1200" kern="100" dirty="0">
                        <a:effectLst/>
                        <a:latin typeface="Aptos"/>
                        <a:ea typeface="Aptos"/>
                        <a:cs typeface="Times New Roman" panose="02020603050405020304" pitchFamily="18" charset="0"/>
                      </a:endParaRPr>
                    </a:p>
                  </a:txBody>
                  <a:tcPr marL="68580" marR="68580" marT="0" marB="0"/>
                </a:tc>
                <a:tc rowSpan="2">
                  <a:txBody>
                    <a:bodyPr/>
                    <a:lstStyle/>
                    <a:p>
                      <a:pPr algn="ctr">
                        <a:lnSpc>
                          <a:spcPct val="107000"/>
                        </a:lnSpc>
                        <a:spcAft>
                          <a:spcPts val="0"/>
                        </a:spcAft>
                      </a:pPr>
                      <a:r>
                        <a:rPr lang="it-IT" sz="1200" kern="100" dirty="0">
                          <a:effectLst/>
                        </a:rPr>
                        <a:t>3</a:t>
                      </a:r>
                      <a:endParaRPr lang="it-IT" sz="1200" kern="100" dirty="0">
                        <a:effectLst/>
                        <a:latin typeface="Aptos"/>
                        <a:ea typeface="Aptos"/>
                        <a:cs typeface="Times New Roman" panose="02020603050405020304" pitchFamily="18" charset="0"/>
                      </a:endParaRPr>
                    </a:p>
                  </a:txBody>
                  <a:tcPr marL="68580" marR="68580" marT="0" marB="0"/>
                </a:tc>
                <a:tc rowSpan="11">
                  <a:txBody>
                    <a:bodyPr/>
                    <a:lstStyle/>
                    <a:p>
                      <a:pPr algn="ctr">
                        <a:lnSpc>
                          <a:spcPct val="107000"/>
                        </a:lnSpc>
                        <a:spcAft>
                          <a:spcPts val="0"/>
                        </a:spcAft>
                      </a:pPr>
                      <a:endParaRPr lang="it-IT" sz="1200" kern="100" dirty="0">
                        <a:effectLst/>
                      </a:endParaRPr>
                    </a:p>
                    <a:p>
                      <a:pPr algn="ctr">
                        <a:lnSpc>
                          <a:spcPct val="107000"/>
                        </a:lnSpc>
                        <a:spcAft>
                          <a:spcPts val="0"/>
                        </a:spcAft>
                      </a:pPr>
                      <a:endParaRPr lang="it-IT" sz="1200" kern="100" dirty="0">
                        <a:effectLst/>
                      </a:endParaRPr>
                    </a:p>
                    <a:p>
                      <a:pPr algn="ctr">
                        <a:lnSpc>
                          <a:spcPct val="107000"/>
                        </a:lnSpc>
                        <a:spcAft>
                          <a:spcPts val="0"/>
                        </a:spcAft>
                      </a:pPr>
                      <a:endParaRPr lang="it-IT" sz="1200" kern="100" dirty="0">
                        <a:effectLst/>
                      </a:endParaRPr>
                    </a:p>
                    <a:p>
                      <a:pPr algn="ctr">
                        <a:lnSpc>
                          <a:spcPct val="107000"/>
                        </a:lnSpc>
                        <a:spcAft>
                          <a:spcPts val="0"/>
                        </a:spcAft>
                      </a:pPr>
                      <a:endParaRPr lang="it-IT" sz="1200" kern="100" dirty="0">
                        <a:effectLst/>
                      </a:endParaRPr>
                    </a:p>
                    <a:p>
                      <a:pPr algn="ctr">
                        <a:lnSpc>
                          <a:spcPct val="107000"/>
                        </a:lnSpc>
                        <a:spcAft>
                          <a:spcPts val="0"/>
                        </a:spcAft>
                      </a:pPr>
                      <a:endParaRPr lang="it-IT" sz="1200" kern="100" dirty="0">
                        <a:effectLst/>
                      </a:endParaRPr>
                    </a:p>
                    <a:p>
                      <a:pPr algn="ctr">
                        <a:lnSpc>
                          <a:spcPct val="107000"/>
                        </a:lnSpc>
                        <a:spcAft>
                          <a:spcPts val="0"/>
                        </a:spcAft>
                      </a:pPr>
                      <a:endParaRPr lang="it-IT" sz="1200" kern="100" dirty="0">
                        <a:effectLst/>
                      </a:endParaRPr>
                    </a:p>
                    <a:p>
                      <a:pPr algn="ctr">
                        <a:lnSpc>
                          <a:spcPct val="107000"/>
                        </a:lnSpc>
                        <a:spcAft>
                          <a:spcPts val="0"/>
                        </a:spcAft>
                      </a:pPr>
                      <a:r>
                        <a:rPr lang="it-IT" sz="1800" kern="100" dirty="0">
                          <a:effectLst/>
                        </a:rPr>
                        <a:t>In</a:t>
                      </a:r>
                      <a:r>
                        <a:rPr lang="it-IT" sz="1800" kern="100" baseline="0" dirty="0">
                          <a:effectLst/>
                        </a:rPr>
                        <a:t> t</a:t>
                      </a:r>
                      <a:r>
                        <a:rPr lang="it-IT" sz="1800" kern="100" dirty="0">
                          <a:effectLst/>
                        </a:rPr>
                        <a:t>utti i</a:t>
                      </a:r>
                      <a:r>
                        <a:rPr lang="it-IT" sz="1800" kern="100" baseline="0" dirty="0">
                          <a:effectLst/>
                        </a:rPr>
                        <a:t> distretti</a:t>
                      </a:r>
                    </a:p>
                    <a:p>
                      <a:pPr algn="ctr">
                        <a:lnSpc>
                          <a:spcPct val="107000"/>
                        </a:lnSpc>
                        <a:spcAft>
                          <a:spcPts val="0"/>
                        </a:spcAft>
                      </a:pPr>
                      <a:endParaRPr lang="it-IT" sz="1800" kern="100" baseline="0" dirty="0">
                        <a:effectLst/>
                        <a:latin typeface="Aptos"/>
                        <a:ea typeface="Aptos"/>
                        <a:cs typeface="Times New Roman" panose="02020603050405020304" pitchFamily="18" charset="0"/>
                      </a:endParaRPr>
                    </a:p>
                    <a:p>
                      <a:pPr algn="ctr">
                        <a:lnSpc>
                          <a:spcPct val="107000"/>
                        </a:lnSpc>
                        <a:spcAft>
                          <a:spcPts val="0"/>
                        </a:spcAft>
                      </a:pPr>
                      <a:endParaRPr lang="it-IT" sz="1800" kern="100" baseline="0" dirty="0">
                        <a:effectLst/>
                        <a:latin typeface="Aptos"/>
                        <a:ea typeface="Aptos"/>
                        <a:cs typeface="Times New Roman" panose="02020603050405020304" pitchFamily="18" charset="0"/>
                      </a:endParaRPr>
                    </a:p>
                    <a:p>
                      <a:pPr algn="ctr">
                        <a:lnSpc>
                          <a:spcPct val="107000"/>
                        </a:lnSpc>
                        <a:spcAft>
                          <a:spcPts val="0"/>
                        </a:spcAft>
                      </a:pPr>
                      <a:endParaRPr lang="it-IT" sz="18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0</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0</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0</a:t>
                      </a:r>
                      <a:endParaRPr lang="it-IT" sz="1200" kern="100" dirty="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2625980363"/>
                  </a:ext>
                </a:extLst>
              </a:tr>
              <a:tr h="214379">
                <a:tc vMerge="1">
                  <a:txBody>
                    <a:bodyPr/>
                    <a:lstStyle/>
                    <a:p>
                      <a:pPr>
                        <a:lnSpc>
                          <a:spcPct val="107000"/>
                        </a:lnSpc>
                        <a:spcAft>
                          <a:spcPts val="0"/>
                        </a:spcAft>
                      </a:pPr>
                      <a:r>
                        <a:rPr lang="it-IT" sz="1200" kern="100">
                          <a:effectLst/>
                        </a:rPr>
                        <a:t>PR</a:t>
                      </a:r>
                      <a:endParaRPr lang="it-IT" sz="1200" kern="100">
                        <a:effectLst/>
                        <a:latin typeface="Aptos"/>
                        <a:ea typeface="Aptos"/>
                        <a:cs typeface="Times New Roman" panose="02020603050405020304" pitchFamily="18" charset="0"/>
                      </a:endParaRPr>
                    </a:p>
                  </a:txBody>
                  <a:tcPr marL="68580" marR="68580" marT="0" marB="0"/>
                </a:tc>
                <a:tc vMerge="1">
                  <a:txBody>
                    <a:bodyPr/>
                    <a:lstStyle/>
                    <a:p>
                      <a:pPr algn="ctr">
                        <a:lnSpc>
                          <a:spcPct val="107000"/>
                        </a:lnSpc>
                        <a:spcAft>
                          <a:spcPts val="0"/>
                        </a:spcAft>
                      </a:pPr>
                      <a:r>
                        <a:rPr lang="it-IT" sz="1200" kern="100" dirty="0">
                          <a:effectLst/>
                        </a:rPr>
                        <a:t>4</a:t>
                      </a:r>
                      <a:endParaRPr lang="it-IT" sz="1200" kern="100" dirty="0">
                        <a:effectLst/>
                        <a:latin typeface="Aptos"/>
                        <a:ea typeface="Aptos"/>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it-IT" sz="1200" kern="100" dirty="0">
                        <a:effectLst/>
                        <a:latin typeface="Aptos"/>
                        <a:ea typeface="Aptos"/>
                        <a:cs typeface="Times New Roman" panose="02020603050405020304" pitchFamily="18" charset="0"/>
                      </a:endParaRPr>
                    </a:p>
                  </a:txBody>
                  <a:tcPr marL="68580" marR="68580" marT="0" marB="0"/>
                </a:tc>
                <a:tc rowSpan="2">
                  <a:txBody>
                    <a:bodyPr/>
                    <a:lstStyle/>
                    <a:p>
                      <a:pPr algn="ctr">
                        <a:lnSpc>
                          <a:spcPct val="107000"/>
                        </a:lnSpc>
                        <a:spcAft>
                          <a:spcPts val="0"/>
                        </a:spcAft>
                      </a:pPr>
                      <a:r>
                        <a:rPr lang="it-IT" sz="1200" kern="100" dirty="0">
                          <a:effectLst/>
                        </a:rPr>
                        <a:t>4 su 4</a:t>
                      </a:r>
                      <a:endParaRPr lang="it-IT" sz="1200" kern="100" dirty="0">
                        <a:effectLst/>
                        <a:latin typeface="Aptos"/>
                        <a:ea typeface="Aptos"/>
                        <a:cs typeface="Times New Roman" panose="02020603050405020304" pitchFamily="18" charset="0"/>
                      </a:endParaRPr>
                    </a:p>
                  </a:txBody>
                  <a:tcPr marL="68580" marR="68580" marT="0" marB="0"/>
                </a:tc>
                <a:tc rowSpan="2">
                  <a:txBody>
                    <a:bodyPr/>
                    <a:lstStyle/>
                    <a:p>
                      <a:pPr algn="ctr">
                        <a:lnSpc>
                          <a:spcPct val="107000"/>
                        </a:lnSpc>
                        <a:spcAft>
                          <a:spcPts val="0"/>
                        </a:spcAft>
                      </a:pPr>
                      <a:r>
                        <a:rPr lang="it-IT" sz="1200" kern="100" dirty="0">
                          <a:effectLst/>
                        </a:rPr>
                        <a:t>3 su 4</a:t>
                      </a:r>
                      <a:endParaRPr lang="it-IT" sz="1200" kern="100" dirty="0">
                        <a:effectLst/>
                        <a:latin typeface="Aptos"/>
                        <a:ea typeface="Aptos"/>
                        <a:cs typeface="Times New Roman" panose="02020603050405020304" pitchFamily="18" charset="0"/>
                      </a:endParaRPr>
                    </a:p>
                  </a:txBody>
                  <a:tcPr marL="68580" marR="68580" marT="0" marB="0"/>
                </a:tc>
                <a:tc rowSpan="2">
                  <a:txBody>
                    <a:bodyPr/>
                    <a:lstStyle/>
                    <a:p>
                      <a:pPr algn="ctr">
                        <a:lnSpc>
                          <a:spcPct val="107000"/>
                        </a:lnSpc>
                        <a:spcAft>
                          <a:spcPts val="0"/>
                        </a:spcAft>
                      </a:pPr>
                      <a:r>
                        <a:rPr lang="it-IT" sz="1200" kern="100" dirty="0">
                          <a:effectLst/>
                          <a:latin typeface="Aptos"/>
                          <a:ea typeface="Aptos"/>
                          <a:cs typeface="Times New Roman" panose="02020603050405020304" pitchFamily="18" charset="0"/>
                        </a:rPr>
                        <a:t>4 su 4</a:t>
                      </a:r>
                    </a:p>
                  </a:txBody>
                  <a:tcPr marL="68580" marR="68580" marT="0" marB="0"/>
                </a:tc>
                <a:extLst>
                  <a:ext uri="{0D108BD9-81ED-4DB2-BD59-A6C34878D82A}">
                    <a16:rowId xmlns:a16="http://schemas.microsoft.com/office/drawing/2014/main" val="2723422494"/>
                  </a:ext>
                </a:extLst>
              </a:tr>
              <a:tr h="0">
                <a:tc>
                  <a:txBody>
                    <a:bodyPr/>
                    <a:lstStyle/>
                    <a:p>
                      <a:pPr>
                        <a:lnSpc>
                          <a:spcPct val="107000"/>
                        </a:lnSpc>
                        <a:spcAft>
                          <a:spcPts val="0"/>
                        </a:spcAft>
                      </a:pPr>
                      <a:r>
                        <a:rPr lang="it-IT" sz="1200" kern="100">
                          <a:effectLst/>
                        </a:rPr>
                        <a:t>PR</a:t>
                      </a:r>
                      <a:endParaRPr lang="it-IT" sz="1200" kern="10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4</a:t>
                      </a:r>
                      <a:endParaRPr lang="it-IT" sz="1200" kern="100" dirty="0">
                        <a:effectLst/>
                        <a:latin typeface="Aptos"/>
                        <a:ea typeface="Aptos"/>
                        <a:cs typeface="Times New Roman" panose="02020603050405020304" pitchFamily="18" charset="0"/>
                      </a:endParaRPr>
                    </a:p>
                  </a:txBody>
                  <a:tcPr marL="68580" marR="68580" marT="0" marB="0"/>
                </a:tc>
                <a:tc vMerge="1">
                  <a:txBody>
                    <a:bodyPr/>
                    <a:lstStyle/>
                    <a:p>
                      <a:endParaRPr lang="it-IT"/>
                    </a:p>
                  </a:txBody>
                  <a:tcPr/>
                </a:tc>
                <a:tc vMerge="1">
                  <a:txBody>
                    <a:bodyPr/>
                    <a:lstStyle/>
                    <a:p>
                      <a:pPr algn="ctr">
                        <a:lnSpc>
                          <a:spcPct val="107000"/>
                        </a:lnSpc>
                        <a:spcAft>
                          <a:spcPts val="0"/>
                        </a:spcAft>
                      </a:pPr>
                      <a:endParaRPr lang="it-IT" sz="1200" kern="100" dirty="0">
                        <a:effectLst/>
                        <a:latin typeface="Aptos"/>
                        <a:ea typeface="Aptos"/>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it-IT" sz="1200" kern="100" dirty="0">
                        <a:effectLst/>
                        <a:latin typeface="Aptos"/>
                        <a:ea typeface="Aptos"/>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it-IT" sz="1200" kern="100" dirty="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225714317"/>
                  </a:ext>
                </a:extLst>
              </a:tr>
              <a:tr h="239779">
                <a:tc>
                  <a:txBody>
                    <a:bodyPr/>
                    <a:lstStyle/>
                    <a:p>
                      <a:pPr>
                        <a:lnSpc>
                          <a:spcPct val="107000"/>
                        </a:lnSpc>
                        <a:spcAft>
                          <a:spcPts val="0"/>
                        </a:spcAft>
                      </a:pPr>
                      <a:r>
                        <a:rPr lang="it-IT" sz="1200" kern="100">
                          <a:effectLst/>
                        </a:rPr>
                        <a:t>RE</a:t>
                      </a:r>
                      <a:endParaRPr lang="it-IT" sz="1200" kern="10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6</a:t>
                      </a:r>
                      <a:endParaRPr lang="it-IT" sz="1200" kern="100" dirty="0">
                        <a:effectLst/>
                        <a:latin typeface="Aptos"/>
                        <a:ea typeface="Aptos"/>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1 su 6</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0</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1 su 6</a:t>
                      </a:r>
                      <a:endParaRPr lang="it-IT" sz="1200" kern="100" dirty="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2253794764"/>
                  </a:ext>
                </a:extLst>
              </a:tr>
              <a:tr h="239779">
                <a:tc>
                  <a:txBody>
                    <a:bodyPr/>
                    <a:lstStyle/>
                    <a:p>
                      <a:pPr>
                        <a:lnSpc>
                          <a:spcPct val="107000"/>
                        </a:lnSpc>
                        <a:spcAft>
                          <a:spcPts val="0"/>
                        </a:spcAft>
                      </a:pPr>
                      <a:r>
                        <a:rPr lang="it-IT" sz="1200" kern="100">
                          <a:effectLst/>
                        </a:rPr>
                        <a:t>Mo</a:t>
                      </a:r>
                      <a:endParaRPr lang="it-IT" sz="1200" kern="10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7</a:t>
                      </a:r>
                      <a:endParaRPr lang="it-IT" sz="1200" kern="100" dirty="0">
                        <a:effectLst/>
                        <a:latin typeface="Aptos"/>
                        <a:ea typeface="Aptos"/>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7 su 7</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latin typeface="Aptos"/>
                          <a:ea typeface="Aptos"/>
                          <a:cs typeface="Times New Roman" panose="02020603050405020304" pitchFamily="18" charset="0"/>
                        </a:rPr>
                        <a:t>7 su 7</a:t>
                      </a:r>
                    </a:p>
                  </a:txBody>
                  <a:tcPr marL="68580" marR="68580" marT="0" marB="0"/>
                </a:tc>
                <a:tc>
                  <a:txBody>
                    <a:bodyPr/>
                    <a:lstStyle/>
                    <a:p>
                      <a:pPr algn="ctr">
                        <a:lnSpc>
                          <a:spcPct val="107000"/>
                        </a:lnSpc>
                        <a:spcAft>
                          <a:spcPts val="0"/>
                        </a:spcAft>
                      </a:pPr>
                      <a:r>
                        <a:rPr lang="it-IT" sz="1200" kern="100" dirty="0">
                          <a:effectLst/>
                          <a:latin typeface="Aptos"/>
                          <a:ea typeface="Aptos"/>
                          <a:cs typeface="Times New Roman" panose="02020603050405020304" pitchFamily="18" charset="0"/>
                        </a:rPr>
                        <a:t>6 su 6</a:t>
                      </a:r>
                    </a:p>
                  </a:txBody>
                  <a:tcPr marL="68580" marR="68580" marT="0" marB="0"/>
                </a:tc>
                <a:extLst>
                  <a:ext uri="{0D108BD9-81ED-4DB2-BD59-A6C34878D82A}">
                    <a16:rowId xmlns:a16="http://schemas.microsoft.com/office/drawing/2014/main" val="2535890846"/>
                  </a:ext>
                </a:extLst>
              </a:tr>
              <a:tr h="239779">
                <a:tc>
                  <a:txBody>
                    <a:bodyPr/>
                    <a:lstStyle/>
                    <a:p>
                      <a:pPr>
                        <a:lnSpc>
                          <a:spcPct val="107000"/>
                        </a:lnSpc>
                        <a:spcAft>
                          <a:spcPts val="0"/>
                        </a:spcAft>
                      </a:pPr>
                      <a:r>
                        <a:rPr lang="it-IT" sz="1200" kern="100" dirty="0">
                          <a:effectLst/>
                        </a:rPr>
                        <a:t>BO</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6</a:t>
                      </a:r>
                      <a:endParaRPr lang="it-IT" sz="1200" kern="100" dirty="0">
                        <a:effectLst/>
                        <a:latin typeface="Aptos"/>
                        <a:ea typeface="Aptos"/>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6 su 6</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latin typeface="Aptos"/>
                          <a:ea typeface="Aptos"/>
                          <a:cs typeface="Times New Roman" panose="02020603050405020304" pitchFamily="18" charset="0"/>
                        </a:rPr>
                        <a:t>6 su 6</a:t>
                      </a:r>
                    </a:p>
                  </a:txBody>
                  <a:tcPr marL="68580" marR="68580" marT="0" marB="0"/>
                </a:tc>
                <a:tc>
                  <a:txBody>
                    <a:bodyPr/>
                    <a:lstStyle/>
                    <a:p>
                      <a:pPr algn="ctr">
                        <a:lnSpc>
                          <a:spcPct val="107000"/>
                        </a:lnSpc>
                        <a:spcAft>
                          <a:spcPts val="0"/>
                        </a:spcAft>
                      </a:pPr>
                      <a:r>
                        <a:rPr lang="it-IT" sz="1200" kern="100" dirty="0">
                          <a:effectLst/>
                          <a:latin typeface="Aptos"/>
                          <a:ea typeface="Aptos"/>
                          <a:cs typeface="Times New Roman" panose="02020603050405020304" pitchFamily="18" charset="0"/>
                        </a:rPr>
                        <a:t>6 su 6</a:t>
                      </a:r>
                    </a:p>
                  </a:txBody>
                  <a:tcPr marL="68580" marR="68580" marT="0" marB="0"/>
                </a:tc>
                <a:extLst>
                  <a:ext uri="{0D108BD9-81ED-4DB2-BD59-A6C34878D82A}">
                    <a16:rowId xmlns:a16="http://schemas.microsoft.com/office/drawing/2014/main" val="1357981976"/>
                  </a:ext>
                </a:extLst>
              </a:tr>
              <a:tr h="239779">
                <a:tc>
                  <a:txBody>
                    <a:bodyPr/>
                    <a:lstStyle/>
                    <a:p>
                      <a:pPr>
                        <a:lnSpc>
                          <a:spcPct val="107000"/>
                        </a:lnSpc>
                        <a:spcAft>
                          <a:spcPts val="0"/>
                        </a:spcAft>
                      </a:pPr>
                      <a:r>
                        <a:rPr lang="it-IT" sz="1200" kern="100">
                          <a:effectLst/>
                        </a:rPr>
                        <a:t>IMOLA</a:t>
                      </a:r>
                      <a:endParaRPr lang="it-IT" sz="1200" kern="10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1</a:t>
                      </a:r>
                      <a:endParaRPr lang="it-IT" sz="1200" kern="100" dirty="0">
                        <a:effectLst/>
                        <a:latin typeface="Aptos"/>
                        <a:ea typeface="Aptos"/>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0</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latin typeface="Aptos"/>
                          <a:ea typeface="Aptos"/>
                          <a:cs typeface="Times New Roman" panose="02020603050405020304" pitchFamily="18" charset="0"/>
                        </a:rPr>
                        <a:t>1 su 1</a:t>
                      </a:r>
                    </a:p>
                  </a:txBody>
                  <a:tcPr marL="68580" marR="68580" marT="0" marB="0"/>
                </a:tc>
                <a:tc>
                  <a:txBody>
                    <a:bodyPr/>
                    <a:lstStyle/>
                    <a:p>
                      <a:pPr algn="ctr">
                        <a:lnSpc>
                          <a:spcPct val="107000"/>
                        </a:lnSpc>
                        <a:spcAft>
                          <a:spcPts val="0"/>
                        </a:spcAft>
                      </a:pPr>
                      <a:r>
                        <a:rPr lang="it-IT" sz="1200" kern="100" dirty="0">
                          <a:effectLst/>
                          <a:latin typeface="Aptos"/>
                          <a:ea typeface="Aptos"/>
                          <a:cs typeface="Times New Roman" panose="02020603050405020304" pitchFamily="18" charset="0"/>
                        </a:rPr>
                        <a:t>0</a:t>
                      </a:r>
                    </a:p>
                  </a:txBody>
                  <a:tcPr marL="68580" marR="68580" marT="0" marB="0"/>
                </a:tc>
                <a:extLst>
                  <a:ext uri="{0D108BD9-81ED-4DB2-BD59-A6C34878D82A}">
                    <a16:rowId xmlns:a16="http://schemas.microsoft.com/office/drawing/2014/main" val="3481460469"/>
                  </a:ext>
                </a:extLst>
              </a:tr>
              <a:tr h="239779">
                <a:tc>
                  <a:txBody>
                    <a:bodyPr/>
                    <a:lstStyle/>
                    <a:p>
                      <a:pPr>
                        <a:lnSpc>
                          <a:spcPct val="107000"/>
                        </a:lnSpc>
                        <a:spcAft>
                          <a:spcPts val="0"/>
                        </a:spcAft>
                      </a:pPr>
                      <a:r>
                        <a:rPr lang="it-IT" sz="1200" kern="100" dirty="0">
                          <a:effectLst/>
                        </a:rPr>
                        <a:t>FE</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3</a:t>
                      </a:r>
                      <a:endParaRPr lang="it-IT" sz="1200" kern="100" dirty="0">
                        <a:effectLst/>
                        <a:latin typeface="Aptos"/>
                        <a:ea typeface="Aptos"/>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3 su 3</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1 su 3</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latin typeface="Aptos"/>
                          <a:ea typeface="Aptos"/>
                          <a:cs typeface="Times New Roman" panose="02020603050405020304" pitchFamily="18" charset="0"/>
                        </a:rPr>
                        <a:t>3 su 3</a:t>
                      </a:r>
                    </a:p>
                  </a:txBody>
                  <a:tcPr marL="68580" marR="68580" marT="0" marB="0"/>
                </a:tc>
                <a:extLst>
                  <a:ext uri="{0D108BD9-81ED-4DB2-BD59-A6C34878D82A}">
                    <a16:rowId xmlns:a16="http://schemas.microsoft.com/office/drawing/2014/main" val="1862120085"/>
                  </a:ext>
                </a:extLst>
              </a:tr>
              <a:tr h="479558">
                <a:tc>
                  <a:txBody>
                    <a:bodyPr/>
                    <a:lstStyle/>
                    <a:p>
                      <a:pPr>
                        <a:lnSpc>
                          <a:spcPct val="107000"/>
                        </a:lnSpc>
                        <a:spcAft>
                          <a:spcPts val="0"/>
                        </a:spcAft>
                      </a:pPr>
                      <a:r>
                        <a:rPr lang="it-IT" sz="1200" kern="100" dirty="0" err="1">
                          <a:effectLst/>
                        </a:rPr>
                        <a:t>Ausl</a:t>
                      </a:r>
                      <a:r>
                        <a:rPr lang="it-IT" sz="1200" kern="100" dirty="0">
                          <a:effectLst/>
                        </a:rPr>
                        <a:t> Romagna RA</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3</a:t>
                      </a:r>
                      <a:endParaRPr lang="it-IT" sz="1200" kern="100" dirty="0">
                        <a:effectLst/>
                        <a:latin typeface="Aptos"/>
                        <a:ea typeface="Aptos"/>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3 su 3</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3 su 3</a:t>
                      </a:r>
                    </a:p>
                    <a:p>
                      <a:pPr algn="ctr">
                        <a:lnSpc>
                          <a:spcPct val="107000"/>
                        </a:lnSpc>
                        <a:spcAft>
                          <a:spcPts val="0"/>
                        </a:spcAft>
                      </a:pPr>
                      <a:r>
                        <a:rPr lang="it-IT" sz="1200" kern="100" dirty="0">
                          <a:effectLst/>
                        </a:rPr>
                        <a:t> </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3 su 3</a:t>
                      </a:r>
                    </a:p>
                    <a:p>
                      <a:pPr algn="ctr">
                        <a:lnSpc>
                          <a:spcPct val="107000"/>
                        </a:lnSpc>
                        <a:spcAft>
                          <a:spcPts val="0"/>
                        </a:spcAft>
                      </a:pPr>
                      <a:r>
                        <a:rPr lang="it-IT" sz="1200" kern="100" dirty="0">
                          <a:effectLst/>
                        </a:rPr>
                        <a:t> </a:t>
                      </a:r>
                      <a:endParaRPr lang="it-IT" sz="1200" kern="100" dirty="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646109668"/>
                  </a:ext>
                </a:extLst>
              </a:tr>
              <a:tr h="479558">
                <a:tc>
                  <a:txBody>
                    <a:bodyPr/>
                    <a:lstStyle/>
                    <a:p>
                      <a:pPr>
                        <a:lnSpc>
                          <a:spcPct val="107000"/>
                        </a:lnSpc>
                        <a:spcAft>
                          <a:spcPts val="0"/>
                        </a:spcAft>
                      </a:pPr>
                      <a:r>
                        <a:rPr lang="it-IT" sz="1200" kern="100">
                          <a:effectLst/>
                        </a:rPr>
                        <a:t>Ausl Romagna FC</a:t>
                      </a:r>
                      <a:endParaRPr lang="it-IT" sz="1200" kern="10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3</a:t>
                      </a:r>
                      <a:endParaRPr lang="it-IT" sz="1200" kern="100" dirty="0">
                        <a:effectLst/>
                        <a:latin typeface="Aptos"/>
                        <a:ea typeface="Aptos"/>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1 su 3</a:t>
                      </a:r>
                    </a:p>
                    <a:p>
                      <a:pPr algn="ctr">
                        <a:lnSpc>
                          <a:spcPct val="107000"/>
                        </a:lnSpc>
                        <a:spcAft>
                          <a:spcPts val="0"/>
                        </a:spcAft>
                      </a:pPr>
                      <a:r>
                        <a:rPr lang="it-IT" sz="1200" kern="100" dirty="0">
                          <a:effectLst/>
                        </a:rPr>
                        <a:t> </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solidFill>
                            <a:schemeClr val="tx1"/>
                          </a:solidFill>
                          <a:effectLst/>
                          <a:latin typeface="Aptos"/>
                          <a:ea typeface="Aptos"/>
                          <a:cs typeface="Times New Roman" panose="02020603050405020304" pitchFamily="18" charset="0"/>
                        </a:rPr>
                        <a:t>0</a:t>
                      </a:r>
                    </a:p>
                  </a:txBody>
                  <a:tcPr marL="68580" marR="68580" marT="0" marB="0"/>
                </a:tc>
                <a:tc>
                  <a:txBody>
                    <a:bodyPr/>
                    <a:lstStyle/>
                    <a:p>
                      <a:pPr algn="ctr">
                        <a:lnSpc>
                          <a:spcPct val="107000"/>
                        </a:lnSpc>
                        <a:spcAft>
                          <a:spcPts val="0"/>
                        </a:spcAft>
                      </a:pPr>
                      <a:r>
                        <a:rPr lang="it-IT" sz="1200" kern="100" dirty="0">
                          <a:effectLst/>
                          <a:latin typeface="Aptos"/>
                          <a:ea typeface="Aptos"/>
                          <a:cs typeface="Times New Roman" panose="02020603050405020304" pitchFamily="18" charset="0"/>
                        </a:rPr>
                        <a:t>3 su 3</a:t>
                      </a:r>
                    </a:p>
                  </a:txBody>
                  <a:tcPr marL="68580" marR="68580" marT="0" marB="0"/>
                </a:tc>
                <a:extLst>
                  <a:ext uri="{0D108BD9-81ED-4DB2-BD59-A6C34878D82A}">
                    <a16:rowId xmlns:a16="http://schemas.microsoft.com/office/drawing/2014/main" val="2690171345"/>
                  </a:ext>
                </a:extLst>
              </a:tr>
              <a:tr h="479558">
                <a:tc>
                  <a:txBody>
                    <a:bodyPr/>
                    <a:lstStyle/>
                    <a:p>
                      <a:pPr>
                        <a:lnSpc>
                          <a:spcPct val="107000"/>
                        </a:lnSpc>
                        <a:spcAft>
                          <a:spcPts val="0"/>
                        </a:spcAft>
                      </a:pPr>
                      <a:r>
                        <a:rPr lang="it-IT" sz="1200" kern="100" dirty="0" err="1">
                          <a:effectLst/>
                        </a:rPr>
                        <a:t>Ausl</a:t>
                      </a:r>
                      <a:r>
                        <a:rPr lang="it-IT" sz="1200" kern="100" dirty="0">
                          <a:effectLst/>
                        </a:rPr>
                        <a:t> Romagna RN</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2</a:t>
                      </a:r>
                      <a:endParaRPr lang="it-IT" sz="1200" kern="100" dirty="0">
                        <a:effectLst/>
                        <a:latin typeface="Aptos"/>
                        <a:ea typeface="Aptos"/>
                        <a:cs typeface="Times New Roman" panose="02020603050405020304" pitchFamily="18" charset="0"/>
                      </a:endParaRPr>
                    </a:p>
                  </a:txBody>
                  <a:tcPr marL="68580" marR="68580" marT="0" marB="0"/>
                </a:tc>
                <a:tc vMerge="1">
                  <a:txBody>
                    <a:bodyPr/>
                    <a:lstStyle/>
                    <a:p>
                      <a:pPr algn="ctr">
                        <a:lnSpc>
                          <a:spcPct val="107000"/>
                        </a:lnSpc>
                        <a:spcAft>
                          <a:spcPts val="0"/>
                        </a:spcAft>
                      </a:pP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2 su 2</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latin typeface="Aptos"/>
                          <a:ea typeface="Aptos"/>
                          <a:cs typeface="Times New Roman" panose="02020603050405020304" pitchFamily="18" charset="0"/>
                        </a:rPr>
                        <a:t>2 su 2</a:t>
                      </a:r>
                    </a:p>
                  </a:txBody>
                  <a:tcPr marL="68580" marR="68580" marT="0" marB="0"/>
                </a:tc>
                <a:tc>
                  <a:txBody>
                    <a:bodyPr/>
                    <a:lstStyle/>
                    <a:p>
                      <a:pPr algn="ctr">
                        <a:lnSpc>
                          <a:spcPct val="107000"/>
                        </a:lnSpc>
                        <a:spcAft>
                          <a:spcPts val="0"/>
                        </a:spcAft>
                      </a:pPr>
                      <a:r>
                        <a:rPr lang="it-IT" sz="1200" kern="100" dirty="0">
                          <a:effectLst/>
                          <a:latin typeface="Aptos"/>
                          <a:ea typeface="Aptos"/>
                          <a:cs typeface="Times New Roman" panose="02020603050405020304" pitchFamily="18" charset="0"/>
                        </a:rPr>
                        <a:t>2 su 2</a:t>
                      </a:r>
                    </a:p>
                  </a:txBody>
                  <a:tcPr marL="68580" marR="68580" marT="0" marB="0"/>
                </a:tc>
                <a:extLst>
                  <a:ext uri="{0D108BD9-81ED-4DB2-BD59-A6C34878D82A}">
                    <a16:rowId xmlns:a16="http://schemas.microsoft.com/office/drawing/2014/main" val="1219843067"/>
                  </a:ext>
                </a:extLst>
              </a:tr>
              <a:tr h="770728">
                <a:tc>
                  <a:txBody>
                    <a:bodyPr/>
                    <a:lstStyle/>
                    <a:p>
                      <a:pPr>
                        <a:lnSpc>
                          <a:spcPct val="107000"/>
                        </a:lnSpc>
                        <a:spcAft>
                          <a:spcPts val="0"/>
                        </a:spcAft>
                      </a:pPr>
                      <a:endParaRPr lang="it-IT" sz="1400" b="1" kern="100" dirty="0">
                        <a:effectLst/>
                      </a:endParaRPr>
                    </a:p>
                    <a:p>
                      <a:pPr>
                        <a:lnSpc>
                          <a:spcPct val="107000"/>
                        </a:lnSpc>
                        <a:spcAft>
                          <a:spcPts val="0"/>
                        </a:spcAft>
                      </a:pPr>
                      <a:r>
                        <a:rPr lang="it-IT" sz="1400" b="1" kern="100" dirty="0">
                          <a:effectLst/>
                        </a:rPr>
                        <a:t>Totale</a:t>
                      </a:r>
                    </a:p>
                    <a:p>
                      <a:pPr>
                        <a:lnSpc>
                          <a:spcPct val="107000"/>
                        </a:lnSpc>
                        <a:spcAft>
                          <a:spcPts val="0"/>
                        </a:spcAft>
                      </a:pPr>
                      <a:endParaRPr lang="it-IT" sz="1400" b="1" kern="100" dirty="0">
                        <a:effectLst/>
                        <a:latin typeface="Aptos"/>
                        <a:ea typeface="Aptos"/>
                        <a:cs typeface="Times New Roman" panose="02020603050405020304" pitchFamily="18" charset="0"/>
                      </a:endParaRPr>
                    </a:p>
                  </a:txBody>
                  <a:tcPr marL="68580" marR="68580" marT="0" marB="0"/>
                </a:tc>
                <a:tc>
                  <a:txBody>
                    <a:bodyPr/>
                    <a:lstStyle/>
                    <a:p>
                      <a:pPr>
                        <a:lnSpc>
                          <a:spcPct val="107000"/>
                        </a:lnSpc>
                        <a:spcAft>
                          <a:spcPts val="0"/>
                        </a:spcAft>
                      </a:pPr>
                      <a:endParaRPr lang="it-IT" sz="1400" b="1" kern="100" dirty="0">
                        <a:effectLst/>
                      </a:endParaRPr>
                    </a:p>
                    <a:p>
                      <a:pPr algn="ctr">
                        <a:lnSpc>
                          <a:spcPct val="107000"/>
                        </a:lnSpc>
                        <a:spcAft>
                          <a:spcPts val="0"/>
                        </a:spcAft>
                      </a:pPr>
                      <a:r>
                        <a:rPr lang="it-IT" sz="1400" b="1" kern="100" dirty="0">
                          <a:effectLst/>
                        </a:rPr>
                        <a:t>38</a:t>
                      </a:r>
                      <a:endParaRPr lang="it-IT" sz="1400" b="1" kern="100" dirty="0">
                        <a:effectLst/>
                        <a:latin typeface="Aptos"/>
                        <a:ea typeface="Aptos"/>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endParaRPr lang="it-IT" sz="1400" kern="100" dirty="0">
                        <a:effectLst/>
                      </a:endParaRPr>
                    </a:p>
                    <a:p>
                      <a:pPr marL="0" marR="0" indent="0" algn="ctr" defTabSz="914400" rtl="0" eaLnBrk="1" fontAlgn="auto" latinLnBrk="0" hangingPunct="1">
                        <a:lnSpc>
                          <a:spcPct val="107000"/>
                        </a:lnSpc>
                        <a:spcBef>
                          <a:spcPts val="0"/>
                        </a:spcBef>
                        <a:spcAft>
                          <a:spcPts val="0"/>
                        </a:spcAft>
                        <a:buClrTx/>
                        <a:buSzTx/>
                        <a:buFontTx/>
                        <a:buNone/>
                        <a:tabLst/>
                        <a:defRPr/>
                      </a:pPr>
                      <a:r>
                        <a:rPr lang="it-IT" sz="1400" b="1" kern="100" dirty="0">
                          <a:effectLst/>
                        </a:rPr>
                        <a:t>100%</a:t>
                      </a:r>
                      <a:endParaRPr lang="it-IT" sz="1400" b="1" kern="100" dirty="0">
                        <a:effectLst/>
                        <a:latin typeface="Aptos"/>
                        <a:ea typeface="Aptos"/>
                        <a:cs typeface="Times New Roman" panose="02020603050405020304" pitchFamily="18" charset="0"/>
                      </a:endParaRPr>
                    </a:p>
                    <a:p>
                      <a:pPr algn="ctr">
                        <a:lnSpc>
                          <a:spcPct val="107000"/>
                        </a:lnSpc>
                        <a:spcAft>
                          <a:spcPts val="0"/>
                        </a:spcAft>
                      </a:pPr>
                      <a:endParaRPr lang="it-IT" sz="1400" b="1"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endParaRPr lang="it-IT" sz="1400" b="1" kern="100" dirty="0">
                        <a:effectLst/>
                      </a:endParaRPr>
                    </a:p>
                    <a:p>
                      <a:pPr algn="ctr">
                        <a:lnSpc>
                          <a:spcPct val="107000"/>
                        </a:lnSpc>
                        <a:spcAft>
                          <a:spcPts val="0"/>
                        </a:spcAft>
                      </a:pPr>
                      <a:r>
                        <a:rPr lang="it-IT" sz="1400" b="1" kern="100" dirty="0">
                          <a:effectLst/>
                        </a:rPr>
                        <a:t>65 %</a:t>
                      </a:r>
                      <a:endParaRPr lang="it-IT" sz="1400" b="1"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endParaRPr lang="it-IT" sz="1400" b="1" kern="100" dirty="0">
                        <a:effectLst/>
                      </a:endParaRPr>
                    </a:p>
                    <a:p>
                      <a:pPr algn="ctr">
                        <a:lnSpc>
                          <a:spcPct val="107000"/>
                        </a:lnSpc>
                        <a:spcAft>
                          <a:spcPts val="0"/>
                        </a:spcAft>
                      </a:pPr>
                      <a:r>
                        <a:rPr lang="it-IT" sz="1400" b="1" kern="100" dirty="0">
                          <a:solidFill>
                            <a:schemeClr val="tx1"/>
                          </a:solidFill>
                          <a:effectLst/>
                        </a:rPr>
                        <a:t>61 %</a:t>
                      </a:r>
                      <a:endParaRPr lang="it-IT" sz="1400" b="1" kern="100" dirty="0">
                        <a:solidFill>
                          <a:schemeClr val="tx1"/>
                        </a:solidFill>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endParaRPr lang="it-IT" sz="1400" b="1" kern="100" dirty="0">
                        <a:effectLst/>
                      </a:endParaRPr>
                    </a:p>
                    <a:p>
                      <a:pPr algn="ctr">
                        <a:lnSpc>
                          <a:spcPct val="107000"/>
                        </a:lnSpc>
                        <a:spcAft>
                          <a:spcPts val="0"/>
                        </a:spcAft>
                      </a:pPr>
                      <a:r>
                        <a:rPr lang="it-IT" sz="1400" b="1" kern="100" dirty="0">
                          <a:effectLst/>
                        </a:rPr>
                        <a:t>72 %</a:t>
                      </a:r>
                      <a:endParaRPr lang="it-IT" sz="1400" b="1" kern="100" dirty="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759934406"/>
                  </a:ext>
                </a:extLst>
              </a:tr>
            </a:tbl>
          </a:graphicData>
        </a:graphic>
      </p:graphicFrame>
    </p:spTree>
    <p:extLst>
      <p:ext uri="{BB962C8B-B14F-4D97-AF65-F5344CB8AC3E}">
        <p14:creationId xmlns:p14="http://schemas.microsoft.com/office/powerpoint/2010/main" val="1449948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CB51907F-F538-44FB-97CC-321A636DC226}"/>
              </a:ext>
            </a:extLst>
          </p:cNvPr>
          <p:cNvSpPr txBox="1"/>
          <p:nvPr/>
        </p:nvSpPr>
        <p:spPr>
          <a:xfrm>
            <a:off x="846667" y="798754"/>
            <a:ext cx="10803466" cy="954107"/>
          </a:xfrm>
          <a:prstGeom prst="rect">
            <a:avLst/>
          </a:prstGeom>
          <a:noFill/>
        </p:spPr>
        <p:txBody>
          <a:bodyPr wrap="square" rtlCol="0">
            <a:spAutoFit/>
          </a:bodyPr>
          <a:lstStyle/>
          <a:p>
            <a:pPr algn="just"/>
            <a:r>
              <a:rPr lang="it-IT" sz="2800" b="1" dirty="0">
                <a:solidFill>
                  <a:schemeClr val="accent1"/>
                </a:solidFill>
              </a:rPr>
              <a:t>DATI DI ATTIVITÀ LINEA 1 – CONSULTAZIONE PSICOLOGICA PRIMARIA </a:t>
            </a:r>
          </a:p>
        </p:txBody>
      </p:sp>
      <p:graphicFrame>
        <p:nvGraphicFramePr>
          <p:cNvPr id="2" name="Tabella 1">
            <a:extLst>
              <a:ext uri="{FF2B5EF4-FFF2-40B4-BE49-F238E27FC236}">
                <a16:creationId xmlns:a16="http://schemas.microsoft.com/office/drawing/2014/main" id="{A7E1E13C-FE8F-46E1-BC46-480BA32C6069}"/>
              </a:ext>
            </a:extLst>
          </p:cNvPr>
          <p:cNvGraphicFramePr>
            <a:graphicFrameLocks noGrp="1"/>
          </p:cNvGraphicFramePr>
          <p:nvPr>
            <p:extLst>
              <p:ext uri="{D42A27DB-BD31-4B8C-83A1-F6EECF244321}">
                <p14:modId xmlns:p14="http://schemas.microsoft.com/office/powerpoint/2010/main" val="160501281"/>
              </p:ext>
            </p:extLst>
          </p:nvPr>
        </p:nvGraphicFramePr>
        <p:xfrm>
          <a:off x="1967022" y="1676400"/>
          <a:ext cx="8208336" cy="3859621"/>
        </p:xfrm>
        <a:graphic>
          <a:graphicData uri="http://schemas.openxmlformats.org/drawingml/2006/table">
            <a:tbl>
              <a:tblPr firstRow="1" firstCol="1" bandRow="1">
                <a:tableStyleId>{5C22544A-7EE6-4342-B048-85BDC9FD1C3A}</a:tableStyleId>
              </a:tblPr>
              <a:tblGrid>
                <a:gridCol w="1325713">
                  <a:extLst>
                    <a:ext uri="{9D8B030D-6E8A-4147-A177-3AD203B41FA5}">
                      <a16:colId xmlns:a16="http://schemas.microsoft.com/office/drawing/2014/main" val="4287109260"/>
                    </a:ext>
                  </a:extLst>
                </a:gridCol>
                <a:gridCol w="2778455">
                  <a:extLst>
                    <a:ext uri="{9D8B030D-6E8A-4147-A177-3AD203B41FA5}">
                      <a16:colId xmlns:a16="http://schemas.microsoft.com/office/drawing/2014/main" val="3133933097"/>
                    </a:ext>
                  </a:extLst>
                </a:gridCol>
                <a:gridCol w="2052084">
                  <a:extLst>
                    <a:ext uri="{9D8B030D-6E8A-4147-A177-3AD203B41FA5}">
                      <a16:colId xmlns:a16="http://schemas.microsoft.com/office/drawing/2014/main" val="299724703"/>
                    </a:ext>
                  </a:extLst>
                </a:gridCol>
                <a:gridCol w="2052084">
                  <a:extLst>
                    <a:ext uri="{9D8B030D-6E8A-4147-A177-3AD203B41FA5}">
                      <a16:colId xmlns:a16="http://schemas.microsoft.com/office/drawing/2014/main" val="1814439775"/>
                    </a:ext>
                  </a:extLst>
                </a:gridCol>
              </a:tblGrid>
              <a:tr h="580959">
                <a:tc>
                  <a:txBody>
                    <a:bodyPr/>
                    <a:lstStyle/>
                    <a:p>
                      <a:pPr>
                        <a:lnSpc>
                          <a:spcPct val="107000"/>
                        </a:lnSpc>
                        <a:spcAft>
                          <a:spcPts val="0"/>
                        </a:spcAft>
                      </a:pPr>
                      <a:r>
                        <a:rPr lang="it-IT" sz="1200" kern="100" dirty="0">
                          <a:effectLst/>
                        </a:rPr>
                        <a:t>AUSL</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ctr">
                        <a:lnSpc>
                          <a:spcPct val="107000"/>
                        </a:lnSpc>
                        <a:spcAft>
                          <a:spcPts val="0"/>
                        </a:spcAft>
                      </a:pPr>
                      <a:r>
                        <a:rPr lang="it-IT" sz="1200" kern="100" dirty="0">
                          <a:effectLst/>
                        </a:rPr>
                        <a:t>Pz trattati (pazienti in carico e nuovi accessi)</a:t>
                      </a:r>
                      <a:endParaRPr lang="it-IT" sz="1200" kern="100" dirty="0">
                        <a:effectLst/>
                        <a:latin typeface="Aptos"/>
                        <a:ea typeface="Aptos"/>
                        <a:cs typeface="Times New Roman" panose="02020603050405020304" pitchFamily="18" charset="0"/>
                      </a:endParaRPr>
                    </a:p>
                  </a:txBody>
                  <a:tcPr marL="68580" marR="68580" marT="0" marB="0" anchor="ctr"/>
                </a:tc>
                <a:tc>
                  <a:txBody>
                    <a:bodyPr/>
                    <a:lstStyle/>
                    <a:p>
                      <a:pPr algn="ctr">
                        <a:lnSpc>
                          <a:spcPct val="107000"/>
                        </a:lnSpc>
                        <a:spcAft>
                          <a:spcPts val="0"/>
                        </a:spcAft>
                      </a:pPr>
                      <a:r>
                        <a:rPr lang="it-IT" sz="1200" kern="100" dirty="0">
                          <a:effectLst/>
                        </a:rPr>
                        <a:t>Percorsi</a:t>
                      </a:r>
                      <a:r>
                        <a:rPr lang="it-IT" sz="1200" kern="100" baseline="0" dirty="0">
                          <a:effectLst/>
                        </a:rPr>
                        <a:t> </a:t>
                      </a:r>
                      <a:r>
                        <a:rPr lang="it-IT" sz="1200" kern="100" dirty="0" err="1">
                          <a:effectLst/>
                        </a:rPr>
                        <a:t>gruppali</a:t>
                      </a:r>
                      <a:r>
                        <a:rPr lang="it-IT" sz="1200" kern="100" dirty="0">
                          <a:effectLst/>
                        </a:rPr>
                        <a:t> attivati </a:t>
                      </a:r>
                    </a:p>
                    <a:p>
                      <a:pPr algn="ctr">
                        <a:lnSpc>
                          <a:spcPct val="107000"/>
                        </a:lnSpc>
                        <a:spcAft>
                          <a:spcPts val="0"/>
                        </a:spcAft>
                      </a:pPr>
                      <a:r>
                        <a:rPr lang="it-IT" sz="1200" kern="100" dirty="0">
                          <a:effectLst/>
                        </a:rPr>
                        <a:t> </a:t>
                      </a:r>
                      <a:endParaRPr lang="it-IT" sz="1200" kern="100" dirty="0">
                        <a:effectLst/>
                        <a:latin typeface="Aptos"/>
                        <a:ea typeface="Aptos"/>
                        <a:cs typeface="Times New Roman" panose="02020603050405020304" pitchFamily="18" charset="0"/>
                      </a:endParaRPr>
                    </a:p>
                  </a:txBody>
                  <a:tcPr marL="68580" marR="68580" marT="0" marB="0" anchor="ctr"/>
                </a:tc>
                <a:tc>
                  <a:txBody>
                    <a:bodyPr/>
                    <a:lstStyle/>
                    <a:p>
                      <a:pPr algn="ctr">
                        <a:lnSpc>
                          <a:spcPct val="107000"/>
                        </a:lnSpc>
                        <a:spcAft>
                          <a:spcPts val="0"/>
                        </a:spcAft>
                      </a:pPr>
                      <a:r>
                        <a:rPr lang="it-IT" sz="1200" kern="100" dirty="0">
                          <a:effectLst/>
                        </a:rPr>
                        <a:t>Prestazioni </a:t>
                      </a:r>
                      <a:r>
                        <a:rPr lang="it-IT" sz="1200" kern="100" dirty="0">
                          <a:solidFill>
                            <a:srgbClr val="C00000"/>
                          </a:solidFill>
                          <a:effectLst/>
                        </a:rPr>
                        <a:t> </a:t>
                      </a:r>
                      <a:r>
                        <a:rPr lang="it-IT" sz="1200" kern="100" dirty="0">
                          <a:effectLst/>
                        </a:rPr>
                        <a:t>(individuali e gruppali)</a:t>
                      </a:r>
                      <a:endParaRPr lang="it-IT" sz="1200" kern="100" dirty="0">
                        <a:effectLst/>
                        <a:latin typeface="Aptos"/>
                        <a:ea typeface="Aptos"/>
                        <a:cs typeface="Times New Roman" panose="02020603050405020304" pitchFamily="18" charset="0"/>
                      </a:endParaRPr>
                    </a:p>
                  </a:txBody>
                  <a:tcPr marL="68580" marR="68580" marT="0" marB="0" anchor="ctr"/>
                </a:tc>
                <a:extLst>
                  <a:ext uri="{0D108BD9-81ED-4DB2-BD59-A6C34878D82A}">
                    <a16:rowId xmlns:a16="http://schemas.microsoft.com/office/drawing/2014/main" val="2754682784"/>
                  </a:ext>
                </a:extLst>
              </a:tr>
              <a:tr h="245176">
                <a:tc>
                  <a:txBody>
                    <a:bodyPr/>
                    <a:lstStyle/>
                    <a:p>
                      <a:pPr>
                        <a:lnSpc>
                          <a:spcPct val="107000"/>
                        </a:lnSpc>
                        <a:spcAft>
                          <a:spcPts val="0"/>
                        </a:spcAft>
                      </a:pPr>
                      <a:r>
                        <a:rPr lang="it-IT" sz="1200" kern="100">
                          <a:effectLst/>
                        </a:rPr>
                        <a:t>PC</a:t>
                      </a:r>
                      <a:endParaRPr lang="it-IT" sz="1200" kern="10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59</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0</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378</a:t>
                      </a:r>
                      <a:endParaRPr lang="it-IT" sz="1200" kern="100" dirty="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1580052376"/>
                  </a:ext>
                </a:extLst>
              </a:tr>
              <a:tr h="245176">
                <a:tc>
                  <a:txBody>
                    <a:bodyPr/>
                    <a:lstStyle/>
                    <a:p>
                      <a:pPr>
                        <a:lnSpc>
                          <a:spcPct val="107000"/>
                        </a:lnSpc>
                        <a:spcAft>
                          <a:spcPts val="0"/>
                        </a:spcAft>
                      </a:pPr>
                      <a:r>
                        <a:rPr lang="it-IT" sz="1200" kern="100">
                          <a:effectLst/>
                        </a:rPr>
                        <a:t>PR</a:t>
                      </a:r>
                      <a:endParaRPr lang="it-IT" sz="1200" kern="10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b="0" kern="100" dirty="0">
                          <a:solidFill>
                            <a:schemeClr val="tx1"/>
                          </a:solidFill>
                          <a:effectLst/>
                        </a:rPr>
                        <a:t>1.072</a:t>
                      </a:r>
                      <a:endParaRPr lang="it-IT" sz="1200" b="0" kern="100" dirty="0">
                        <a:solidFill>
                          <a:schemeClr val="tx1"/>
                        </a:solidFill>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0</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latin typeface="Aptos"/>
                          <a:ea typeface="Aptos"/>
                          <a:cs typeface="Times New Roman" panose="02020603050405020304" pitchFamily="18" charset="0"/>
                        </a:rPr>
                        <a:t>4.571</a:t>
                      </a:r>
                    </a:p>
                  </a:txBody>
                  <a:tcPr marL="68580" marR="68580" marT="0" marB="0"/>
                </a:tc>
                <a:extLst>
                  <a:ext uri="{0D108BD9-81ED-4DB2-BD59-A6C34878D82A}">
                    <a16:rowId xmlns:a16="http://schemas.microsoft.com/office/drawing/2014/main" val="2582033733"/>
                  </a:ext>
                </a:extLst>
              </a:tr>
              <a:tr h="245176">
                <a:tc>
                  <a:txBody>
                    <a:bodyPr/>
                    <a:lstStyle/>
                    <a:p>
                      <a:pPr>
                        <a:lnSpc>
                          <a:spcPct val="107000"/>
                        </a:lnSpc>
                        <a:spcAft>
                          <a:spcPts val="0"/>
                        </a:spcAft>
                      </a:pPr>
                      <a:r>
                        <a:rPr lang="it-IT" sz="1200" kern="100">
                          <a:effectLst/>
                        </a:rPr>
                        <a:t>RE</a:t>
                      </a:r>
                      <a:endParaRPr lang="it-IT" sz="1200" kern="10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900</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0</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4.000</a:t>
                      </a:r>
                      <a:endParaRPr lang="it-IT" sz="1200" kern="100" dirty="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4132417078"/>
                  </a:ext>
                </a:extLst>
              </a:tr>
              <a:tr h="245176">
                <a:tc>
                  <a:txBody>
                    <a:bodyPr/>
                    <a:lstStyle/>
                    <a:p>
                      <a:pPr>
                        <a:lnSpc>
                          <a:spcPct val="107000"/>
                        </a:lnSpc>
                        <a:spcAft>
                          <a:spcPts val="0"/>
                        </a:spcAft>
                      </a:pPr>
                      <a:r>
                        <a:rPr lang="it-IT" sz="1200" kern="100">
                          <a:effectLst/>
                        </a:rPr>
                        <a:t>MO</a:t>
                      </a:r>
                      <a:endParaRPr lang="it-IT" sz="1200" kern="10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3.365</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6</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15.448</a:t>
                      </a:r>
                      <a:endParaRPr lang="it-IT" sz="1200" kern="100" dirty="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1445230828"/>
                  </a:ext>
                </a:extLst>
              </a:tr>
              <a:tr h="245176">
                <a:tc>
                  <a:txBody>
                    <a:bodyPr/>
                    <a:lstStyle/>
                    <a:p>
                      <a:pPr>
                        <a:lnSpc>
                          <a:spcPct val="107000"/>
                        </a:lnSpc>
                        <a:spcAft>
                          <a:spcPts val="0"/>
                        </a:spcAft>
                      </a:pPr>
                      <a:r>
                        <a:rPr lang="it-IT" sz="1200" kern="100">
                          <a:effectLst/>
                        </a:rPr>
                        <a:t>BO</a:t>
                      </a:r>
                      <a:endParaRPr lang="it-IT" sz="1200" kern="10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2431</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7</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latin typeface="Aptos"/>
                          <a:ea typeface="Aptos"/>
                          <a:cs typeface="Times New Roman" panose="02020603050405020304" pitchFamily="18" charset="0"/>
                        </a:rPr>
                        <a:t>6.647</a:t>
                      </a:r>
                    </a:p>
                  </a:txBody>
                  <a:tcPr marL="68580" marR="68580" marT="0" marB="0"/>
                </a:tc>
                <a:extLst>
                  <a:ext uri="{0D108BD9-81ED-4DB2-BD59-A6C34878D82A}">
                    <a16:rowId xmlns:a16="http://schemas.microsoft.com/office/drawing/2014/main" val="4076261091"/>
                  </a:ext>
                </a:extLst>
              </a:tr>
              <a:tr h="245176">
                <a:tc>
                  <a:txBody>
                    <a:bodyPr/>
                    <a:lstStyle/>
                    <a:p>
                      <a:pPr>
                        <a:lnSpc>
                          <a:spcPct val="107000"/>
                        </a:lnSpc>
                        <a:spcAft>
                          <a:spcPts val="0"/>
                        </a:spcAft>
                      </a:pPr>
                      <a:r>
                        <a:rPr lang="it-IT" sz="1200" kern="100">
                          <a:effectLst/>
                        </a:rPr>
                        <a:t>Imola</a:t>
                      </a:r>
                      <a:endParaRPr lang="it-IT" sz="1200" kern="10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61</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3</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110</a:t>
                      </a:r>
                      <a:endParaRPr lang="it-IT" sz="1200" kern="100" dirty="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52678401"/>
                  </a:ext>
                </a:extLst>
              </a:tr>
              <a:tr h="644742">
                <a:tc>
                  <a:txBody>
                    <a:bodyPr/>
                    <a:lstStyle/>
                    <a:p>
                      <a:pPr>
                        <a:lnSpc>
                          <a:spcPct val="107000"/>
                        </a:lnSpc>
                        <a:spcAft>
                          <a:spcPts val="0"/>
                        </a:spcAft>
                      </a:pPr>
                      <a:r>
                        <a:rPr lang="it-IT" sz="1200" kern="100">
                          <a:effectLst/>
                        </a:rPr>
                        <a:t>FE</a:t>
                      </a:r>
                      <a:endParaRPr lang="it-IT" sz="1200" kern="10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latin typeface="Aptos"/>
                          <a:ea typeface="Aptos"/>
                          <a:cs typeface="Times New Roman" panose="02020603050405020304" pitchFamily="18" charset="0"/>
                        </a:rPr>
                        <a:t>1.148</a:t>
                      </a:r>
                    </a:p>
                    <a:p>
                      <a:pPr algn="r">
                        <a:lnSpc>
                          <a:spcPct val="107000"/>
                        </a:lnSpc>
                        <a:spcAft>
                          <a:spcPts val="0"/>
                        </a:spcAft>
                      </a:pPr>
                      <a:r>
                        <a:rPr lang="it-IT" sz="1200" kern="100" dirty="0">
                          <a:effectLst/>
                          <a:latin typeface="Aptos"/>
                          <a:ea typeface="Aptos"/>
                          <a:cs typeface="Times New Roman" panose="02020603050405020304" pitchFamily="18" charset="0"/>
                        </a:rPr>
                        <a:t>843 (&gt; 25 anni); </a:t>
                      </a:r>
                    </a:p>
                    <a:p>
                      <a:pPr algn="r">
                        <a:lnSpc>
                          <a:spcPct val="107000"/>
                        </a:lnSpc>
                        <a:spcAft>
                          <a:spcPts val="0"/>
                        </a:spcAft>
                      </a:pPr>
                      <a:r>
                        <a:rPr lang="it-IT" sz="1200" kern="100" dirty="0">
                          <a:effectLst/>
                          <a:latin typeface="Aptos"/>
                          <a:ea typeface="Aptos"/>
                          <a:cs typeface="Times New Roman" panose="02020603050405020304" pitchFamily="18" charset="0"/>
                        </a:rPr>
                        <a:t>305 (18-25)</a:t>
                      </a:r>
                    </a:p>
                  </a:txBody>
                  <a:tcPr marL="68580" marR="68580" marT="0" marB="0"/>
                </a:tc>
                <a:tc>
                  <a:txBody>
                    <a:bodyPr/>
                    <a:lstStyle/>
                    <a:p>
                      <a:pPr algn="r">
                        <a:lnSpc>
                          <a:spcPct val="107000"/>
                        </a:lnSpc>
                        <a:spcAft>
                          <a:spcPts val="0"/>
                        </a:spcAft>
                      </a:pPr>
                      <a:r>
                        <a:rPr lang="it-IT" sz="1200" kern="100" dirty="0">
                          <a:effectLst/>
                        </a:rPr>
                        <a:t>11</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latin typeface="Aptos"/>
                          <a:ea typeface="Aptos"/>
                          <a:cs typeface="Times New Roman" panose="02020603050405020304" pitchFamily="18" charset="0"/>
                        </a:rPr>
                        <a:t>5.304</a:t>
                      </a:r>
                    </a:p>
                    <a:p>
                      <a:pPr algn="r">
                        <a:lnSpc>
                          <a:spcPct val="107000"/>
                        </a:lnSpc>
                        <a:spcAft>
                          <a:spcPts val="0"/>
                        </a:spcAft>
                      </a:pPr>
                      <a:r>
                        <a:rPr lang="it-IT" sz="1200" kern="100" dirty="0">
                          <a:effectLst/>
                          <a:latin typeface="Aptos"/>
                          <a:ea typeface="Aptos"/>
                          <a:cs typeface="Times New Roman" panose="02020603050405020304" pitchFamily="18" charset="0"/>
                        </a:rPr>
                        <a:t>3.723 (&gt;25)</a:t>
                      </a:r>
                    </a:p>
                    <a:p>
                      <a:pPr algn="r">
                        <a:lnSpc>
                          <a:spcPct val="107000"/>
                        </a:lnSpc>
                        <a:spcAft>
                          <a:spcPts val="0"/>
                        </a:spcAft>
                      </a:pPr>
                      <a:r>
                        <a:rPr lang="it-IT" sz="1200" kern="100" dirty="0">
                          <a:effectLst/>
                          <a:latin typeface="Aptos"/>
                          <a:ea typeface="Aptos"/>
                          <a:cs typeface="Times New Roman" panose="02020603050405020304" pitchFamily="18" charset="0"/>
                        </a:rPr>
                        <a:t>1.581 (18-24)</a:t>
                      </a:r>
                    </a:p>
                  </a:txBody>
                  <a:tcPr marL="68580" marR="68580" marT="0" marB="0"/>
                </a:tc>
                <a:extLst>
                  <a:ext uri="{0D108BD9-81ED-4DB2-BD59-A6C34878D82A}">
                    <a16:rowId xmlns:a16="http://schemas.microsoft.com/office/drawing/2014/main" val="1711831350"/>
                  </a:ext>
                </a:extLst>
              </a:tr>
              <a:tr h="245176">
                <a:tc>
                  <a:txBody>
                    <a:bodyPr/>
                    <a:lstStyle/>
                    <a:p>
                      <a:pPr>
                        <a:lnSpc>
                          <a:spcPct val="107000"/>
                        </a:lnSpc>
                        <a:spcAft>
                          <a:spcPts val="0"/>
                        </a:spcAft>
                      </a:pPr>
                      <a:r>
                        <a:rPr lang="it-IT" sz="1200" kern="100">
                          <a:effectLst/>
                        </a:rPr>
                        <a:t>Romagna RA</a:t>
                      </a:r>
                      <a:endParaRPr lang="it-IT" sz="1200" kern="10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461</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9</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2.340</a:t>
                      </a:r>
                      <a:endParaRPr lang="it-IT" sz="1200" kern="100" dirty="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2194044783"/>
                  </a:ext>
                </a:extLst>
              </a:tr>
              <a:tr h="245176">
                <a:tc>
                  <a:txBody>
                    <a:bodyPr/>
                    <a:lstStyle/>
                    <a:p>
                      <a:pPr>
                        <a:lnSpc>
                          <a:spcPct val="107000"/>
                        </a:lnSpc>
                        <a:spcAft>
                          <a:spcPts val="0"/>
                        </a:spcAft>
                      </a:pPr>
                      <a:r>
                        <a:rPr lang="it-IT" sz="1200" kern="100">
                          <a:effectLst/>
                        </a:rPr>
                        <a:t>Romagna FC</a:t>
                      </a:r>
                      <a:endParaRPr lang="it-IT" sz="1200" kern="10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262</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11</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1.366</a:t>
                      </a:r>
                      <a:endParaRPr lang="it-IT" sz="1200" kern="100" dirty="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1550565469"/>
                  </a:ext>
                </a:extLst>
              </a:tr>
              <a:tr h="245176">
                <a:tc>
                  <a:txBody>
                    <a:bodyPr/>
                    <a:lstStyle/>
                    <a:p>
                      <a:pPr>
                        <a:lnSpc>
                          <a:spcPct val="107000"/>
                        </a:lnSpc>
                        <a:spcAft>
                          <a:spcPts val="0"/>
                        </a:spcAft>
                      </a:pPr>
                      <a:r>
                        <a:rPr lang="it-IT" sz="1200" kern="100" dirty="0">
                          <a:effectLst/>
                        </a:rPr>
                        <a:t>Romagna RN</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352</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4</a:t>
                      </a:r>
                      <a:endParaRPr lang="it-IT" sz="1200" kern="100" dirty="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r>
                        <a:rPr lang="it-IT" sz="1200" kern="100" dirty="0">
                          <a:effectLst/>
                        </a:rPr>
                        <a:t>1.606</a:t>
                      </a:r>
                      <a:endParaRPr lang="it-IT" sz="1200" kern="100" dirty="0">
                        <a:effectLst/>
                        <a:latin typeface="Aptos"/>
                        <a:ea typeface="Aptos"/>
                        <a:cs typeface="Times New Roman" panose="02020603050405020304" pitchFamily="18" charset="0"/>
                      </a:endParaRPr>
                    </a:p>
                  </a:txBody>
                  <a:tcPr marL="68580" marR="68580" marT="0" marB="0"/>
                </a:tc>
                <a:extLst>
                  <a:ext uri="{0D108BD9-81ED-4DB2-BD59-A6C34878D82A}">
                    <a16:rowId xmlns:a16="http://schemas.microsoft.com/office/drawing/2014/main" val="1848970746"/>
                  </a:ext>
                </a:extLst>
              </a:tr>
              <a:tr h="427336">
                <a:tc>
                  <a:txBody>
                    <a:bodyPr/>
                    <a:lstStyle/>
                    <a:p>
                      <a:pPr>
                        <a:lnSpc>
                          <a:spcPct val="107000"/>
                        </a:lnSpc>
                        <a:spcAft>
                          <a:spcPts val="0"/>
                        </a:spcAft>
                      </a:pPr>
                      <a:endParaRPr lang="it-IT" sz="1200" b="1" kern="100" dirty="0">
                        <a:effectLst/>
                      </a:endParaRPr>
                    </a:p>
                    <a:p>
                      <a:pPr>
                        <a:lnSpc>
                          <a:spcPct val="107000"/>
                        </a:lnSpc>
                        <a:spcAft>
                          <a:spcPts val="0"/>
                        </a:spcAft>
                      </a:pPr>
                      <a:r>
                        <a:rPr lang="it-IT" sz="1200" b="1" kern="100" dirty="0">
                          <a:effectLst/>
                        </a:rPr>
                        <a:t>Totale</a:t>
                      </a:r>
                      <a:endParaRPr lang="it-IT" sz="1200" b="1" kern="100" dirty="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endParaRPr lang="it-IT" sz="1200" b="1" kern="100" dirty="0">
                        <a:effectLst/>
                      </a:endParaRPr>
                    </a:p>
                    <a:p>
                      <a:pPr algn="r">
                        <a:lnSpc>
                          <a:spcPct val="107000"/>
                        </a:lnSpc>
                        <a:spcAft>
                          <a:spcPts val="0"/>
                        </a:spcAft>
                      </a:pPr>
                      <a:r>
                        <a:rPr lang="it-IT" sz="1200" b="1" kern="100" dirty="0">
                          <a:effectLst/>
                          <a:latin typeface="Aptos"/>
                          <a:ea typeface="Aptos"/>
                          <a:cs typeface="Times New Roman" panose="02020603050405020304" pitchFamily="18" charset="0"/>
                        </a:rPr>
                        <a:t>10.111</a:t>
                      </a:r>
                    </a:p>
                  </a:txBody>
                  <a:tcPr marL="68580" marR="68580" marT="0" marB="0"/>
                </a:tc>
                <a:tc>
                  <a:txBody>
                    <a:bodyPr/>
                    <a:lstStyle/>
                    <a:p>
                      <a:pPr algn="r">
                        <a:lnSpc>
                          <a:spcPct val="107000"/>
                        </a:lnSpc>
                        <a:spcAft>
                          <a:spcPts val="0"/>
                        </a:spcAft>
                      </a:pPr>
                      <a:endParaRPr lang="it-IT" sz="1200" b="1" kern="100" dirty="0">
                        <a:effectLst/>
                      </a:endParaRPr>
                    </a:p>
                    <a:p>
                      <a:pPr algn="r">
                        <a:lnSpc>
                          <a:spcPct val="107000"/>
                        </a:lnSpc>
                        <a:spcAft>
                          <a:spcPts val="0"/>
                        </a:spcAft>
                      </a:pPr>
                      <a:r>
                        <a:rPr lang="it-IT" sz="1200" b="1" kern="100" dirty="0">
                          <a:effectLst/>
                        </a:rPr>
                        <a:t>51</a:t>
                      </a:r>
                      <a:endParaRPr lang="it-IT" sz="1200" b="1" kern="100" dirty="0">
                        <a:effectLst/>
                        <a:latin typeface="Aptos"/>
                        <a:ea typeface="Aptos"/>
                        <a:cs typeface="Times New Roman" panose="02020603050405020304" pitchFamily="18" charset="0"/>
                      </a:endParaRPr>
                    </a:p>
                  </a:txBody>
                  <a:tcPr marL="68580" marR="68580" marT="0" marB="0"/>
                </a:tc>
                <a:tc>
                  <a:txBody>
                    <a:bodyPr/>
                    <a:lstStyle/>
                    <a:p>
                      <a:pPr algn="r">
                        <a:lnSpc>
                          <a:spcPct val="107000"/>
                        </a:lnSpc>
                        <a:spcAft>
                          <a:spcPts val="0"/>
                        </a:spcAft>
                      </a:pPr>
                      <a:endParaRPr lang="it-IT" sz="1200" b="1" kern="100" dirty="0">
                        <a:effectLst/>
                      </a:endParaRPr>
                    </a:p>
                    <a:p>
                      <a:pPr algn="r">
                        <a:lnSpc>
                          <a:spcPct val="107000"/>
                        </a:lnSpc>
                        <a:spcAft>
                          <a:spcPts val="0"/>
                        </a:spcAft>
                      </a:pPr>
                      <a:r>
                        <a:rPr lang="it-IT" sz="1200" b="1" kern="100" dirty="0">
                          <a:effectLst/>
                          <a:latin typeface="Aptos"/>
                          <a:ea typeface="Aptos"/>
                          <a:cs typeface="Times New Roman" panose="02020603050405020304" pitchFamily="18" charset="0"/>
                        </a:rPr>
                        <a:t>41.770</a:t>
                      </a:r>
                    </a:p>
                  </a:txBody>
                  <a:tcPr marL="68580" marR="68580" marT="0" marB="0"/>
                </a:tc>
                <a:extLst>
                  <a:ext uri="{0D108BD9-81ED-4DB2-BD59-A6C34878D82A}">
                    <a16:rowId xmlns:a16="http://schemas.microsoft.com/office/drawing/2014/main" val="422552670"/>
                  </a:ext>
                </a:extLst>
              </a:tr>
            </a:tbl>
          </a:graphicData>
        </a:graphic>
      </p:graphicFrame>
      <p:sp>
        <p:nvSpPr>
          <p:cNvPr id="3" name="CasellaDiTesto 2">
            <a:extLst>
              <a:ext uri="{FF2B5EF4-FFF2-40B4-BE49-F238E27FC236}">
                <a16:creationId xmlns:a16="http://schemas.microsoft.com/office/drawing/2014/main" id="{C4EDE151-94D4-4E4D-9465-4290300CA1A4}"/>
              </a:ext>
            </a:extLst>
          </p:cNvPr>
          <p:cNvSpPr txBox="1"/>
          <p:nvPr/>
        </p:nvSpPr>
        <p:spPr>
          <a:xfrm>
            <a:off x="2607086" y="5643747"/>
            <a:ext cx="6596504" cy="830997"/>
          </a:xfrm>
          <a:prstGeom prst="rect">
            <a:avLst/>
          </a:prstGeom>
          <a:noFill/>
          <a:ln>
            <a:solidFill>
              <a:schemeClr val="accent1"/>
            </a:solidFill>
          </a:ln>
        </p:spPr>
        <p:txBody>
          <a:bodyPr wrap="square" rtlCol="0">
            <a:spAutoFit/>
          </a:bodyPr>
          <a:lstStyle/>
          <a:p>
            <a:r>
              <a:rPr lang="it-IT" sz="1600" dirty="0"/>
              <a:t>235 </a:t>
            </a:r>
            <a:r>
              <a:rPr lang="it-IT" sz="1600" dirty="0" err="1"/>
              <a:t>pz</a:t>
            </a:r>
            <a:r>
              <a:rPr lang="it-IT" sz="1600" dirty="0"/>
              <a:t> per ogni UE</a:t>
            </a:r>
          </a:p>
          <a:p>
            <a:r>
              <a:rPr lang="it-IT" sz="1600" dirty="0"/>
              <a:t>Media prestazioni annue / 1 UE psicologiche: 971 </a:t>
            </a:r>
          </a:p>
          <a:p>
            <a:r>
              <a:rPr lang="it-IT" sz="1600" dirty="0"/>
              <a:t>Media prestazioni / utenti: 4</a:t>
            </a:r>
          </a:p>
        </p:txBody>
      </p:sp>
      <p:sp>
        <p:nvSpPr>
          <p:cNvPr id="4" name="Ovale 3">
            <a:extLst>
              <a:ext uri="{FF2B5EF4-FFF2-40B4-BE49-F238E27FC236}">
                <a16:creationId xmlns:a16="http://schemas.microsoft.com/office/drawing/2014/main" id="{25E4667A-63D7-5ACB-C716-591641794B1C}"/>
              </a:ext>
            </a:extLst>
          </p:cNvPr>
          <p:cNvSpPr/>
          <p:nvPr/>
        </p:nvSpPr>
        <p:spPr>
          <a:xfrm>
            <a:off x="5257800" y="5104269"/>
            <a:ext cx="1099458" cy="5394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Ovale 4">
            <a:extLst>
              <a:ext uri="{FF2B5EF4-FFF2-40B4-BE49-F238E27FC236}">
                <a16:creationId xmlns:a16="http://schemas.microsoft.com/office/drawing/2014/main" id="{8718F3C8-7B32-8FE7-33D9-55F05BA010BD}"/>
              </a:ext>
            </a:extLst>
          </p:cNvPr>
          <p:cNvSpPr/>
          <p:nvPr/>
        </p:nvSpPr>
        <p:spPr>
          <a:xfrm>
            <a:off x="9318172" y="5104269"/>
            <a:ext cx="1099458" cy="5394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0578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698BD4-5118-7175-3DFC-C131B35F3794}"/>
              </a:ext>
            </a:extLst>
          </p:cNvPr>
          <p:cNvSpPr>
            <a:spLocks noGrp="1"/>
          </p:cNvSpPr>
          <p:nvPr>
            <p:ph type="title"/>
          </p:nvPr>
        </p:nvSpPr>
        <p:spPr>
          <a:xfrm>
            <a:off x="1130561" y="830345"/>
            <a:ext cx="6341801" cy="4827506"/>
          </a:xfrm>
        </p:spPr>
        <p:txBody>
          <a:bodyPr>
            <a:normAutofit/>
          </a:bodyPr>
          <a:lstStyle/>
          <a:p>
            <a:r>
              <a:rPr lang="it-IT" sz="3600" dirty="0"/>
              <a:t>Contesto nazionale</a:t>
            </a:r>
            <a:br>
              <a:rPr lang="it-IT" sz="3600" dirty="0"/>
            </a:br>
            <a:br>
              <a:rPr lang="it-IT" sz="3600" dirty="0"/>
            </a:br>
            <a:br>
              <a:rPr lang="it-IT" sz="3600" dirty="0"/>
            </a:br>
            <a:br>
              <a:rPr lang="it-IT" sz="3600" dirty="0"/>
            </a:br>
            <a:endParaRPr lang="it-IT" sz="3600" dirty="0"/>
          </a:p>
        </p:txBody>
      </p:sp>
    </p:spTree>
    <p:extLst>
      <p:ext uri="{BB962C8B-B14F-4D97-AF65-F5344CB8AC3E}">
        <p14:creationId xmlns:p14="http://schemas.microsoft.com/office/powerpoint/2010/main" val="949280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AB35809-2B1F-4E51-BE6E-5DB4DDD700A7}"/>
              </a:ext>
            </a:extLst>
          </p:cNvPr>
          <p:cNvSpPr txBox="1"/>
          <p:nvPr/>
        </p:nvSpPr>
        <p:spPr>
          <a:xfrm>
            <a:off x="828472" y="862812"/>
            <a:ext cx="10535056" cy="523220"/>
          </a:xfrm>
          <a:prstGeom prst="rect">
            <a:avLst/>
          </a:prstGeom>
          <a:noFill/>
        </p:spPr>
        <p:txBody>
          <a:bodyPr wrap="square" rtlCol="0">
            <a:spAutoFit/>
          </a:bodyPr>
          <a:lstStyle/>
          <a:p>
            <a:pPr algn="ctr"/>
            <a:r>
              <a:rPr lang="it-IT" sz="2800" b="1" dirty="0">
                <a:solidFill>
                  <a:srgbClr val="0070C0"/>
                </a:solidFill>
              </a:rPr>
              <a:t>UN PRIMO BENCHMARKING INTERREGIONALE </a:t>
            </a:r>
          </a:p>
        </p:txBody>
      </p:sp>
      <p:graphicFrame>
        <p:nvGraphicFramePr>
          <p:cNvPr id="7" name="Tabella 6">
            <a:extLst>
              <a:ext uri="{FF2B5EF4-FFF2-40B4-BE49-F238E27FC236}">
                <a16:creationId xmlns:a16="http://schemas.microsoft.com/office/drawing/2014/main" id="{E85D5FD6-0F35-41D2-9032-BDC683A691EB}"/>
              </a:ext>
            </a:extLst>
          </p:cNvPr>
          <p:cNvGraphicFramePr>
            <a:graphicFrameLocks noGrp="1"/>
          </p:cNvGraphicFramePr>
          <p:nvPr>
            <p:extLst>
              <p:ext uri="{D42A27DB-BD31-4B8C-83A1-F6EECF244321}">
                <p14:modId xmlns:p14="http://schemas.microsoft.com/office/powerpoint/2010/main" val="1229245750"/>
              </p:ext>
            </p:extLst>
          </p:nvPr>
        </p:nvGraphicFramePr>
        <p:xfrm>
          <a:off x="1961476" y="2035874"/>
          <a:ext cx="8127999" cy="2123440"/>
        </p:xfrm>
        <a:graphic>
          <a:graphicData uri="http://schemas.openxmlformats.org/drawingml/2006/table">
            <a:tbl>
              <a:tblPr firstRow="1" bandRow="1">
                <a:tableStyleId>{5C22544A-7EE6-4342-B048-85BDC9FD1C3A}</a:tableStyleId>
              </a:tblPr>
              <a:tblGrid>
                <a:gridCol w="2715097">
                  <a:extLst>
                    <a:ext uri="{9D8B030D-6E8A-4147-A177-3AD203B41FA5}">
                      <a16:colId xmlns:a16="http://schemas.microsoft.com/office/drawing/2014/main" val="2536413763"/>
                    </a:ext>
                  </a:extLst>
                </a:gridCol>
                <a:gridCol w="2703569">
                  <a:extLst>
                    <a:ext uri="{9D8B030D-6E8A-4147-A177-3AD203B41FA5}">
                      <a16:colId xmlns:a16="http://schemas.microsoft.com/office/drawing/2014/main" val="1933509674"/>
                    </a:ext>
                  </a:extLst>
                </a:gridCol>
                <a:gridCol w="2709333">
                  <a:extLst>
                    <a:ext uri="{9D8B030D-6E8A-4147-A177-3AD203B41FA5}">
                      <a16:colId xmlns:a16="http://schemas.microsoft.com/office/drawing/2014/main" val="340786371"/>
                    </a:ext>
                  </a:extLst>
                </a:gridCol>
              </a:tblGrid>
              <a:tr h="370840">
                <a:tc>
                  <a:txBody>
                    <a:bodyPr/>
                    <a:lstStyle/>
                    <a:p>
                      <a:pPr algn="l"/>
                      <a:endParaRPr lang="it-IT" dirty="0"/>
                    </a:p>
                  </a:txBody>
                  <a:tcPr/>
                </a:tc>
                <a:tc>
                  <a:txBody>
                    <a:bodyPr/>
                    <a:lstStyle/>
                    <a:p>
                      <a:pPr algn="l"/>
                      <a:r>
                        <a:rPr lang="it-IT" dirty="0"/>
                        <a:t>PIEMONTE  *</a:t>
                      </a:r>
                    </a:p>
                  </a:txBody>
                  <a:tcPr/>
                </a:tc>
                <a:tc>
                  <a:txBody>
                    <a:bodyPr/>
                    <a:lstStyle/>
                    <a:p>
                      <a:pPr algn="l"/>
                      <a:r>
                        <a:rPr lang="it-IT" dirty="0"/>
                        <a:t>EMILIA ROMAGNA</a:t>
                      </a:r>
                    </a:p>
                  </a:txBody>
                  <a:tcPr/>
                </a:tc>
                <a:extLst>
                  <a:ext uri="{0D108BD9-81ED-4DB2-BD59-A6C34878D82A}">
                    <a16:rowId xmlns:a16="http://schemas.microsoft.com/office/drawing/2014/main" val="2197655998"/>
                  </a:ext>
                </a:extLst>
              </a:tr>
              <a:tr h="370840">
                <a:tc>
                  <a:txBody>
                    <a:bodyPr/>
                    <a:lstStyle/>
                    <a:p>
                      <a:pPr algn="l"/>
                      <a:r>
                        <a:rPr lang="it-IT" dirty="0"/>
                        <a:t>Tempo preso in considerazione</a:t>
                      </a:r>
                    </a:p>
                  </a:txBody>
                  <a:tcPr/>
                </a:tc>
                <a:tc>
                  <a:txBody>
                    <a:bodyPr/>
                    <a:lstStyle/>
                    <a:p>
                      <a:pPr algn="ctr"/>
                      <a:r>
                        <a:rPr lang="it-IT" b="1" dirty="0"/>
                        <a:t>22 mesi</a:t>
                      </a:r>
                    </a:p>
                  </a:txBody>
                  <a:tcPr/>
                </a:tc>
                <a:tc>
                  <a:txBody>
                    <a:bodyPr/>
                    <a:lstStyle/>
                    <a:p>
                      <a:pPr algn="ctr"/>
                      <a:r>
                        <a:rPr lang="it-IT" b="1" dirty="0"/>
                        <a:t>12 mesi</a:t>
                      </a:r>
                    </a:p>
                  </a:txBody>
                  <a:tcPr/>
                </a:tc>
                <a:extLst>
                  <a:ext uri="{0D108BD9-81ED-4DB2-BD59-A6C34878D82A}">
                    <a16:rowId xmlns:a16="http://schemas.microsoft.com/office/drawing/2014/main" val="39438397"/>
                  </a:ext>
                </a:extLst>
              </a:tr>
              <a:tr h="370840">
                <a:tc>
                  <a:txBody>
                    <a:bodyPr/>
                    <a:lstStyle/>
                    <a:p>
                      <a:pPr algn="l"/>
                      <a:r>
                        <a:rPr lang="it-IT" dirty="0"/>
                        <a:t>Utenti raggiunti</a:t>
                      </a:r>
                    </a:p>
                  </a:txBody>
                  <a:tcPr/>
                </a:tc>
                <a:tc>
                  <a:txBody>
                    <a:bodyPr/>
                    <a:lstStyle/>
                    <a:p>
                      <a:pPr algn="ctr"/>
                      <a:r>
                        <a:rPr lang="it-IT" dirty="0"/>
                        <a:t>7.085</a:t>
                      </a:r>
                    </a:p>
                  </a:txBody>
                  <a:tcPr/>
                </a:tc>
                <a:tc>
                  <a:txBody>
                    <a:bodyPr/>
                    <a:lstStyle/>
                    <a:p>
                      <a:pPr algn="ctr"/>
                      <a:r>
                        <a:rPr lang="it-IT" dirty="0"/>
                        <a:t>10.111</a:t>
                      </a:r>
                    </a:p>
                  </a:txBody>
                  <a:tcPr/>
                </a:tc>
                <a:extLst>
                  <a:ext uri="{0D108BD9-81ED-4DB2-BD59-A6C34878D82A}">
                    <a16:rowId xmlns:a16="http://schemas.microsoft.com/office/drawing/2014/main" val="604293996"/>
                  </a:ext>
                </a:extLst>
              </a:tr>
              <a:tr h="370840">
                <a:tc>
                  <a:txBody>
                    <a:bodyPr/>
                    <a:lstStyle/>
                    <a:p>
                      <a:pPr algn="l"/>
                      <a:r>
                        <a:rPr lang="it-IT" dirty="0"/>
                        <a:t>Prestazioni Erogate</a:t>
                      </a:r>
                    </a:p>
                  </a:txBody>
                  <a:tcPr/>
                </a:tc>
                <a:tc>
                  <a:txBody>
                    <a:bodyPr/>
                    <a:lstStyle/>
                    <a:p>
                      <a:pPr algn="ctr"/>
                      <a:r>
                        <a:rPr lang="it-IT" dirty="0"/>
                        <a:t>38.805</a:t>
                      </a:r>
                    </a:p>
                  </a:txBody>
                  <a:tcPr/>
                </a:tc>
                <a:tc>
                  <a:txBody>
                    <a:bodyPr/>
                    <a:lstStyle/>
                    <a:p>
                      <a:pPr algn="ctr"/>
                      <a:r>
                        <a:rPr lang="it-IT" dirty="0"/>
                        <a:t>41.770</a:t>
                      </a:r>
                    </a:p>
                  </a:txBody>
                  <a:tcPr/>
                </a:tc>
                <a:extLst>
                  <a:ext uri="{0D108BD9-81ED-4DB2-BD59-A6C34878D82A}">
                    <a16:rowId xmlns:a16="http://schemas.microsoft.com/office/drawing/2014/main" val="1078315492"/>
                  </a:ext>
                </a:extLst>
              </a:tr>
              <a:tr h="370840">
                <a:tc>
                  <a:txBody>
                    <a:bodyPr/>
                    <a:lstStyle/>
                    <a:p>
                      <a:pPr algn="l"/>
                      <a:r>
                        <a:rPr lang="it-IT" dirty="0"/>
                        <a:t>Media prestazione/ut.</a:t>
                      </a:r>
                    </a:p>
                  </a:txBody>
                  <a:tcPr/>
                </a:tc>
                <a:tc>
                  <a:txBody>
                    <a:bodyPr/>
                    <a:lstStyle/>
                    <a:p>
                      <a:pPr algn="ctr"/>
                      <a:r>
                        <a:rPr lang="it-IT" dirty="0"/>
                        <a:t>5,2</a:t>
                      </a:r>
                    </a:p>
                  </a:txBody>
                  <a:tcPr/>
                </a:tc>
                <a:tc>
                  <a:txBody>
                    <a:bodyPr/>
                    <a:lstStyle/>
                    <a:p>
                      <a:pPr algn="ctr"/>
                      <a:r>
                        <a:rPr lang="it-IT" dirty="0"/>
                        <a:t>4</a:t>
                      </a:r>
                    </a:p>
                  </a:txBody>
                  <a:tcPr/>
                </a:tc>
                <a:extLst>
                  <a:ext uri="{0D108BD9-81ED-4DB2-BD59-A6C34878D82A}">
                    <a16:rowId xmlns:a16="http://schemas.microsoft.com/office/drawing/2014/main" val="3383210011"/>
                  </a:ext>
                </a:extLst>
              </a:tr>
            </a:tbl>
          </a:graphicData>
        </a:graphic>
      </p:graphicFrame>
      <p:sp>
        <p:nvSpPr>
          <p:cNvPr id="8" name="CasellaDiTesto 7">
            <a:extLst>
              <a:ext uri="{FF2B5EF4-FFF2-40B4-BE49-F238E27FC236}">
                <a16:creationId xmlns:a16="http://schemas.microsoft.com/office/drawing/2014/main" id="{CBB299DF-6E7B-458D-BBF2-6129B3AB4BAC}"/>
              </a:ext>
            </a:extLst>
          </p:cNvPr>
          <p:cNvSpPr txBox="1"/>
          <p:nvPr/>
        </p:nvSpPr>
        <p:spPr>
          <a:xfrm>
            <a:off x="256205" y="4383807"/>
            <a:ext cx="10827964" cy="1231106"/>
          </a:xfrm>
          <a:prstGeom prst="rect">
            <a:avLst/>
          </a:prstGeom>
          <a:noFill/>
        </p:spPr>
        <p:txBody>
          <a:bodyPr wrap="square" rtlCol="0">
            <a:spAutoFit/>
          </a:bodyPr>
          <a:lstStyle/>
          <a:p>
            <a:r>
              <a:rPr lang="it-IT" sz="1400" dirty="0"/>
              <a:t>* dato pubblicato dalla Regione Piemonte: </a:t>
            </a:r>
          </a:p>
          <a:p>
            <a:r>
              <a:rPr lang="it-IT" sz="1400" dirty="0">
                <a:hlinkClick r:id="rId2"/>
              </a:rPr>
              <a:t>https://www.regione.piemonte.it/web/pinforma/notizie/oltre-7000-piemontesi-seguiti-dallo-psicologo-delle-cure-primarie</a:t>
            </a:r>
            <a:endParaRPr lang="it-IT" sz="1400" dirty="0"/>
          </a:p>
          <a:p>
            <a:r>
              <a:rPr lang="it-IT" sz="1400" dirty="0"/>
              <a:t> </a:t>
            </a:r>
          </a:p>
          <a:p>
            <a:r>
              <a:rPr lang="it-IT" sz="1400" dirty="0"/>
              <a:t>Mancano specifiche relative a n. UE impiegate ed alle attività da noi previste sulle linee 2, 3 e 4. </a:t>
            </a:r>
          </a:p>
          <a:p>
            <a:pPr marL="285750" indent="-285750">
              <a:buFont typeface="Arial" panose="020B0604020202020204" pitchFamily="34" charset="0"/>
              <a:buChar char="•"/>
            </a:pPr>
            <a:endParaRPr lang="it-IT" dirty="0"/>
          </a:p>
        </p:txBody>
      </p:sp>
      <p:sp>
        <p:nvSpPr>
          <p:cNvPr id="6" name="CasellaDiTesto 5"/>
          <p:cNvSpPr txBox="1"/>
          <p:nvPr/>
        </p:nvSpPr>
        <p:spPr>
          <a:xfrm>
            <a:off x="828472" y="5776546"/>
            <a:ext cx="10535056" cy="584775"/>
          </a:xfrm>
          <a:prstGeom prst="rect">
            <a:avLst/>
          </a:prstGeom>
          <a:noFill/>
        </p:spPr>
        <p:txBody>
          <a:bodyPr wrap="square" rtlCol="0">
            <a:spAutoFit/>
          </a:bodyPr>
          <a:lstStyle/>
          <a:p>
            <a:r>
              <a:rPr lang="it-IT" dirty="0"/>
              <a:t>Domande di Bonus psicologo accolte in ER nel 2024: 252 a fronte di </a:t>
            </a:r>
            <a:r>
              <a:rPr lang="it-IT" b="1" dirty="0"/>
              <a:t>25.478</a:t>
            </a:r>
            <a:r>
              <a:rPr lang="it-IT" dirty="0"/>
              <a:t> domande presentate </a:t>
            </a:r>
          </a:p>
          <a:p>
            <a:r>
              <a:rPr lang="it-IT" sz="1400" dirty="0"/>
              <a:t>(Fonte INPS rilevazione marzo 2025)</a:t>
            </a:r>
          </a:p>
        </p:txBody>
      </p:sp>
    </p:spTree>
    <p:extLst>
      <p:ext uri="{BB962C8B-B14F-4D97-AF65-F5344CB8AC3E}">
        <p14:creationId xmlns:p14="http://schemas.microsoft.com/office/powerpoint/2010/main" val="3939999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F37D89-1550-3977-38BB-4263D46C7486}"/>
              </a:ext>
            </a:extLst>
          </p:cNvPr>
          <p:cNvSpPr>
            <a:spLocks noGrp="1"/>
          </p:cNvSpPr>
          <p:nvPr>
            <p:ph type="title"/>
          </p:nvPr>
        </p:nvSpPr>
        <p:spPr>
          <a:xfrm>
            <a:off x="631035" y="936094"/>
            <a:ext cx="10515600" cy="1330695"/>
          </a:xfrm>
        </p:spPr>
        <p:txBody>
          <a:bodyPr>
            <a:normAutofit/>
          </a:bodyPr>
          <a:lstStyle/>
          <a:p>
            <a:pPr algn="ctr"/>
            <a:r>
              <a:rPr lang="it-IT" sz="2800" b="1" dirty="0">
                <a:solidFill>
                  <a:schemeClr val="accent1">
                    <a:lumMod val="75000"/>
                  </a:schemeClr>
                </a:solidFill>
                <a:latin typeface="+mn-lt"/>
              </a:rPr>
              <a:t>PERCORSO FORMATIVO PARTECIPATO</a:t>
            </a:r>
            <a:br>
              <a:rPr lang="it-IT" sz="2800" b="1" dirty="0">
                <a:solidFill>
                  <a:schemeClr val="accent1">
                    <a:lumMod val="75000"/>
                  </a:schemeClr>
                </a:solidFill>
                <a:latin typeface="+mn-lt"/>
              </a:rPr>
            </a:br>
            <a:r>
              <a:rPr lang="it-IT" sz="2800" b="1" dirty="0">
                <a:solidFill>
                  <a:schemeClr val="accent1">
                    <a:lumMod val="75000"/>
                  </a:schemeClr>
                </a:solidFill>
                <a:latin typeface="+mn-lt"/>
              </a:rPr>
              <a:t>PSICOLOGIA NELLE CASE DELLA COMUNITÀ</a:t>
            </a:r>
            <a:br>
              <a:rPr lang="it-IT" sz="2800" b="1" dirty="0">
                <a:solidFill>
                  <a:schemeClr val="accent1">
                    <a:lumMod val="75000"/>
                  </a:schemeClr>
                </a:solidFill>
                <a:latin typeface="+mn-lt"/>
              </a:rPr>
            </a:br>
            <a:r>
              <a:rPr lang="it-IT" sz="1800" b="1" i="1" dirty="0">
                <a:solidFill>
                  <a:schemeClr val="accent1">
                    <a:lumMod val="75000"/>
                  </a:schemeClr>
                </a:solidFill>
                <a:latin typeface="+mn-lt"/>
              </a:rPr>
              <a:t>Board Regionale di Referenti Psicologi per ciascuna Azienda Sanitaria</a:t>
            </a:r>
          </a:p>
        </p:txBody>
      </p:sp>
      <p:pic>
        <p:nvPicPr>
          <p:cNvPr id="5" name="Immagine 4" descr="Immagine che contiene Elementi grafici, arte, design&#10;&#10;Descrizione generata automaticamente">
            <a:extLst>
              <a:ext uri="{FF2B5EF4-FFF2-40B4-BE49-F238E27FC236}">
                <a16:creationId xmlns:a16="http://schemas.microsoft.com/office/drawing/2014/main" id="{1A8FA9BE-4FD7-DB9A-28A1-CEEA7062F172}"/>
              </a:ext>
            </a:extLst>
          </p:cNvPr>
          <p:cNvPicPr>
            <a:picLocks noChangeAspect="1"/>
          </p:cNvPicPr>
          <p:nvPr/>
        </p:nvPicPr>
        <p:blipFill>
          <a:blip r:embed="rId2" cstate="print"/>
          <a:stretch>
            <a:fillRect/>
          </a:stretch>
        </p:blipFill>
        <p:spPr>
          <a:xfrm>
            <a:off x="10245411" y="3876023"/>
            <a:ext cx="1802448" cy="1471386"/>
          </a:xfrm>
          <a:prstGeom prst="rect">
            <a:avLst/>
          </a:prstGeom>
        </p:spPr>
      </p:pic>
      <p:pic>
        <p:nvPicPr>
          <p:cNvPr id="7" name="Segnaposto contenuto 3" descr="Immagine che contiene Carattere, Elementi grafici, schermata, verde&#10;&#10;Descrizione generata automaticamente">
            <a:extLst>
              <a:ext uri="{FF2B5EF4-FFF2-40B4-BE49-F238E27FC236}">
                <a16:creationId xmlns:a16="http://schemas.microsoft.com/office/drawing/2014/main" id="{A1C8C824-8948-4191-974A-334BEA42140F}"/>
              </a:ext>
            </a:extLst>
          </p:cNvPr>
          <p:cNvPicPr>
            <a:picLocks noChangeAspect="1"/>
          </p:cNvPicPr>
          <p:nvPr/>
        </p:nvPicPr>
        <p:blipFill>
          <a:blip r:embed="rId3"/>
          <a:stretch>
            <a:fillRect/>
          </a:stretch>
        </p:blipFill>
        <p:spPr>
          <a:xfrm>
            <a:off x="370678" y="466757"/>
            <a:ext cx="3174239" cy="429151"/>
          </a:xfrm>
          <a:prstGeom prst="rect">
            <a:avLst/>
          </a:prstGeom>
        </p:spPr>
      </p:pic>
      <p:sp>
        <p:nvSpPr>
          <p:cNvPr id="8" name="CasellaDiTesto 7">
            <a:extLst>
              <a:ext uri="{FF2B5EF4-FFF2-40B4-BE49-F238E27FC236}">
                <a16:creationId xmlns:a16="http://schemas.microsoft.com/office/drawing/2014/main" id="{9E37D95F-8351-4EDD-913B-62641B08FC92}"/>
              </a:ext>
            </a:extLst>
          </p:cNvPr>
          <p:cNvSpPr txBox="1"/>
          <p:nvPr/>
        </p:nvSpPr>
        <p:spPr>
          <a:xfrm>
            <a:off x="546568" y="3282247"/>
            <a:ext cx="9381203" cy="2031325"/>
          </a:xfrm>
          <a:prstGeom prst="rect">
            <a:avLst/>
          </a:prstGeom>
          <a:noFill/>
        </p:spPr>
        <p:txBody>
          <a:bodyPr wrap="square" rtlCol="0">
            <a:spAutoFit/>
          </a:bodyPr>
          <a:lstStyle/>
          <a:p>
            <a:pPr algn="just"/>
            <a:r>
              <a:rPr lang="it-IT" b="1" i="1" dirty="0">
                <a:solidFill>
                  <a:schemeClr val="accent1">
                    <a:lumMod val="75000"/>
                  </a:schemeClr>
                </a:solidFill>
              </a:rPr>
              <a:t>1 Step – 2024 </a:t>
            </a:r>
            <a:r>
              <a:rPr lang="it-IT" i="1" dirty="0"/>
              <a:t>- Implementare modalità proattive di lavoro di/con le Comunità locali,</a:t>
            </a:r>
          </a:p>
          <a:p>
            <a:pPr algn="just"/>
            <a:r>
              <a:rPr lang="it-IT" i="1" dirty="0"/>
              <a:t>l’integrazione della Psicologia di </a:t>
            </a:r>
            <a:r>
              <a:rPr lang="it-IT" i="1" dirty="0" err="1"/>
              <a:t>CdC</a:t>
            </a:r>
            <a:r>
              <a:rPr lang="it-IT" i="1" dirty="0"/>
              <a:t> con la rete dei Servizi Sanitari Territoriali e con le altre figure professionali presenti (MMG, </a:t>
            </a:r>
            <a:r>
              <a:rPr lang="it-IT" i="1" dirty="0" err="1"/>
              <a:t>Ifec</a:t>
            </a:r>
            <a:r>
              <a:rPr lang="it-IT" i="1" dirty="0"/>
              <a:t>, Ass. </a:t>
            </a:r>
            <a:r>
              <a:rPr lang="it-IT" i="1" dirty="0" err="1"/>
              <a:t>Sociali…</a:t>
            </a:r>
            <a:r>
              <a:rPr lang="it-IT" i="1" dirty="0"/>
              <a:t>). Interfaccia con il percorso regionale Casa community </a:t>
            </a:r>
            <a:r>
              <a:rPr lang="it-IT" i="1" dirty="0" err="1"/>
              <a:t>Lab</a:t>
            </a:r>
            <a:r>
              <a:rPr lang="it-IT" i="1" dirty="0"/>
              <a:t>.</a:t>
            </a:r>
          </a:p>
          <a:p>
            <a:endParaRPr lang="it-IT" dirty="0"/>
          </a:p>
          <a:p>
            <a:r>
              <a:rPr lang="it-IT" b="1" i="1" dirty="0">
                <a:solidFill>
                  <a:schemeClr val="accent1">
                    <a:lumMod val="75000"/>
                  </a:schemeClr>
                </a:solidFill>
              </a:rPr>
              <a:t>2 Step – 2025 </a:t>
            </a:r>
            <a:r>
              <a:rPr lang="it-IT" i="1" dirty="0"/>
              <a:t>– PRIORITARIZZARE E CONSOLIDARE   </a:t>
            </a:r>
          </a:p>
          <a:p>
            <a:endParaRPr lang="it-IT" b="1" i="1" dirty="0"/>
          </a:p>
        </p:txBody>
      </p:sp>
      <p:sp>
        <p:nvSpPr>
          <p:cNvPr id="3" name="CasellaDiTesto 2">
            <a:extLst>
              <a:ext uri="{FF2B5EF4-FFF2-40B4-BE49-F238E27FC236}">
                <a16:creationId xmlns:a16="http://schemas.microsoft.com/office/drawing/2014/main" id="{A8FFB25C-13EA-4F85-B4C3-5E468FFA5400}"/>
              </a:ext>
            </a:extLst>
          </p:cNvPr>
          <p:cNvSpPr txBox="1"/>
          <p:nvPr/>
        </p:nvSpPr>
        <p:spPr>
          <a:xfrm>
            <a:off x="838200" y="2435331"/>
            <a:ext cx="10515600" cy="369332"/>
          </a:xfrm>
          <a:prstGeom prst="rect">
            <a:avLst/>
          </a:prstGeom>
          <a:noFill/>
        </p:spPr>
        <p:txBody>
          <a:bodyPr wrap="square" rtlCol="0">
            <a:spAutoFit/>
          </a:bodyPr>
          <a:lstStyle/>
          <a:p>
            <a:pPr algn="ctr"/>
            <a:r>
              <a:rPr lang="it-IT" i="1" dirty="0"/>
              <a:t>Rivolto a 60 Dirigenti Psicologi che già hanno iniziato a operare all’interno delle Case della Comunità</a:t>
            </a:r>
          </a:p>
        </p:txBody>
      </p:sp>
    </p:spTree>
    <p:extLst>
      <p:ext uri="{BB962C8B-B14F-4D97-AF65-F5344CB8AC3E}">
        <p14:creationId xmlns:p14="http://schemas.microsoft.com/office/powerpoint/2010/main" val="3300160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50F96-0CF7-759B-C55B-D3928DA8C24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39CBCDE-E176-F941-9CE5-4543039290AF}"/>
              </a:ext>
            </a:extLst>
          </p:cNvPr>
          <p:cNvSpPr>
            <a:spLocks noGrp="1"/>
          </p:cNvSpPr>
          <p:nvPr>
            <p:ph type="title"/>
          </p:nvPr>
        </p:nvSpPr>
        <p:spPr>
          <a:xfrm>
            <a:off x="6671016" y="353130"/>
            <a:ext cx="5002098" cy="643543"/>
          </a:xfrm>
        </p:spPr>
        <p:txBody>
          <a:bodyPr/>
          <a:lstStyle/>
          <a:p>
            <a:pPr algn="ctr"/>
            <a:r>
              <a:rPr lang="it-IT" dirty="0">
                <a:solidFill>
                  <a:schemeClr val="tx2">
                    <a:lumMod val="75000"/>
                    <a:lumOff val="25000"/>
                  </a:schemeClr>
                </a:solidFill>
              </a:rPr>
              <a:t>Spazio giovani</a:t>
            </a:r>
          </a:p>
        </p:txBody>
      </p:sp>
      <p:sp>
        <p:nvSpPr>
          <p:cNvPr id="3" name="Titolo 1">
            <a:extLst>
              <a:ext uri="{FF2B5EF4-FFF2-40B4-BE49-F238E27FC236}">
                <a16:creationId xmlns:a16="http://schemas.microsoft.com/office/drawing/2014/main" id="{4ABDD27C-6EE3-F8C7-DA79-0BEEADA9C980}"/>
              </a:ext>
            </a:extLst>
          </p:cNvPr>
          <p:cNvSpPr txBox="1">
            <a:spLocks/>
          </p:cNvSpPr>
          <p:nvPr/>
        </p:nvSpPr>
        <p:spPr>
          <a:xfrm>
            <a:off x="611302" y="333765"/>
            <a:ext cx="5002098"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2">
                    <a:lumMod val="90000"/>
                    <a:lumOff val="10000"/>
                  </a:schemeClr>
                </a:solidFill>
                <a:latin typeface="+mj-lt"/>
                <a:ea typeface="+mj-ea"/>
                <a:cs typeface="+mj-cs"/>
              </a:defRPr>
            </a:lvl1pPr>
          </a:lstStyle>
          <a:p>
            <a:pPr algn="ctr"/>
            <a:r>
              <a:rPr lang="it-IT" dirty="0">
                <a:solidFill>
                  <a:schemeClr val="tx2">
                    <a:lumMod val="75000"/>
                    <a:lumOff val="25000"/>
                  </a:schemeClr>
                </a:solidFill>
              </a:rPr>
              <a:t>Consultorio familiare</a:t>
            </a:r>
          </a:p>
        </p:txBody>
      </p:sp>
      <p:sp>
        <p:nvSpPr>
          <p:cNvPr id="6" name="CasellaDiTesto 5">
            <a:extLst>
              <a:ext uri="{FF2B5EF4-FFF2-40B4-BE49-F238E27FC236}">
                <a16:creationId xmlns:a16="http://schemas.microsoft.com/office/drawing/2014/main" id="{9E39D1D4-44D2-EE8D-DC29-6B5C0DB430A9}"/>
              </a:ext>
            </a:extLst>
          </p:cNvPr>
          <p:cNvSpPr txBox="1"/>
          <p:nvPr/>
        </p:nvSpPr>
        <p:spPr>
          <a:xfrm>
            <a:off x="6671016" y="1490140"/>
            <a:ext cx="5002098" cy="4767139"/>
          </a:xfrm>
          <a:prstGeom prst="rect">
            <a:avLst/>
          </a:prstGeom>
          <a:noFill/>
        </p:spPr>
        <p:txBody>
          <a:bodyPr wrap="square">
            <a:spAutoFit/>
          </a:bodyPr>
          <a:lstStyle/>
          <a:p>
            <a:pPr algn="just" fontAlgn="base">
              <a:lnSpc>
                <a:spcPct val="115000"/>
              </a:lnSpc>
              <a:spcAft>
                <a:spcPts val="600"/>
              </a:spcAft>
              <a:buNone/>
            </a:pPr>
            <a:r>
              <a:rPr lang="it-IT" sz="18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 professionisti che costituiscono l’equipe minima dello Spazio Giovani sono rappresentati da ginecologa/o, psicologa/o e ostetrica/o.</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fontAlgn="base">
              <a:lnSpc>
                <a:spcPct val="115000"/>
              </a:lnSpc>
              <a:spcAft>
                <a:spcPts val="600"/>
              </a:spcAft>
              <a:buNone/>
            </a:pPr>
            <a:r>
              <a:rPr lang="it-IT" sz="18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L’attività psicologica all’interno degli SG (colloquio clinico psicologico per valutazione ed eventuale presa in carico terapeutica) è rivolta ai ragazzi/e di età compresa tra i </a:t>
            </a:r>
            <a:r>
              <a:rPr lang="it-IT" sz="1800" b="1"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14-19 anni con un disagio psichico e psico-relazionale legato all’età evolutiva</a:t>
            </a:r>
            <a:r>
              <a:rPr lang="it-IT" sz="18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t>
            </a:r>
          </a:p>
          <a:p>
            <a:pPr algn="just" fontAlgn="base">
              <a:lnSpc>
                <a:spcPct val="115000"/>
              </a:lnSpc>
              <a:spcAft>
                <a:spcPts val="600"/>
              </a:spcAft>
              <a:buNone/>
            </a:pPr>
            <a:endParaRPr lang="it-IT" sz="18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algn="just" fontAlgn="base">
              <a:lnSpc>
                <a:spcPct val="115000"/>
              </a:lnSpc>
              <a:spcAft>
                <a:spcPts val="600"/>
              </a:spcAft>
              <a:buNone/>
            </a:pPr>
            <a:r>
              <a:rPr lang="it-IT" sz="18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Gli utenti che si sono rivolti agli Spazi Giovani per “problematiche relative </a:t>
            </a:r>
            <a:r>
              <a:rPr lang="it-IT" sz="1800" kern="1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psicorelazionali</a:t>
            </a:r>
            <a:r>
              <a:rPr lang="it-IT" sz="18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sono stati </a:t>
            </a:r>
            <a:r>
              <a:rPr lang="it-IT" sz="1800" b="1"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4.630</a:t>
            </a:r>
            <a:r>
              <a:rPr lang="it-IT" sz="18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con 14.821 accessi e </a:t>
            </a:r>
            <a:r>
              <a:rPr lang="it-IT" sz="1800" b="1"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15.129 prestazioni erogate da parte di uno psicologo</a:t>
            </a:r>
            <a:endParaRPr lang="it-IT"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5F9E6225-8EF2-4904-625E-F17A5B933B87}"/>
              </a:ext>
            </a:extLst>
          </p:cNvPr>
          <p:cNvSpPr txBox="1"/>
          <p:nvPr/>
        </p:nvSpPr>
        <p:spPr>
          <a:xfrm>
            <a:off x="611302" y="1738838"/>
            <a:ext cx="5116398" cy="3646832"/>
          </a:xfrm>
          <a:prstGeom prst="rect">
            <a:avLst/>
          </a:prstGeom>
          <a:noFill/>
        </p:spPr>
        <p:txBody>
          <a:bodyPr wrap="square">
            <a:spAutoFit/>
          </a:bodyPr>
          <a:lstStyle/>
          <a:p>
            <a:pPr algn="just" fontAlgn="base">
              <a:lnSpc>
                <a:spcPct val="115000"/>
              </a:lnSpc>
              <a:spcAft>
                <a:spcPts val="600"/>
              </a:spcAft>
              <a:buNone/>
            </a:pPr>
            <a:r>
              <a:rPr lang="it-IT" sz="18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Lo psicologo è parte integrante della </a:t>
            </a:r>
            <a:r>
              <a:rPr lang="it-IT" sz="1800" b="1"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équipe multiprofessionale del consultorio</a:t>
            </a:r>
            <a:r>
              <a:rPr lang="it-IT" sz="18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e svolge la sua attività negli ambiti della:</a:t>
            </a:r>
          </a:p>
          <a:p>
            <a:pPr marL="285750" indent="-285750" algn="just" fontAlgn="base">
              <a:lnSpc>
                <a:spcPct val="115000"/>
              </a:lnSpc>
              <a:spcAft>
                <a:spcPts val="600"/>
              </a:spcAft>
              <a:buFontTx/>
              <a:buChar char="-"/>
            </a:pPr>
            <a:r>
              <a:rPr lang="it-IT" sz="18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nascita (gravidanza, puerperio, allattamento al seno)</a:t>
            </a:r>
          </a:p>
          <a:p>
            <a:pPr marL="285750" indent="-285750" algn="just" fontAlgn="base">
              <a:lnSpc>
                <a:spcPct val="115000"/>
              </a:lnSpc>
              <a:spcAft>
                <a:spcPts val="600"/>
              </a:spcAft>
              <a:buFontTx/>
              <a:buChar char="-"/>
            </a:pPr>
            <a:r>
              <a:rPr lang="it-IT" sz="18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Genitorialità</a:t>
            </a:r>
          </a:p>
          <a:p>
            <a:pPr marL="285750" indent="-285750" algn="just" fontAlgn="base">
              <a:lnSpc>
                <a:spcPct val="115000"/>
              </a:lnSpc>
              <a:spcAft>
                <a:spcPts val="600"/>
              </a:spcAft>
              <a:buFontTx/>
              <a:buChar char="-"/>
            </a:pPr>
            <a:r>
              <a:rPr lang="it-IT" sz="18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interruzione volontaria di gravidanza</a:t>
            </a:r>
          </a:p>
          <a:p>
            <a:pPr marL="285750" indent="-285750" algn="just" fontAlgn="base">
              <a:lnSpc>
                <a:spcPct val="115000"/>
              </a:lnSpc>
              <a:spcAft>
                <a:spcPts val="600"/>
              </a:spcAft>
              <a:buFontTx/>
              <a:buChar char="-"/>
            </a:pPr>
            <a:r>
              <a:rPr lang="it-IT" sz="18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Menopausa</a:t>
            </a:r>
          </a:p>
          <a:p>
            <a:pPr marL="285750" indent="-285750" algn="just" fontAlgn="base">
              <a:lnSpc>
                <a:spcPct val="115000"/>
              </a:lnSpc>
              <a:spcAft>
                <a:spcPts val="600"/>
              </a:spcAft>
              <a:buFontTx/>
              <a:buChar char="-"/>
            </a:pPr>
            <a:r>
              <a:rPr lang="it-IT" sz="18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sessualità donna/uomo/coppia e dinamiche relazionali della coppia</a:t>
            </a:r>
          </a:p>
        </p:txBody>
      </p:sp>
    </p:spTree>
    <p:extLst>
      <p:ext uri="{BB962C8B-B14F-4D97-AF65-F5344CB8AC3E}">
        <p14:creationId xmlns:p14="http://schemas.microsoft.com/office/powerpoint/2010/main" val="1192834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997CC-79FB-9D8D-9662-A5996A0A0BA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93387A1-4615-1882-5760-B66BEE28C573}"/>
              </a:ext>
            </a:extLst>
          </p:cNvPr>
          <p:cNvSpPr>
            <a:spLocks noGrp="1"/>
          </p:cNvSpPr>
          <p:nvPr>
            <p:ph type="title"/>
          </p:nvPr>
        </p:nvSpPr>
        <p:spPr>
          <a:xfrm>
            <a:off x="825760" y="1757362"/>
            <a:ext cx="5141652" cy="842963"/>
          </a:xfrm>
        </p:spPr>
        <p:txBody>
          <a:bodyPr>
            <a:normAutofit fontScale="90000"/>
          </a:bodyPr>
          <a:lstStyle/>
          <a:p>
            <a:r>
              <a:rPr lang="it-IT" sz="3600" dirty="0"/>
              <a:t>Recenti progetti innovativi</a:t>
            </a:r>
          </a:p>
        </p:txBody>
      </p:sp>
    </p:spTree>
    <p:extLst>
      <p:ext uri="{BB962C8B-B14F-4D97-AF65-F5344CB8AC3E}">
        <p14:creationId xmlns:p14="http://schemas.microsoft.com/office/powerpoint/2010/main" val="1320319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E7B0BB-C1C5-C1A5-87CA-219A5CDB7C6C}"/>
              </a:ext>
            </a:extLst>
          </p:cNvPr>
          <p:cNvSpPr>
            <a:spLocks noGrp="1"/>
          </p:cNvSpPr>
          <p:nvPr>
            <p:ph type="title"/>
          </p:nvPr>
        </p:nvSpPr>
        <p:spPr>
          <a:xfrm>
            <a:off x="6324600" y="340412"/>
            <a:ext cx="5002098" cy="643543"/>
          </a:xfrm>
        </p:spPr>
        <p:txBody>
          <a:bodyPr>
            <a:normAutofit fontScale="90000"/>
          </a:bodyPr>
          <a:lstStyle/>
          <a:p>
            <a:pPr algn="ctr"/>
            <a:r>
              <a:rPr lang="it-IT" dirty="0">
                <a:solidFill>
                  <a:schemeClr val="tx2">
                    <a:lumMod val="75000"/>
                    <a:lumOff val="25000"/>
                  </a:schemeClr>
                </a:solidFill>
              </a:rPr>
              <a:t>Benessere organizzativo</a:t>
            </a:r>
            <a:br>
              <a:rPr lang="it-IT" dirty="0">
                <a:solidFill>
                  <a:schemeClr val="tx2">
                    <a:lumMod val="75000"/>
                    <a:lumOff val="25000"/>
                  </a:schemeClr>
                </a:solidFill>
              </a:rPr>
            </a:br>
            <a:r>
              <a:rPr lang="it-IT" dirty="0">
                <a:solidFill>
                  <a:schemeClr val="tx2">
                    <a:lumMod val="75000"/>
                    <a:lumOff val="25000"/>
                  </a:schemeClr>
                </a:solidFill>
              </a:rPr>
              <a:t>2025</a:t>
            </a:r>
          </a:p>
        </p:txBody>
      </p:sp>
      <p:pic>
        <p:nvPicPr>
          <p:cNvPr id="4" name="Immagine 3">
            <a:extLst>
              <a:ext uri="{FF2B5EF4-FFF2-40B4-BE49-F238E27FC236}">
                <a16:creationId xmlns:a16="http://schemas.microsoft.com/office/drawing/2014/main" id="{06BCC51F-2C42-CABB-B5A1-7AEAB90E65AD}"/>
              </a:ext>
            </a:extLst>
          </p:cNvPr>
          <p:cNvPicPr>
            <a:picLocks noChangeAspect="1"/>
          </p:cNvPicPr>
          <p:nvPr/>
        </p:nvPicPr>
        <p:blipFill>
          <a:blip r:embed="rId2"/>
          <a:stretch>
            <a:fillRect/>
          </a:stretch>
        </p:blipFill>
        <p:spPr>
          <a:xfrm>
            <a:off x="482599" y="222678"/>
            <a:ext cx="4597401" cy="6412644"/>
          </a:xfrm>
          <a:prstGeom prst="rect">
            <a:avLst/>
          </a:prstGeom>
          <a:ln>
            <a:noFill/>
          </a:ln>
          <a:effectLst>
            <a:outerShdw blurRad="292100" dist="139700" dir="2700000" algn="tl" rotWithShape="0">
              <a:srgbClr val="333333">
                <a:alpha val="65000"/>
              </a:srgbClr>
            </a:outerShdw>
          </a:effectLst>
        </p:spPr>
      </p:pic>
      <p:sp>
        <p:nvSpPr>
          <p:cNvPr id="8" name="CasellaDiTesto 7">
            <a:extLst>
              <a:ext uri="{FF2B5EF4-FFF2-40B4-BE49-F238E27FC236}">
                <a16:creationId xmlns:a16="http://schemas.microsoft.com/office/drawing/2014/main" id="{97CC543A-78B7-C693-4A53-E69F9EC7B580}"/>
              </a:ext>
            </a:extLst>
          </p:cNvPr>
          <p:cNvSpPr txBox="1"/>
          <p:nvPr/>
        </p:nvSpPr>
        <p:spPr>
          <a:xfrm>
            <a:off x="5918200" y="1301666"/>
            <a:ext cx="5969000" cy="5241628"/>
          </a:xfrm>
          <a:prstGeom prst="rect">
            <a:avLst/>
          </a:prstGeom>
          <a:noFill/>
        </p:spPr>
        <p:txBody>
          <a:bodyPr wrap="square">
            <a:spAutoFit/>
          </a:bodyPr>
          <a:lstStyle/>
          <a:p>
            <a:pPr algn="just">
              <a:lnSpc>
                <a:spcPct val="115000"/>
              </a:lnSpc>
              <a:spcAft>
                <a:spcPts val="600"/>
              </a:spcAft>
            </a:pPr>
            <a:r>
              <a:rPr lang="it-IT" sz="15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Linee programmatiche: </a:t>
            </a:r>
            <a:r>
              <a:rPr lang="it-IT" sz="1500" b="1" dirty="0">
                <a:latin typeface="Segoe UI" panose="020B0502040204020203" pitchFamily="34" charset="0"/>
              </a:rPr>
              <a:t>Circolare n. 1 e le Linee di indirizzo “Interventi a sostegno del benessere psicologico in ambito lavorativo nelle Aziende Sanitarie: un approccio multidisciplinare”.</a:t>
            </a:r>
          </a:p>
          <a:p>
            <a:pPr algn="just">
              <a:lnSpc>
                <a:spcPct val="115000"/>
              </a:lnSpc>
              <a:spcAft>
                <a:spcPts val="600"/>
              </a:spcAft>
              <a:buNone/>
            </a:pPr>
            <a:endParaRPr lang="it-IT" sz="1500" b="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buNone/>
            </a:pPr>
            <a:r>
              <a:rPr lang="it-IT" sz="1500" b="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Obiettivo delle Linee di indirizzo</a:t>
            </a:r>
            <a:endParaRPr lang="it-IT" sz="1500" b="1"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600"/>
              </a:spcAft>
              <a:buNone/>
            </a:pPr>
            <a:r>
              <a:rPr lang="it-IT" sz="15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Orientare le Direzioni Generali nella realizzazione di procedure aziendali in cui sia prevista la stretta collaborazione tra le diverse figure professionali coinvolte nella tematica, al fine di realizzare azioni individuali, di gruppo ed organizzative orientate alla </a:t>
            </a:r>
            <a:r>
              <a:rPr lang="it-IT" sz="1500" b="1" i="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promozione del benessere psicologico e all’implementazione delle risorse protettive individuali e collettive</a:t>
            </a:r>
            <a:r>
              <a:rPr lang="it-IT" sz="15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nel rispetto delle differenti articolazioni aziendali.</a:t>
            </a:r>
          </a:p>
          <a:p>
            <a:pPr algn="just">
              <a:lnSpc>
                <a:spcPct val="115000"/>
              </a:lnSpc>
              <a:spcAft>
                <a:spcPts val="600"/>
              </a:spcAft>
              <a:buNone/>
            </a:pPr>
            <a:endParaRPr lang="it-IT" sz="15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buNone/>
            </a:pPr>
            <a:r>
              <a:rPr lang="it-IT" sz="15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Prevista la stretta collaborazione tra i diversi specialisti, Medici Competenti (MC), Responsabili dei Servizi di Prevenzione e Protezione (RSPP), psicologi, ed eventualmente psichiatri, consente una valutazione complessiva dei fattori che concorrono al disagio lavorativo con l’obiettivo di attivare azioni correttive</a:t>
            </a:r>
            <a:r>
              <a:rPr lang="it-IT" sz="1500"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it-IT" sz="15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21730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C98E7B2-5582-6C8A-348B-2B5FCB05F8A0}"/>
              </a:ext>
            </a:extLst>
          </p:cNvPr>
          <p:cNvPicPr>
            <a:picLocks noChangeAspect="1"/>
          </p:cNvPicPr>
          <p:nvPr/>
        </p:nvPicPr>
        <p:blipFill>
          <a:blip r:embed="rId2"/>
          <a:stretch>
            <a:fillRect/>
          </a:stretch>
        </p:blipFill>
        <p:spPr>
          <a:xfrm>
            <a:off x="828677" y="358531"/>
            <a:ext cx="4520986" cy="6140937"/>
          </a:xfrm>
          <a:prstGeom prst="rect">
            <a:avLst/>
          </a:prstGeom>
          <a:ln>
            <a:noFill/>
          </a:ln>
          <a:effectLst>
            <a:outerShdw blurRad="292100" dist="139700" dir="2700000" algn="tl" rotWithShape="0">
              <a:srgbClr val="333333">
                <a:alpha val="65000"/>
              </a:srgbClr>
            </a:outerShdw>
          </a:effectLst>
        </p:spPr>
      </p:pic>
      <p:sp>
        <p:nvSpPr>
          <p:cNvPr id="5" name="Titolo 1">
            <a:extLst>
              <a:ext uri="{FF2B5EF4-FFF2-40B4-BE49-F238E27FC236}">
                <a16:creationId xmlns:a16="http://schemas.microsoft.com/office/drawing/2014/main" id="{89CE86A2-6068-AECA-C197-BCD313474D7C}"/>
              </a:ext>
            </a:extLst>
          </p:cNvPr>
          <p:cNvSpPr>
            <a:spLocks noGrp="1"/>
          </p:cNvSpPr>
          <p:nvPr>
            <p:ph type="title"/>
          </p:nvPr>
        </p:nvSpPr>
        <p:spPr>
          <a:xfrm>
            <a:off x="6324600" y="340412"/>
            <a:ext cx="5002098" cy="643543"/>
          </a:xfrm>
        </p:spPr>
        <p:txBody>
          <a:bodyPr>
            <a:normAutofit fontScale="90000"/>
          </a:bodyPr>
          <a:lstStyle/>
          <a:p>
            <a:pPr algn="ctr"/>
            <a:r>
              <a:rPr lang="it-IT" dirty="0">
                <a:solidFill>
                  <a:schemeClr val="tx2">
                    <a:lumMod val="75000"/>
                    <a:lumOff val="25000"/>
                  </a:schemeClr>
                </a:solidFill>
              </a:rPr>
              <a:t>Protocollo supporto alle persone che hanno subito violenza</a:t>
            </a:r>
            <a:br>
              <a:rPr lang="it-IT" dirty="0">
                <a:solidFill>
                  <a:schemeClr val="tx2">
                    <a:lumMod val="75000"/>
                    <a:lumOff val="25000"/>
                  </a:schemeClr>
                </a:solidFill>
              </a:rPr>
            </a:br>
            <a:r>
              <a:rPr lang="it-IT" dirty="0">
                <a:solidFill>
                  <a:schemeClr val="tx2">
                    <a:lumMod val="75000"/>
                    <a:lumOff val="25000"/>
                  </a:schemeClr>
                </a:solidFill>
              </a:rPr>
              <a:t>2025</a:t>
            </a:r>
          </a:p>
        </p:txBody>
      </p:sp>
      <p:sp>
        <p:nvSpPr>
          <p:cNvPr id="9" name="CasellaDiTesto 8">
            <a:extLst>
              <a:ext uri="{FF2B5EF4-FFF2-40B4-BE49-F238E27FC236}">
                <a16:creationId xmlns:a16="http://schemas.microsoft.com/office/drawing/2014/main" id="{C6B25ACA-E896-FEC7-4317-8F30116AE742}"/>
              </a:ext>
            </a:extLst>
          </p:cNvPr>
          <p:cNvSpPr txBox="1"/>
          <p:nvPr/>
        </p:nvSpPr>
        <p:spPr>
          <a:xfrm>
            <a:off x="6324600" y="1441589"/>
            <a:ext cx="5549049" cy="4524315"/>
          </a:xfrm>
          <a:prstGeom prst="rect">
            <a:avLst/>
          </a:prstGeom>
          <a:noFill/>
        </p:spPr>
        <p:txBody>
          <a:bodyPr wrap="square">
            <a:spAutoFit/>
          </a:bodyPr>
          <a:lstStyle/>
          <a:p>
            <a:pPr algn="just"/>
            <a:r>
              <a:rPr lang="it-IT" dirty="0"/>
              <a:t>Con DGR 1235 del 28/07/2025 è stata approvato il “Protocollo di intesa tra la Regione Emilia-Romagna e le organizzazioni sindacali CGIL, CISL E UIL Emilia-Romagna per individuare un percorso sperimentale gratuito di ascolto e supporto per lavoratrici e lavoratori che hanno subito violenza e/o molestie sul lavoro, con particolare attenzione alla violenza di genere”.</a:t>
            </a:r>
          </a:p>
          <a:p>
            <a:pPr algn="just"/>
            <a:endParaRPr lang="it-IT" dirty="0"/>
          </a:p>
          <a:p>
            <a:pPr algn="just"/>
            <a:r>
              <a:rPr lang="it-IT" dirty="0"/>
              <a:t>Percorso sperimentale gratuito di ascolto e supporto, nell'ambito dei servizi sanitari, </a:t>
            </a:r>
            <a:r>
              <a:rPr lang="it-IT" b="1" dirty="0"/>
              <a:t>per lavoratrici e lavoratori che hanno subito molestie e/o violenza di genere sul lavoro</a:t>
            </a:r>
            <a:r>
              <a:rPr lang="it-IT" dirty="0"/>
              <a:t>, al quale potranno liberamente decidere di aderire, per avere un aiuto ed un sostegno specifico e qualificato, presso i </a:t>
            </a:r>
            <a:r>
              <a:rPr lang="it-IT" b="1" dirty="0"/>
              <a:t>Consultori familiari </a:t>
            </a:r>
            <a:r>
              <a:rPr lang="it-IT" dirty="0"/>
              <a:t>della regione.</a:t>
            </a:r>
          </a:p>
        </p:txBody>
      </p:sp>
    </p:spTree>
    <p:extLst>
      <p:ext uri="{BB962C8B-B14F-4D97-AF65-F5344CB8AC3E}">
        <p14:creationId xmlns:p14="http://schemas.microsoft.com/office/powerpoint/2010/main" val="885651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95FA1-6CD3-C8EF-2A00-2260BF0A44ED}"/>
            </a:ext>
          </a:extLst>
        </p:cNvPr>
        <p:cNvGrpSpPr/>
        <p:nvPr/>
      </p:nvGrpSpPr>
      <p:grpSpPr>
        <a:xfrm>
          <a:off x="0" y="0"/>
          <a:ext cx="0" cy="0"/>
          <a:chOff x="0" y="0"/>
          <a:chExt cx="0" cy="0"/>
        </a:xfrm>
      </p:grpSpPr>
      <p:sp>
        <p:nvSpPr>
          <p:cNvPr id="5" name="Titolo 1">
            <a:extLst>
              <a:ext uri="{FF2B5EF4-FFF2-40B4-BE49-F238E27FC236}">
                <a16:creationId xmlns:a16="http://schemas.microsoft.com/office/drawing/2014/main" id="{C2B14B17-AFC0-2EF0-A254-A3A563764BAB}"/>
              </a:ext>
            </a:extLst>
          </p:cNvPr>
          <p:cNvSpPr>
            <a:spLocks noGrp="1"/>
          </p:cNvSpPr>
          <p:nvPr>
            <p:ph type="title"/>
          </p:nvPr>
        </p:nvSpPr>
        <p:spPr>
          <a:xfrm>
            <a:off x="6324600" y="340412"/>
            <a:ext cx="5002098" cy="643543"/>
          </a:xfrm>
        </p:spPr>
        <p:txBody>
          <a:bodyPr>
            <a:normAutofit fontScale="90000"/>
          </a:bodyPr>
          <a:lstStyle/>
          <a:p>
            <a:pPr algn="ctr"/>
            <a:r>
              <a:rPr lang="it-IT" dirty="0">
                <a:solidFill>
                  <a:schemeClr val="tx2">
                    <a:lumMod val="75000"/>
                    <a:lumOff val="25000"/>
                  </a:schemeClr>
                </a:solidFill>
              </a:rPr>
              <a:t>Protocollo supporto alla Polizia locale – rinnovo 2025</a:t>
            </a:r>
          </a:p>
        </p:txBody>
      </p:sp>
      <p:pic>
        <p:nvPicPr>
          <p:cNvPr id="3" name="Immagine 2">
            <a:extLst>
              <a:ext uri="{FF2B5EF4-FFF2-40B4-BE49-F238E27FC236}">
                <a16:creationId xmlns:a16="http://schemas.microsoft.com/office/drawing/2014/main" id="{A0C196B7-4B95-3087-7800-A08CE77A5643}"/>
              </a:ext>
            </a:extLst>
          </p:cNvPr>
          <p:cNvPicPr>
            <a:picLocks noChangeAspect="1"/>
          </p:cNvPicPr>
          <p:nvPr/>
        </p:nvPicPr>
        <p:blipFill>
          <a:blip r:embed="rId2"/>
          <a:stretch>
            <a:fillRect/>
          </a:stretch>
        </p:blipFill>
        <p:spPr>
          <a:xfrm>
            <a:off x="711200" y="340412"/>
            <a:ext cx="4241800" cy="6080484"/>
          </a:xfrm>
          <a:prstGeom prst="rect">
            <a:avLst/>
          </a:prstGeom>
          <a:ln>
            <a:noFill/>
          </a:ln>
          <a:effectLst>
            <a:outerShdw blurRad="292100" dist="139700" dir="2700000" algn="tl" rotWithShape="0">
              <a:srgbClr val="333333">
                <a:alpha val="65000"/>
              </a:srgbClr>
            </a:outerShdw>
          </a:effectLst>
        </p:spPr>
      </p:pic>
      <p:sp>
        <p:nvSpPr>
          <p:cNvPr id="7" name="CasellaDiTesto 6">
            <a:extLst>
              <a:ext uri="{FF2B5EF4-FFF2-40B4-BE49-F238E27FC236}">
                <a16:creationId xmlns:a16="http://schemas.microsoft.com/office/drawing/2014/main" id="{75C7BB72-738A-3DAA-D326-4E2DAD971202}"/>
              </a:ext>
            </a:extLst>
          </p:cNvPr>
          <p:cNvSpPr txBox="1"/>
          <p:nvPr/>
        </p:nvSpPr>
        <p:spPr>
          <a:xfrm>
            <a:off x="5248275" y="1537294"/>
            <a:ext cx="6734175" cy="5119478"/>
          </a:xfrm>
          <a:prstGeom prst="rect">
            <a:avLst/>
          </a:prstGeom>
          <a:noFill/>
        </p:spPr>
        <p:txBody>
          <a:bodyPr wrap="square">
            <a:spAutoFit/>
          </a:bodyPr>
          <a:lstStyle/>
          <a:p>
            <a:pPr algn="just" fontAlgn="base">
              <a:lnSpc>
                <a:spcPct val="115000"/>
              </a:lnSpc>
              <a:spcAft>
                <a:spcPts val="600"/>
              </a:spcAft>
              <a:buNone/>
            </a:pPr>
            <a:r>
              <a:rPr lang="it-IT"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Nell’ambito della collaborazione dei Settori Assistenza Territoriale e Gabinetto del Presidente della Giunta (Unità polizia locale) è stata rinovata la sperimentazione di un servizio di consultazione psicologica di primo livello rivolto a tutti i comandi di Polizia locale della Regione Emilia-Romagna a cui poter accedere direttamente tramite piattaforma di Telemedicina.</a:t>
            </a:r>
            <a:endParaRPr lang="it-IT" kern="100" dirty="0">
              <a:effectLst/>
              <a:latin typeface="Aptos" panose="020B0004020202020204" pitchFamily="34" charset="0"/>
              <a:ea typeface="Aptos" panose="020B0004020202020204" pitchFamily="34" charset="0"/>
              <a:cs typeface="Times New Roman" panose="02020603050405020304" pitchFamily="18" charset="0"/>
            </a:endParaRPr>
          </a:p>
          <a:p>
            <a:pPr algn="just" fontAlgn="base">
              <a:lnSpc>
                <a:spcPct val="115000"/>
              </a:lnSpc>
              <a:spcAft>
                <a:spcPts val="600"/>
              </a:spcAft>
              <a:buNone/>
            </a:pPr>
            <a:endParaRPr lang="it-IT"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endParaRPr>
          </a:p>
          <a:p>
            <a:pPr algn="just" fontAlgn="base">
              <a:lnSpc>
                <a:spcPct val="115000"/>
              </a:lnSpc>
              <a:spcAft>
                <a:spcPts val="600"/>
              </a:spcAft>
              <a:buNone/>
            </a:pPr>
            <a:r>
              <a:rPr lang="it-IT" b="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Agenti che hanno richiesto supporto psicologico  181</a:t>
            </a:r>
            <a:r>
              <a:rPr lang="it-IT"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 dicembre 2025</a:t>
            </a:r>
          </a:p>
          <a:p>
            <a:pPr algn="just" fontAlgn="base">
              <a:lnSpc>
                <a:spcPct val="115000"/>
              </a:lnSpc>
              <a:spcAft>
                <a:spcPts val="600"/>
              </a:spcAft>
              <a:buNone/>
            </a:pPr>
            <a:r>
              <a:rPr lang="it-IT"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PARI AL 4,25% DELLA POPOLAZIONE TARGET</a:t>
            </a:r>
          </a:p>
          <a:p>
            <a:pPr algn="just" fontAlgn="base">
              <a:lnSpc>
                <a:spcPct val="115000"/>
              </a:lnSpc>
              <a:spcAft>
                <a:spcPts val="600"/>
              </a:spcAft>
              <a:buNone/>
            </a:pPr>
            <a:endParaRPr lang="it-IT" sz="1400" i="1" kern="100" dirty="0">
              <a:solidFill>
                <a:srgbClr val="000000"/>
              </a:solidFill>
              <a:latin typeface="Calibri" panose="020F0502020204030204" pitchFamily="34" charset="0"/>
              <a:ea typeface="Aptos" panose="020B0004020202020204" pitchFamily="34" charset="0"/>
              <a:cs typeface="Times New Roman" panose="02020603050405020304" pitchFamily="18" charset="0"/>
            </a:endParaRPr>
          </a:p>
          <a:p>
            <a:pPr algn="just" fontAlgn="base">
              <a:lnSpc>
                <a:spcPct val="115000"/>
              </a:lnSpc>
              <a:spcAft>
                <a:spcPts val="600"/>
              </a:spcAft>
              <a:buNone/>
            </a:pPr>
            <a:endParaRPr lang="it-IT" sz="1400" i="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endParaRPr>
          </a:p>
          <a:p>
            <a:pPr algn="just" fontAlgn="base">
              <a:lnSpc>
                <a:spcPct val="115000"/>
              </a:lnSpc>
              <a:spcAft>
                <a:spcPts val="600"/>
              </a:spcAft>
              <a:buNone/>
            </a:pPr>
            <a:endParaRPr lang="it-IT" sz="1400" i="1" kern="100" dirty="0">
              <a:solidFill>
                <a:srgbClr val="000000"/>
              </a:solidFill>
              <a:latin typeface="Calibri" panose="020F0502020204030204" pitchFamily="34" charset="0"/>
              <a:ea typeface="Aptos" panose="020B0004020202020204" pitchFamily="34" charset="0"/>
              <a:cs typeface="Times New Roman" panose="02020603050405020304" pitchFamily="18" charset="0"/>
            </a:endParaRPr>
          </a:p>
          <a:p>
            <a:pPr algn="just" fontAlgn="base">
              <a:lnSpc>
                <a:spcPct val="115000"/>
              </a:lnSpc>
              <a:spcAft>
                <a:spcPts val="600"/>
              </a:spcAft>
              <a:buNone/>
            </a:pPr>
            <a:endParaRPr lang="it-IT" sz="1400" i="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endParaRPr>
          </a:p>
          <a:p>
            <a:pPr algn="just" fontAlgn="base">
              <a:lnSpc>
                <a:spcPct val="115000"/>
              </a:lnSpc>
              <a:spcAft>
                <a:spcPts val="600"/>
              </a:spcAft>
              <a:buNone/>
            </a:pPr>
            <a:r>
              <a:rPr lang="it-IT" sz="1400" i="1" kern="100" dirty="0">
                <a:solidFill>
                  <a:srgbClr val="000000"/>
                </a:solidFill>
                <a:latin typeface="Calibri" panose="020F0502020204030204" pitchFamily="34" charset="0"/>
                <a:ea typeface="Aptos" panose="020B0004020202020204" pitchFamily="34" charset="0"/>
                <a:cs typeface="Times New Roman" panose="02020603050405020304" pitchFamily="18" charset="0"/>
              </a:rPr>
              <a:t>* </a:t>
            </a:r>
            <a:r>
              <a:rPr lang="it-IT" sz="1400" i="1" kern="100" dirty="0">
                <a:effectLst/>
                <a:latin typeface="Aptos" panose="020B0004020202020204" pitchFamily="34" charset="0"/>
                <a:ea typeface="Aptos" panose="020B0004020202020204" pitchFamily="34" charset="0"/>
                <a:cs typeface="Times New Roman" panose="02020603050405020304" pitchFamily="18" charset="0"/>
              </a:rPr>
              <a:t>ogni agente è stato ricontattato in media entro 3,3 giorni dalla richiesta di supporto</a:t>
            </a:r>
          </a:p>
        </p:txBody>
      </p:sp>
    </p:spTree>
    <p:extLst>
      <p:ext uri="{BB962C8B-B14F-4D97-AF65-F5344CB8AC3E}">
        <p14:creationId xmlns:p14="http://schemas.microsoft.com/office/powerpoint/2010/main" val="3836581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EDFA3-4392-6078-1724-79986E43E463}"/>
            </a:ext>
          </a:extLst>
        </p:cNvPr>
        <p:cNvGrpSpPr/>
        <p:nvPr/>
      </p:nvGrpSpPr>
      <p:grpSpPr>
        <a:xfrm>
          <a:off x="0" y="0"/>
          <a:ext cx="0" cy="0"/>
          <a:chOff x="0" y="0"/>
          <a:chExt cx="0" cy="0"/>
        </a:xfrm>
      </p:grpSpPr>
      <p:sp>
        <p:nvSpPr>
          <p:cNvPr id="5" name="Titolo 1">
            <a:extLst>
              <a:ext uri="{FF2B5EF4-FFF2-40B4-BE49-F238E27FC236}">
                <a16:creationId xmlns:a16="http://schemas.microsoft.com/office/drawing/2014/main" id="{FD44F739-894F-9204-EEB3-CAEE84DA1192}"/>
              </a:ext>
            </a:extLst>
          </p:cNvPr>
          <p:cNvSpPr>
            <a:spLocks noGrp="1"/>
          </p:cNvSpPr>
          <p:nvPr>
            <p:ph type="title"/>
          </p:nvPr>
        </p:nvSpPr>
        <p:spPr>
          <a:xfrm>
            <a:off x="6096000" y="340412"/>
            <a:ext cx="5842000" cy="643543"/>
          </a:xfrm>
        </p:spPr>
        <p:txBody>
          <a:bodyPr>
            <a:normAutofit fontScale="90000"/>
          </a:bodyPr>
          <a:lstStyle/>
          <a:p>
            <a:pPr algn="ctr"/>
            <a:r>
              <a:rPr lang="it-IT" dirty="0">
                <a:solidFill>
                  <a:schemeClr val="tx2">
                    <a:lumMod val="75000"/>
                    <a:lumOff val="25000"/>
                  </a:schemeClr>
                </a:solidFill>
              </a:rPr>
              <a:t>Psicologia emergenza e Protezione civile</a:t>
            </a:r>
            <a:br>
              <a:rPr lang="it-IT" dirty="0">
                <a:solidFill>
                  <a:schemeClr val="tx2">
                    <a:lumMod val="75000"/>
                    <a:lumOff val="25000"/>
                  </a:schemeClr>
                </a:solidFill>
              </a:rPr>
            </a:br>
            <a:r>
              <a:rPr lang="it-IT" dirty="0">
                <a:solidFill>
                  <a:schemeClr val="tx2">
                    <a:lumMod val="75000"/>
                    <a:lumOff val="25000"/>
                  </a:schemeClr>
                </a:solidFill>
              </a:rPr>
              <a:t>2026</a:t>
            </a:r>
          </a:p>
        </p:txBody>
      </p:sp>
      <p:sp>
        <p:nvSpPr>
          <p:cNvPr id="3" name="CasellaDiTesto 2">
            <a:extLst>
              <a:ext uri="{FF2B5EF4-FFF2-40B4-BE49-F238E27FC236}">
                <a16:creationId xmlns:a16="http://schemas.microsoft.com/office/drawing/2014/main" id="{B3592404-9CEE-4A98-8F1A-687B11E05073}"/>
              </a:ext>
            </a:extLst>
          </p:cNvPr>
          <p:cNvSpPr txBox="1"/>
          <p:nvPr/>
        </p:nvSpPr>
        <p:spPr>
          <a:xfrm>
            <a:off x="5816600" y="6074370"/>
            <a:ext cx="6400800" cy="646331"/>
          </a:xfrm>
          <a:prstGeom prst="rect">
            <a:avLst/>
          </a:prstGeom>
          <a:noFill/>
        </p:spPr>
        <p:txBody>
          <a:bodyPr wrap="square">
            <a:spAutoFit/>
          </a:bodyPr>
          <a:lstStyle/>
          <a:p>
            <a:r>
              <a:rPr lang="it-IT" sz="1800" i="1" dirty="0">
                <a:effectLst/>
                <a:latin typeface="Calibri" panose="020F0502020204030204" pitchFamily="34" charset="0"/>
                <a:ea typeface="Aptos" panose="020B0004020202020204" pitchFamily="34" charset="0"/>
              </a:rPr>
              <a:t>DGR 154/26 “Linee di indirizzo per l’organizzazione dell’intervento psicologico nei contesti di urgenza ed emergenza</a:t>
            </a:r>
            <a:r>
              <a:rPr lang="it-IT" sz="1800" dirty="0">
                <a:effectLst/>
                <a:latin typeface="Calibri" panose="020F0502020204030204" pitchFamily="34" charset="0"/>
                <a:ea typeface="Aptos" panose="020B0004020202020204" pitchFamily="34" charset="0"/>
              </a:rPr>
              <a:t>” </a:t>
            </a:r>
            <a:endParaRPr lang="it-IT" dirty="0"/>
          </a:p>
        </p:txBody>
      </p:sp>
      <p:pic>
        <p:nvPicPr>
          <p:cNvPr id="6" name="Immagine 5">
            <a:extLst>
              <a:ext uri="{FF2B5EF4-FFF2-40B4-BE49-F238E27FC236}">
                <a16:creationId xmlns:a16="http://schemas.microsoft.com/office/drawing/2014/main" id="{FA73B533-5261-BD7B-B757-E0FE2F716097}"/>
              </a:ext>
            </a:extLst>
          </p:cNvPr>
          <p:cNvPicPr>
            <a:picLocks noChangeAspect="1"/>
          </p:cNvPicPr>
          <p:nvPr/>
        </p:nvPicPr>
        <p:blipFill>
          <a:blip r:embed="rId2"/>
          <a:stretch>
            <a:fillRect/>
          </a:stretch>
        </p:blipFill>
        <p:spPr>
          <a:xfrm>
            <a:off x="431800" y="340412"/>
            <a:ext cx="4362231" cy="6195633"/>
          </a:xfrm>
          <a:prstGeom prst="rect">
            <a:avLst/>
          </a:prstGeom>
          <a:ln>
            <a:noFill/>
          </a:ln>
          <a:effectLst>
            <a:outerShdw blurRad="292100" dist="139700" dir="2700000" algn="tl" rotWithShape="0">
              <a:srgbClr val="333333">
                <a:alpha val="65000"/>
              </a:srgbClr>
            </a:outerShdw>
          </a:effectLst>
        </p:spPr>
      </p:pic>
      <p:sp>
        <p:nvSpPr>
          <p:cNvPr id="8" name="CasellaDiTesto 7">
            <a:extLst>
              <a:ext uri="{FF2B5EF4-FFF2-40B4-BE49-F238E27FC236}">
                <a16:creationId xmlns:a16="http://schemas.microsoft.com/office/drawing/2014/main" id="{C7EB5AC3-DA80-3A69-22AA-B9634A2797AB}"/>
              </a:ext>
            </a:extLst>
          </p:cNvPr>
          <p:cNvSpPr txBox="1"/>
          <p:nvPr/>
        </p:nvSpPr>
        <p:spPr>
          <a:xfrm>
            <a:off x="6254750" y="1607170"/>
            <a:ext cx="5327650" cy="3059556"/>
          </a:xfrm>
          <a:prstGeom prst="rect">
            <a:avLst/>
          </a:prstGeom>
          <a:noFill/>
        </p:spPr>
        <p:txBody>
          <a:bodyPr wrap="square">
            <a:spAutoFit/>
          </a:bodyPr>
          <a:lstStyle/>
          <a:p>
            <a:pPr algn="just" fontAlgn="base">
              <a:lnSpc>
                <a:spcPct val="115000"/>
              </a:lnSpc>
              <a:spcAft>
                <a:spcPts val="600"/>
              </a:spcAft>
              <a:buNone/>
            </a:pPr>
            <a:r>
              <a:rPr lang="it-IT" sz="20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Strutturato un sistema – unico in Italia - in collaborazione tra Regione, Aziende USL, Protezione civile e Associazioni dell’emergenza psicologica per fornire supporto alle emergenze e alle catastrofi</a:t>
            </a:r>
            <a:r>
              <a:rPr lang="it-IT" sz="2000" b="1" i="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p>
          <a:p>
            <a:pPr algn="just" fontAlgn="base">
              <a:lnSpc>
                <a:spcPct val="115000"/>
              </a:lnSpc>
              <a:spcAft>
                <a:spcPts val="600"/>
              </a:spcAft>
              <a:buNone/>
            </a:pPr>
            <a:endParaRPr lang="it-IT" sz="2000" b="1" i="1" kern="100" dirty="0">
              <a:solidFill>
                <a:srgbClr val="000000"/>
              </a:solidFill>
              <a:latin typeface="Calibri" panose="020F0502020204030204" pitchFamily="34" charset="0"/>
              <a:ea typeface="Aptos" panose="020B0004020202020204" pitchFamily="34" charset="0"/>
              <a:cs typeface="Times New Roman" panose="02020603050405020304" pitchFamily="18" charset="0"/>
            </a:endParaRPr>
          </a:p>
          <a:p>
            <a:pPr algn="just" fontAlgn="base">
              <a:lnSpc>
                <a:spcPct val="115000"/>
              </a:lnSpc>
              <a:spcAft>
                <a:spcPts val="600"/>
              </a:spcAft>
              <a:buNone/>
            </a:pPr>
            <a:r>
              <a:rPr lang="it-IT" sz="20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Previsto un formativo regionale, complesso, articolato per fasi e target</a:t>
            </a:r>
            <a:r>
              <a:rPr lang="it-IT" sz="2000" kern="100" dirty="0">
                <a:solidFill>
                  <a:srgbClr val="000000"/>
                </a:solidFill>
                <a:latin typeface="Calibri" panose="020F0502020204030204" pitchFamily="34" charset="0"/>
                <a:ea typeface="Aptos" panose="020B0004020202020204" pitchFamily="34" charset="0"/>
                <a:cs typeface="Times New Roman" panose="02020603050405020304" pitchFamily="18" charset="0"/>
              </a:rPr>
              <a:t>.</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99524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9D37A-AAE3-5941-5D70-6ECBF00CFFD5}"/>
            </a:ext>
          </a:extLst>
        </p:cNvPr>
        <p:cNvGrpSpPr/>
        <p:nvPr/>
      </p:nvGrpSpPr>
      <p:grpSpPr>
        <a:xfrm>
          <a:off x="0" y="0"/>
          <a:ext cx="0" cy="0"/>
          <a:chOff x="0" y="0"/>
          <a:chExt cx="0" cy="0"/>
        </a:xfrm>
      </p:grpSpPr>
      <p:sp>
        <p:nvSpPr>
          <p:cNvPr id="5" name="Titolo 1">
            <a:extLst>
              <a:ext uri="{FF2B5EF4-FFF2-40B4-BE49-F238E27FC236}">
                <a16:creationId xmlns:a16="http://schemas.microsoft.com/office/drawing/2014/main" id="{6C6E6AEF-25D0-8A4E-5C0A-C5D8F05C2385}"/>
              </a:ext>
            </a:extLst>
          </p:cNvPr>
          <p:cNvSpPr>
            <a:spLocks noGrp="1"/>
          </p:cNvSpPr>
          <p:nvPr>
            <p:ph type="title"/>
          </p:nvPr>
        </p:nvSpPr>
        <p:spPr>
          <a:xfrm>
            <a:off x="6096000" y="340412"/>
            <a:ext cx="5842000" cy="643543"/>
          </a:xfrm>
        </p:spPr>
        <p:txBody>
          <a:bodyPr>
            <a:normAutofit fontScale="90000"/>
          </a:bodyPr>
          <a:lstStyle/>
          <a:p>
            <a:pPr algn="ctr"/>
            <a:r>
              <a:rPr lang="it-IT" dirty="0">
                <a:solidFill>
                  <a:schemeClr val="tx2">
                    <a:lumMod val="75000"/>
                    <a:lumOff val="25000"/>
                  </a:schemeClr>
                </a:solidFill>
              </a:rPr>
              <a:t>Prevenzione rischio suicidario in carcere</a:t>
            </a:r>
            <a:br>
              <a:rPr lang="it-IT" dirty="0">
                <a:solidFill>
                  <a:schemeClr val="tx2">
                    <a:lumMod val="75000"/>
                    <a:lumOff val="25000"/>
                  </a:schemeClr>
                </a:solidFill>
              </a:rPr>
            </a:br>
            <a:r>
              <a:rPr lang="it-IT" dirty="0">
                <a:solidFill>
                  <a:schemeClr val="tx2">
                    <a:lumMod val="75000"/>
                    <a:lumOff val="25000"/>
                  </a:schemeClr>
                </a:solidFill>
              </a:rPr>
              <a:t>2025</a:t>
            </a:r>
          </a:p>
        </p:txBody>
      </p:sp>
      <p:sp>
        <p:nvSpPr>
          <p:cNvPr id="3" name="CasellaDiTesto 2">
            <a:extLst>
              <a:ext uri="{FF2B5EF4-FFF2-40B4-BE49-F238E27FC236}">
                <a16:creationId xmlns:a16="http://schemas.microsoft.com/office/drawing/2014/main" id="{3D772977-B85C-1C37-77B2-07BE9F75FDBB}"/>
              </a:ext>
            </a:extLst>
          </p:cNvPr>
          <p:cNvSpPr txBox="1"/>
          <p:nvPr/>
        </p:nvSpPr>
        <p:spPr>
          <a:xfrm>
            <a:off x="5816600" y="6074370"/>
            <a:ext cx="6400800" cy="369332"/>
          </a:xfrm>
          <a:prstGeom prst="rect">
            <a:avLst/>
          </a:prstGeom>
          <a:noFill/>
        </p:spPr>
        <p:txBody>
          <a:bodyPr wrap="square">
            <a:spAutoFit/>
          </a:bodyPr>
          <a:lstStyle/>
          <a:p>
            <a:r>
              <a:rPr lang="it-IT" i="1" dirty="0">
                <a:latin typeface="Calibri" panose="020F0502020204030204" pitchFamily="34" charset="0"/>
                <a:ea typeface="Aptos" panose="020B0004020202020204" pitchFamily="34" charset="0"/>
              </a:rPr>
              <a:t>DGR n. 1032/2025 </a:t>
            </a:r>
            <a:endParaRPr lang="it-IT" dirty="0"/>
          </a:p>
        </p:txBody>
      </p:sp>
      <p:sp>
        <p:nvSpPr>
          <p:cNvPr id="8" name="CasellaDiTesto 7">
            <a:extLst>
              <a:ext uri="{FF2B5EF4-FFF2-40B4-BE49-F238E27FC236}">
                <a16:creationId xmlns:a16="http://schemas.microsoft.com/office/drawing/2014/main" id="{24129AF5-2FB8-2936-AC28-A3301E0D56E4}"/>
              </a:ext>
            </a:extLst>
          </p:cNvPr>
          <p:cNvSpPr txBox="1"/>
          <p:nvPr/>
        </p:nvSpPr>
        <p:spPr>
          <a:xfrm>
            <a:off x="6127750" y="1367922"/>
            <a:ext cx="5480050" cy="4270878"/>
          </a:xfrm>
          <a:prstGeom prst="rect">
            <a:avLst/>
          </a:prstGeom>
          <a:noFill/>
        </p:spPr>
        <p:txBody>
          <a:bodyPr wrap="square">
            <a:spAutoFit/>
          </a:bodyPr>
          <a:lstStyle/>
          <a:p>
            <a:pPr algn="just" fontAlgn="base">
              <a:lnSpc>
                <a:spcPct val="115000"/>
              </a:lnSpc>
              <a:spcAft>
                <a:spcPts val="600"/>
              </a:spcAft>
              <a:buNone/>
            </a:pPr>
            <a:r>
              <a:rPr lang="it-IT" sz="2000" dirty="0"/>
              <a:t>Prevenire il rischio di suicidio in ambito carcerario è un obiettivo condiviso tanto dalla Amministrazione Penitenziaria quanto dal Servizio sanitario, ed è caratterizzato dalla scelta di metodologie di lavoro con caratteristiche di innovatività, comune perseguimento degli obiettivi e integrazione delle reciproche competenze.</a:t>
            </a:r>
          </a:p>
          <a:p>
            <a:pPr algn="just" fontAlgn="base">
              <a:lnSpc>
                <a:spcPct val="115000"/>
              </a:lnSpc>
              <a:spcAft>
                <a:spcPts val="600"/>
              </a:spcAft>
              <a:buNone/>
            </a:pP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fontAlgn="base">
              <a:lnSpc>
                <a:spcPct val="115000"/>
              </a:lnSpc>
              <a:spcAft>
                <a:spcPts val="600"/>
              </a:spcAft>
              <a:buNone/>
            </a:pPr>
            <a:r>
              <a:rPr lang="it-IT" sz="2000" kern="100" dirty="0">
                <a:latin typeface="Aptos" panose="020B0004020202020204" pitchFamily="34" charset="0"/>
                <a:ea typeface="Aptos" panose="020B0004020202020204" pitchFamily="34" charset="0"/>
                <a:cs typeface="Times New Roman" panose="02020603050405020304" pitchFamily="18" charset="0"/>
              </a:rPr>
              <a:t>Strutturato un protocollo che prevede una costante valutazione psicologica del rischio.</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C8F3AD4D-A5C3-0601-C228-49C64372C522}"/>
              </a:ext>
            </a:extLst>
          </p:cNvPr>
          <p:cNvPicPr>
            <a:picLocks noChangeAspect="1"/>
          </p:cNvPicPr>
          <p:nvPr/>
        </p:nvPicPr>
        <p:blipFill>
          <a:blip r:embed="rId2"/>
          <a:stretch>
            <a:fillRect/>
          </a:stretch>
        </p:blipFill>
        <p:spPr>
          <a:xfrm>
            <a:off x="736600" y="272405"/>
            <a:ext cx="4381500" cy="63131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7897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BD9DB-8460-19EB-960C-2EE1B85B630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FE08769-C34E-7E0F-42C5-A3181124F8E4}"/>
              </a:ext>
            </a:extLst>
          </p:cNvPr>
          <p:cNvSpPr>
            <a:spLocks noGrp="1"/>
          </p:cNvSpPr>
          <p:nvPr>
            <p:ph type="title"/>
          </p:nvPr>
        </p:nvSpPr>
        <p:spPr>
          <a:xfrm>
            <a:off x="825760" y="1757362"/>
            <a:ext cx="5141652" cy="842963"/>
          </a:xfrm>
        </p:spPr>
        <p:txBody>
          <a:bodyPr>
            <a:normAutofit fontScale="90000"/>
          </a:bodyPr>
          <a:lstStyle/>
          <a:p>
            <a:r>
              <a:rPr lang="it-IT" sz="3600" dirty="0"/>
              <a:t>Dati sul personale  psicologo</a:t>
            </a:r>
          </a:p>
        </p:txBody>
      </p:sp>
    </p:spTree>
    <p:extLst>
      <p:ext uri="{BB962C8B-B14F-4D97-AF65-F5344CB8AC3E}">
        <p14:creationId xmlns:p14="http://schemas.microsoft.com/office/powerpoint/2010/main" val="2201755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65E6BA7-C902-5BBD-2DAC-02D494360163}"/>
              </a:ext>
            </a:extLst>
          </p:cNvPr>
          <p:cNvSpPr txBox="1"/>
          <p:nvPr/>
        </p:nvSpPr>
        <p:spPr>
          <a:xfrm>
            <a:off x="4568465" y="691634"/>
            <a:ext cx="3055070" cy="1569660"/>
          </a:xfrm>
          <a:prstGeom prst="rect">
            <a:avLst/>
          </a:prstGeom>
          <a:noFill/>
        </p:spPr>
        <p:txBody>
          <a:bodyPr wrap="square">
            <a:spAutoFit/>
          </a:bodyPr>
          <a:lstStyle/>
          <a:p>
            <a:pPr algn="ctr"/>
            <a:r>
              <a:rPr lang="it-IT" sz="2400" b="1" dirty="0">
                <a:solidFill>
                  <a:schemeClr val="tx2">
                    <a:lumMod val="90000"/>
                    <a:lumOff val="10000"/>
                  </a:schemeClr>
                </a:solidFill>
                <a:latin typeface="+mj-lt"/>
                <a:ea typeface="+mj-ea"/>
                <a:cs typeface="+mj-cs"/>
              </a:rPr>
              <a:t>Forte incremento del bisogno psicologico</a:t>
            </a:r>
          </a:p>
          <a:p>
            <a:pPr algn="ctr"/>
            <a:endParaRPr lang="it-IT" sz="2400" dirty="0">
              <a:solidFill>
                <a:schemeClr val="tx2">
                  <a:lumMod val="90000"/>
                  <a:lumOff val="10000"/>
                </a:schemeClr>
              </a:solidFill>
              <a:latin typeface="+mj-lt"/>
              <a:ea typeface="+mj-ea"/>
              <a:cs typeface="+mj-cs"/>
            </a:endParaRPr>
          </a:p>
          <a:p>
            <a:pPr algn="ctr"/>
            <a:r>
              <a:rPr lang="it-IT" sz="2400" dirty="0">
                <a:solidFill>
                  <a:schemeClr val="tx2">
                    <a:lumMod val="90000"/>
                    <a:lumOff val="10000"/>
                  </a:schemeClr>
                </a:solidFill>
                <a:latin typeface="+mj-lt"/>
                <a:ea typeface="+mj-ea"/>
                <a:cs typeface="+mj-cs"/>
              </a:rPr>
              <a:t>motivazioni</a:t>
            </a:r>
          </a:p>
        </p:txBody>
      </p:sp>
      <p:sp>
        <p:nvSpPr>
          <p:cNvPr id="9" name="Rettangolo 8">
            <a:extLst>
              <a:ext uri="{FF2B5EF4-FFF2-40B4-BE49-F238E27FC236}">
                <a16:creationId xmlns:a16="http://schemas.microsoft.com/office/drawing/2014/main" id="{961BE23E-2F7E-8901-BD44-542B12187208}"/>
              </a:ext>
            </a:extLst>
          </p:cNvPr>
          <p:cNvSpPr/>
          <p:nvPr/>
        </p:nvSpPr>
        <p:spPr>
          <a:xfrm>
            <a:off x="2565400" y="2879725"/>
            <a:ext cx="2324100" cy="109855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dirty="0"/>
              <a:t>Fragilità e invecchiamento popolazione</a:t>
            </a:r>
          </a:p>
        </p:txBody>
      </p:sp>
      <p:sp>
        <p:nvSpPr>
          <p:cNvPr id="10" name="Rettangolo 9">
            <a:extLst>
              <a:ext uri="{FF2B5EF4-FFF2-40B4-BE49-F238E27FC236}">
                <a16:creationId xmlns:a16="http://schemas.microsoft.com/office/drawing/2014/main" id="{5F3463DB-5F27-2B28-44E1-E90409D5E917}"/>
              </a:ext>
            </a:extLst>
          </p:cNvPr>
          <p:cNvSpPr/>
          <p:nvPr/>
        </p:nvSpPr>
        <p:spPr>
          <a:xfrm>
            <a:off x="5073650" y="2879725"/>
            <a:ext cx="2324100" cy="109855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dirty="0"/>
              <a:t>Cambiamenti culturali e geo politici</a:t>
            </a:r>
          </a:p>
        </p:txBody>
      </p:sp>
      <p:sp>
        <p:nvSpPr>
          <p:cNvPr id="11" name="Rettangolo 10">
            <a:extLst>
              <a:ext uri="{FF2B5EF4-FFF2-40B4-BE49-F238E27FC236}">
                <a16:creationId xmlns:a16="http://schemas.microsoft.com/office/drawing/2014/main" id="{7E57E8B7-2295-F217-955E-D8CB44171018}"/>
              </a:ext>
            </a:extLst>
          </p:cNvPr>
          <p:cNvSpPr/>
          <p:nvPr/>
        </p:nvSpPr>
        <p:spPr>
          <a:xfrm>
            <a:off x="7581900" y="2879725"/>
            <a:ext cx="2324100" cy="109855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dirty="0"/>
              <a:t>Aggravamento patologia area psi negli adolescenti</a:t>
            </a:r>
          </a:p>
        </p:txBody>
      </p:sp>
      <p:sp>
        <p:nvSpPr>
          <p:cNvPr id="12" name="Rettangolo 11">
            <a:extLst>
              <a:ext uri="{FF2B5EF4-FFF2-40B4-BE49-F238E27FC236}">
                <a16:creationId xmlns:a16="http://schemas.microsoft.com/office/drawing/2014/main" id="{58A7EFA6-C472-2F90-A599-34A68CD607E5}"/>
              </a:ext>
            </a:extLst>
          </p:cNvPr>
          <p:cNvSpPr/>
          <p:nvPr/>
        </p:nvSpPr>
        <p:spPr>
          <a:xfrm>
            <a:off x="5073650" y="4479925"/>
            <a:ext cx="2324100" cy="109855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dirty="0"/>
              <a:t>Incremento richiesta ai servizi sanitari</a:t>
            </a:r>
          </a:p>
        </p:txBody>
      </p:sp>
      <p:sp>
        <p:nvSpPr>
          <p:cNvPr id="13" name="Rettangolo 12">
            <a:extLst>
              <a:ext uri="{FF2B5EF4-FFF2-40B4-BE49-F238E27FC236}">
                <a16:creationId xmlns:a16="http://schemas.microsoft.com/office/drawing/2014/main" id="{586545B5-2524-FC8D-3B7C-A01B9A252B57}"/>
              </a:ext>
            </a:extLst>
          </p:cNvPr>
          <p:cNvSpPr/>
          <p:nvPr/>
        </p:nvSpPr>
        <p:spPr>
          <a:xfrm>
            <a:off x="2565400" y="4479925"/>
            <a:ext cx="2324100" cy="109855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dirty="0"/>
              <a:t>Maggiore attenzione al benessere</a:t>
            </a:r>
          </a:p>
        </p:txBody>
      </p:sp>
      <p:sp>
        <p:nvSpPr>
          <p:cNvPr id="14" name="Rettangolo 13">
            <a:extLst>
              <a:ext uri="{FF2B5EF4-FFF2-40B4-BE49-F238E27FC236}">
                <a16:creationId xmlns:a16="http://schemas.microsoft.com/office/drawing/2014/main" id="{241D9BF8-3725-7CED-82F6-DDE67EBB00E7}"/>
              </a:ext>
            </a:extLst>
          </p:cNvPr>
          <p:cNvSpPr/>
          <p:nvPr/>
        </p:nvSpPr>
        <p:spPr>
          <a:xfrm>
            <a:off x="7581900" y="4479925"/>
            <a:ext cx="2324100" cy="109855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dirty="0" err="1"/>
              <a:t>Destigmatizzazione</a:t>
            </a:r>
            <a:r>
              <a:rPr lang="it-IT" dirty="0"/>
              <a:t> della figura dello psicologo</a:t>
            </a:r>
          </a:p>
        </p:txBody>
      </p:sp>
      <p:sp>
        <p:nvSpPr>
          <p:cNvPr id="15" name="Rettangolo 14">
            <a:extLst>
              <a:ext uri="{FF2B5EF4-FFF2-40B4-BE49-F238E27FC236}">
                <a16:creationId xmlns:a16="http://schemas.microsoft.com/office/drawing/2014/main" id="{35C21F5E-79D0-4C49-43EB-3980CF2F3CE5}"/>
              </a:ext>
            </a:extLst>
          </p:cNvPr>
          <p:cNvSpPr/>
          <p:nvPr/>
        </p:nvSpPr>
        <p:spPr>
          <a:xfrm>
            <a:off x="10090150" y="5156200"/>
            <a:ext cx="1435100" cy="5207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it-IT" sz="2800" b="1" dirty="0"/>
              <a:t>…</a:t>
            </a:r>
          </a:p>
        </p:txBody>
      </p:sp>
    </p:spTree>
    <p:extLst>
      <p:ext uri="{BB962C8B-B14F-4D97-AF65-F5344CB8AC3E}">
        <p14:creationId xmlns:p14="http://schemas.microsoft.com/office/powerpoint/2010/main" val="3283376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0A65F1-D79B-4A28-9828-34518BDBE8FC}"/>
              </a:ext>
            </a:extLst>
          </p:cNvPr>
          <p:cNvSpPr>
            <a:spLocks noGrp="1"/>
          </p:cNvSpPr>
          <p:nvPr>
            <p:ph type="title"/>
          </p:nvPr>
        </p:nvSpPr>
        <p:spPr/>
        <p:txBody>
          <a:bodyPr/>
          <a:lstStyle/>
          <a:p>
            <a:r>
              <a:rPr lang="it-IT" dirty="0"/>
              <a:t> Psicologi nel SSR</a:t>
            </a:r>
          </a:p>
        </p:txBody>
      </p:sp>
      <p:sp>
        <p:nvSpPr>
          <p:cNvPr id="8" name="CasellaDiTesto 7">
            <a:extLst>
              <a:ext uri="{FF2B5EF4-FFF2-40B4-BE49-F238E27FC236}">
                <a16:creationId xmlns:a16="http://schemas.microsoft.com/office/drawing/2014/main" id="{A4474327-D86D-11A5-EC8E-B2D475167BD7}"/>
              </a:ext>
            </a:extLst>
          </p:cNvPr>
          <p:cNvSpPr txBox="1"/>
          <p:nvPr/>
        </p:nvSpPr>
        <p:spPr>
          <a:xfrm>
            <a:off x="584462" y="6149967"/>
            <a:ext cx="4041171" cy="338554"/>
          </a:xfrm>
          <a:prstGeom prst="rect">
            <a:avLst/>
          </a:prstGeom>
          <a:noFill/>
        </p:spPr>
        <p:txBody>
          <a:bodyPr wrap="none" rtlCol="0">
            <a:spAutoFit/>
          </a:bodyPr>
          <a:lstStyle/>
          <a:p>
            <a:r>
              <a:rPr lang="it-IT" sz="1600" i="1" dirty="0"/>
              <a:t>Fonte: Elaborazioni su dati piattaforma GRU</a:t>
            </a:r>
            <a:endParaRPr lang="it-IT" i="1" dirty="0"/>
          </a:p>
        </p:txBody>
      </p:sp>
      <p:graphicFrame>
        <p:nvGraphicFramePr>
          <p:cNvPr id="9" name="Grafico 8">
            <a:extLst>
              <a:ext uri="{FF2B5EF4-FFF2-40B4-BE49-F238E27FC236}">
                <a16:creationId xmlns:a16="http://schemas.microsoft.com/office/drawing/2014/main" id="{23C739B8-7538-6E8C-20CA-F12279E0A398}"/>
              </a:ext>
            </a:extLst>
          </p:cNvPr>
          <p:cNvGraphicFramePr>
            <a:graphicFrameLocks/>
          </p:cNvGraphicFramePr>
          <p:nvPr>
            <p:extLst>
              <p:ext uri="{D42A27DB-BD31-4B8C-83A1-F6EECF244321}">
                <p14:modId xmlns:p14="http://schemas.microsoft.com/office/powerpoint/2010/main" val="3834242524"/>
              </p:ext>
            </p:extLst>
          </p:nvPr>
        </p:nvGraphicFramePr>
        <p:xfrm>
          <a:off x="718020" y="1309052"/>
          <a:ext cx="6754343" cy="3905886"/>
        </p:xfrm>
        <a:graphic>
          <a:graphicData uri="http://schemas.openxmlformats.org/drawingml/2006/chart">
            <c:chart xmlns:c="http://schemas.openxmlformats.org/drawingml/2006/chart" xmlns:r="http://schemas.openxmlformats.org/officeDocument/2006/relationships" r:id="rId2"/>
          </a:graphicData>
        </a:graphic>
      </p:graphicFrame>
      <p:sp>
        <p:nvSpPr>
          <p:cNvPr id="11" name="CasellaDiTesto 10">
            <a:extLst>
              <a:ext uri="{FF2B5EF4-FFF2-40B4-BE49-F238E27FC236}">
                <a16:creationId xmlns:a16="http://schemas.microsoft.com/office/drawing/2014/main" id="{C18297C9-0AD2-DB98-051A-5AF036F5EE0D}"/>
              </a:ext>
            </a:extLst>
          </p:cNvPr>
          <p:cNvSpPr txBox="1"/>
          <p:nvPr/>
        </p:nvSpPr>
        <p:spPr>
          <a:xfrm>
            <a:off x="8033148" y="1671437"/>
            <a:ext cx="4001690" cy="2603661"/>
          </a:xfrm>
          <a:prstGeom prst="rect">
            <a:avLst/>
          </a:prstGeom>
          <a:noFill/>
        </p:spPr>
        <p:txBody>
          <a:bodyPr wrap="square">
            <a:spAutoFit/>
          </a:bodyPr>
          <a:lstStyle/>
          <a:p>
            <a:pPr algn="just">
              <a:lnSpc>
                <a:spcPct val="114000"/>
              </a:lnSpc>
            </a:pPr>
            <a:r>
              <a:rPr lang="it-IT" altLang="it-IT" sz="1800" dirty="0"/>
              <a:t>Nel periodo 2019-2025 gli psicologi che lavorano per il SSR </a:t>
            </a:r>
            <a:r>
              <a:rPr lang="it-IT" altLang="it-IT" sz="1800" b="1" dirty="0">
                <a:solidFill>
                  <a:schemeClr val="accent3">
                    <a:lumMod val="75000"/>
                  </a:schemeClr>
                </a:solidFill>
              </a:rPr>
              <a:t>sono aumentati del </a:t>
            </a:r>
            <a:r>
              <a:rPr lang="it-IT" b="1" dirty="0">
                <a:solidFill>
                  <a:schemeClr val="accent3">
                    <a:lumMod val="75000"/>
                  </a:schemeClr>
                </a:solidFill>
              </a:rPr>
              <a:t>24,8%</a:t>
            </a:r>
            <a:r>
              <a:rPr lang="it-IT" sz="1800" dirty="0">
                <a:solidFill>
                  <a:schemeClr val="accent3">
                    <a:lumMod val="75000"/>
                  </a:schemeClr>
                </a:solidFill>
              </a:rPr>
              <a:t>.</a:t>
            </a:r>
          </a:p>
          <a:p>
            <a:pPr marL="0" indent="0" algn="just" eaLnBrk="1" hangingPunct="1">
              <a:lnSpc>
                <a:spcPct val="114000"/>
              </a:lnSpc>
              <a:spcBef>
                <a:spcPts val="0"/>
              </a:spcBef>
              <a:buFont typeface="Arial" panose="020B0604020202020204" pitchFamily="34" charset="0"/>
              <a:buNone/>
            </a:pPr>
            <a:endParaRPr lang="it-IT" altLang="it-IT" sz="1800" dirty="0">
              <a:solidFill>
                <a:schemeClr val="accent3">
                  <a:lumMod val="75000"/>
                </a:schemeClr>
              </a:solidFill>
            </a:endParaRPr>
          </a:p>
          <a:p>
            <a:pPr algn="just">
              <a:lnSpc>
                <a:spcPct val="114000"/>
              </a:lnSpc>
            </a:pPr>
            <a:r>
              <a:rPr lang="it-IT" altLang="it-IT" sz="1800" dirty="0">
                <a:solidFill>
                  <a:schemeClr val="accent3">
                    <a:lumMod val="75000"/>
                  </a:schemeClr>
                </a:solidFill>
              </a:rPr>
              <a:t>In questa statistica </a:t>
            </a:r>
            <a:r>
              <a:rPr lang="it-IT" altLang="it-IT" sz="1800" b="1" u="sng" dirty="0">
                <a:solidFill>
                  <a:schemeClr val="accent3">
                    <a:lumMod val="75000"/>
                  </a:schemeClr>
                </a:solidFill>
              </a:rPr>
              <a:t>non</a:t>
            </a:r>
            <a:r>
              <a:rPr lang="it-IT" altLang="it-IT" sz="1800" dirty="0">
                <a:solidFill>
                  <a:schemeClr val="accent3">
                    <a:lumMod val="75000"/>
                  </a:schemeClr>
                </a:solidFill>
              </a:rPr>
              <a:t> sono conteggiati gli </a:t>
            </a:r>
            <a:r>
              <a:rPr lang="it-IT" altLang="it-IT" sz="1800" b="1" dirty="0">
                <a:solidFill>
                  <a:schemeClr val="accent3">
                    <a:lumMod val="75000"/>
                  </a:schemeClr>
                </a:solidFill>
              </a:rPr>
              <a:t>ulteriori 136 specialisti ambulatoriali </a:t>
            </a:r>
            <a:r>
              <a:rPr lang="it-IT" altLang="it-IT" sz="1800" dirty="0">
                <a:solidFill>
                  <a:schemeClr val="accent3">
                    <a:lumMod val="75000"/>
                  </a:schemeClr>
                </a:solidFill>
              </a:rPr>
              <a:t>(aggiornamento dato 2025).</a:t>
            </a:r>
            <a:endParaRPr lang="it-IT" dirty="0">
              <a:solidFill>
                <a:schemeClr val="accent3">
                  <a:lumMod val="75000"/>
                </a:schemeClr>
              </a:solidFill>
            </a:endParaRPr>
          </a:p>
        </p:txBody>
      </p:sp>
      <p:sp>
        <p:nvSpPr>
          <p:cNvPr id="13" name="CasellaDiTesto 12">
            <a:extLst>
              <a:ext uri="{FF2B5EF4-FFF2-40B4-BE49-F238E27FC236}">
                <a16:creationId xmlns:a16="http://schemas.microsoft.com/office/drawing/2014/main" id="{510DE754-394B-FFD1-5FCC-D5CAA128C04B}"/>
              </a:ext>
            </a:extLst>
          </p:cNvPr>
          <p:cNvSpPr txBox="1"/>
          <p:nvPr/>
        </p:nvSpPr>
        <p:spPr>
          <a:xfrm>
            <a:off x="3861196" y="3261995"/>
            <a:ext cx="3186114" cy="1542666"/>
          </a:xfrm>
          <a:prstGeom prst="rect">
            <a:avLst/>
          </a:prstGeom>
          <a:noFill/>
        </p:spPr>
        <p:txBody>
          <a:bodyPr wrap="square">
            <a:spAutoFit/>
          </a:bodyPr>
          <a:lstStyle/>
          <a:p>
            <a:pPr>
              <a:lnSpc>
                <a:spcPct val="114000"/>
              </a:lnSpc>
            </a:pPr>
            <a:r>
              <a:rPr lang="it-IT" sz="2800" b="1" dirty="0">
                <a:solidFill>
                  <a:srgbClr val="FF0000"/>
                </a:solidFill>
              </a:rPr>
              <a:t>+ 24,8% nel periodo 2019-2025</a:t>
            </a:r>
          </a:p>
          <a:p>
            <a:pPr>
              <a:lnSpc>
                <a:spcPct val="114000"/>
              </a:lnSpc>
            </a:pPr>
            <a:endParaRPr lang="it-IT" sz="2800" b="1" dirty="0">
              <a:solidFill>
                <a:srgbClr val="FF0000"/>
              </a:solidFill>
            </a:endParaRPr>
          </a:p>
        </p:txBody>
      </p:sp>
    </p:spTree>
    <p:extLst>
      <p:ext uri="{BB962C8B-B14F-4D97-AF65-F5344CB8AC3E}">
        <p14:creationId xmlns:p14="http://schemas.microsoft.com/office/powerpoint/2010/main" val="1857425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6BE683-1F16-68C0-9FE3-D581B8E02471}"/>
              </a:ext>
            </a:extLst>
          </p:cNvPr>
          <p:cNvSpPr>
            <a:spLocks noGrp="1"/>
          </p:cNvSpPr>
          <p:nvPr>
            <p:ph type="title"/>
          </p:nvPr>
        </p:nvSpPr>
        <p:spPr/>
        <p:txBody>
          <a:bodyPr/>
          <a:lstStyle/>
          <a:p>
            <a:r>
              <a:rPr lang="it-IT" dirty="0"/>
              <a:t> Psicologi nel SSR</a:t>
            </a:r>
          </a:p>
        </p:txBody>
      </p:sp>
      <p:graphicFrame>
        <p:nvGraphicFramePr>
          <p:cNvPr id="3" name="Grafico 2">
            <a:extLst>
              <a:ext uri="{FF2B5EF4-FFF2-40B4-BE49-F238E27FC236}">
                <a16:creationId xmlns:a16="http://schemas.microsoft.com/office/drawing/2014/main" id="{890AD705-C0EA-4C78-AB2F-6F58AFD5503F}"/>
              </a:ext>
            </a:extLst>
          </p:cNvPr>
          <p:cNvGraphicFramePr>
            <a:graphicFrameLocks/>
          </p:cNvGraphicFramePr>
          <p:nvPr>
            <p:extLst>
              <p:ext uri="{D42A27DB-BD31-4B8C-83A1-F6EECF244321}">
                <p14:modId xmlns:p14="http://schemas.microsoft.com/office/powerpoint/2010/main" val="1075965257"/>
              </p:ext>
            </p:extLst>
          </p:nvPr>
        </p:nvGraphicFramePr>
        <p:xfrm>
          <a:off x="584461" y="1458912"/>
          <a:ext cx="6773601" cy="4084638"/>
        </p:xfrm>
        <a:graphic>
          <a:graphicData uri="http://schemas.openxmlformats.org/drawingml/2006/chart">
            <c:chart xmlns:c="http://schemas.openxmlformats.org/drawingml/2006/chart" xmlns:r="http://schemas.openxmlformats.org/officeDocument/2006/relationships" r:id="rId2"/>
          </a:graphicData>
        </a:graphic>
      </p:graphicFrame>
      <p:sp>
        <p:nvSpPr>
          <p:cNvPr id="4" name="CasellaDiTesto 3">
            <a:extLst>
              <a:ext uri="{FF2B5EF4-FFF2-40B4-BE49-F238E27FC236}">
                <a16:creationId xmlns:a16="http://schemas.microsoft.com/office/drawing/2014/main" id="{A031E1DD-6B1C-E0A5-3A6F-25405879AE55}"/>
              </a:ext>
            </a:extLst>
          </p:cNvPr>
          <p:cNvSpPr txBox="1"/>
          <p:nvPr/>
        </p:nvSpPr>
        <p:spPr>
          <a:xfrm>
            <a:off x="4004071" y="3757612"/>
            <a:ext cx="3353991" cy="954107"/>
          </a:xfrm>
          <a:prstGeom prst="rect">
            <a:avLst/>
          </a:prstGeom>
          <a:noFill/>
        </p:spPr>
        <p:txBody>
          <a:bodyPr wrap="square">
            <a:spAutoFit/>
          </a:bodyPr>
          <a:lstStyle/>
          <a:p>
            <a:r>
              <a:rPr lang="it-IT" sz="2800" b="1" dirty="0">
                <a:solidFill>
                  <a:srgbClr val="FF0000"/>
                </a:solidFill>
              </a:rPr>
              <a:t>+30,8% nel periodo 2019-2025</a:t>
            </a:r>
          </a:p>
        </p:txBody>
      </p:sp>
    </p:spTree>
    <p:extLst>
      <p:ext uri="{BB962C8B-B14F-4D97-AF65-F5344CB8AC3E}">
        <p14:creationId xmlns:p14="http://schemas.microsoft.com/office/powerpoint/2010/main" val="463878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7F6E29-8B6A-70C9-2D10-90D7352C6F29}"/>
              </a:ext>
            </a:extLst>
          </p:cNvPr>
          <p:cNvSpPr>
            <a:spLocks noGrp="1"/>
          </p:cNvSpPr>
          <p:nvPr>
            <p:ph type="title"/>
          </p:nvPr>
        </p:nvSpPr>
        <p:spPr/>
        <p:txBody>
          <a:bodyPr/>
          <a:lstStyle/>
          <a:p>
            <a:r>
              <a:rPr lang="it-IT" dirty="0"/>
              <a:t>Collocazione psicologi</a:t>
            </a:r>
          </a:p>
        </p:txBody>
      </p:sp>
      <p:graphicFrame>
        <p:nvGraphicFramePr>
          <p:cNvPr id="3" name="Tabella 2">
            <a:extLst>
              <a:ext uri="{FF2B5EF4-FFF2-40B4-BE49-F238E27FC236}">
                <a16:creationId xmlns:a16="http://schemas.microsoft.com/office/drawing/2014/main" id="{AB6EA071-25E3-96B0-4C09-D3D7E78CAEF6}"/>
              </a:ext>
            </a:extLst>
          </p:cNvPr>
          <p:cNvGraphicFramePr>
            <a:graphicFrameLocks noGrp="1"/>
          </p:cNvGraphicFramePr>
          <p:nvPr>
            <p:extLst>
              <p:ext uri="{D42A27DB-BD31-4B8C-83A1-F6EECF244321}">
                <p14:modId xmlns:p14="http://schemas.microsoft.com/office/powerpoint/2010/main" val="3924421836"/>
              </p:ext>
            </p:extLst>
          </p:nvPr>
        </p:nvGraphicFramePr>
        <p:xfrm>
          <a:off x="795338" y="2210595"/>
          <a:ext cx="4495800" cy="1751330"/>
        </p:xfrm>
        <a:graphic>
          <a:graphicData uri="http://schemas.openxmlformats.org/drawingml/2006/table">
            <a:tbl>
              <a:tblPr/>
              <a:tblGrid>
                <a:gridCol w="2489200">
                  <a:extLst>
                    <a:ext uri="{9D8B030D-6E8A-4147-A177-3AD203B41FA5}">
                      <a16:colId xmlns:a16="http://schemas.microsoft.com/office/drawing/2014/main" val="1724732790"/>
                    </a:ext>
                  </a:extLst>
                </a:gridCol>
                <a:gridCol w="609600">
                  <a:extLst>
                    <a:ext uri="{9D8B030D-6E8A-4147-A177-3AD203B41FA5}">
                      <a16:colId xmlns:a16="http://schemas.microsoft.com/office/drawing/2014/main" val="1886243068"/>
                    </a:ext>
                  </a:extLst>
                </a:gridCol>
                <a:gridCol w="609600">
                  <a:extLst>
                    <a:ext uri="{9D8B030D-6E8A-4147-A177-3AD203B41FA5}">
                      <a16:colId xmlns:a16="http://schemas.microsoft.com/office/drawing/2014/main" val="3786233566"/>
                    </a:ext>
                  </a:extLst>
                </a:gridCol>
                <a:gridCol w="787400">
                  <a:extLst>
                    <a:ext uri="{9D8B030D-6E8A-4147-A177-3AD203B41FA5}">
                      <a16:colId xmlns:a16="http://schemas.microsoft.com/office/drawing/2014/main" val="1261415562"/>
                    </a:ext>
                  </a:extLst>
                </a:gridCol>
              </a:tblGrid>
              <a:tr h="184150">
                <a:tc>
                  <a:txBody>
                    <a:bodyPr/>
                    <a:lstStyle/>
                    <a:p>
                      <a:pPr algn="ctr" fontAlgn="b">
                        <a:buNone/>
                      </a:pPr>
                      <a:r>
                        <a:rPr lang="it-IT" sz="1600" b="1" i="0" u="none" strike="noStrike" dirty="0">
                          <a:solidFill>
                            <a:srgbClr val="000000"/>
                          </a:solidFill>
                          <a:effectLst/>
                          <a:latin typeface="Calibri" panose="020F0502020204030204" pitchFamily="34" charset="0"/>
                        </a:rPr>
                        <a:t>AZIENDA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1600" b="1" i="0" u="none" strike="noStrike" dirty="0">
                          <a:solidFill>
                            <a:srgbClr val="000000"/>
                          </a:solidFill>
                          <a:effectLst/>
                          <a:latin typeface="Calibri" panose="020F0502020204030204" pitchFamily="34" charset="0"/>
                        </a:rPr>
                        <a:t>2019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1600" b="1" i="0" u="none" strike="noStrike" dirty="0">
                          <a:solidFill>
                            <a:srgbClr val="000000"/>
                          </a:solidFill>
                          <a:effectLst/>
                          <a:latin typeface="Calibri" panose="020F050202020403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1400" b="1" i="0" u="none" strike="noStrike" dirty="0">
                          <a:solidFill>
                            <a:srgbClr val="000000"/>
                          </a:solidFill>
                          <a:effectLst/>
                          <a:latin typeface="Calibri" panose="020F0502020204030204" pitchFamily="34" charset="0"/>
                        </a:rPr>
                        <a:t>Variazione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6325581"/>
                  </a:ext>
                </a:extLst>
              </a:tr>
              <a:tr h="184150">
                <a:tc>
                  <a:txBody>
                    <a:bodyPr/>
                    <a:lstStyle/>
                    <a:p>
                      <a:pPr algn="l" fontAlgn="b">
                        <a:buNone/>
                      </a:pPr>
                      <a:r>
                        <a:rPr lang="it-IT" sz="1600" b="0" i="0" u="none" strike="noStrike">
                          <a:solidFill>
                            <a:srgbClr val="000000"/>
                          </a:solidFill>
                          <a:effectLst/>
                          <a:latin typeface="Calibri" panose="020F0502020204030204" pitchFamily="34" charset="0"/>
                        </a:rPr>
                        <a:t>Distretto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1600" b="0" i="0" u="none" strike="noStrike">
                          <a:solidFill>
                            <a:srgbClr val="000000"/>
                          </a:solidFill>
                          <a:effectLst/>
                          <a:latin typeface="Calibri" panose="020F0502020204030204" pitchFamily="34" charset="0"/>
                        </a:rPr>
                        <a:t>337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1600" b="0" i="0" u="none" strike="noStrike" dirty="0">
                          <a:solidFill>
                            <a:srgbClr val="000000"/>
                          </a:solidFill>
                          <a:effectLst/>
                          <a:latin typeface="Calibri" panose="020F0502020204030204" pitchFamily="34" charset="0"/>
                        </a:rPr>
                        <a:t>386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1600" b="0" i="0" u="none" strike="noStrike" dirty="0">
                          <a:solidFill>
                            <a:srgbClr val="000000"/>
                          </a:solidFill>
                          <a:effectLst/>
                          <a:latin typeface="Calibri" panose="020F0502020204030204" pitchFamily="34" charset="0"/>
                        </a:rPr>
                        <a:t>+14,5%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3929587"/>
                  </a:ext>
                </a:extLst>
              </a:tr>
              <a:tr h="184150">
                <a:tc>
                  <a:txBody>
                    <a:bodyPr/>
                    <a:lstStyle/>
                    <a:p>
                      <a:pPr algn="l" fontAlgn="b">
                        <a:buNone/>
                      </a:pPr>
                      <a:r>
                        <a:rPr lang="it-IT" sz="1600" b="0" i="0" u="none" strike="noStrike">
                          <a:solidFill>
                            <a:srgbClr val="000000"/>
                          </a:solidFill>
                          <a:effectLst/>
                          <a:latin typeface="Calibri" panose="020F0502020204030204" pitchFamily="34" charset="0"/>
                        </a:rPr>
                        <a:t>Presidio Ospedaliero</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1600" b="0" i="0" u="none" strike="noStrike">
                          <a:solidFill>
                            <a:srgbClr val="000000"/>
                          </a:solidFill>
                          <a:effectLst/>
                          <a:latin typeface="Calibri" panose="020F0502020204030204" pitchFamily="34" charset="0"/>
                        </a:rPr>
                        <a:t>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1600" b="0" i="0" u="none" strike="noStrike" dirty="0">
                          <a:solidFill>
                            <a:srgbClr val="000000"/>
                          </a:solidFill>
                          <a:effectLst/>
                          <a:latin typeface="Calibri" panose="020F0502020204030204" pitchFamily="34" charset="0"/>
                        </a:rPr>
                        <a:t>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1600" b="0" i="0" u="none" strike="noStrike" dirty="0">
                          <a:solidFill>
                            <a:srgbClr val="000000"/>
                          </a:solidFill>
                          <a:effectLst/>
                          <a:latin typeface="Calibri" panose="020F0502020204030204" pitchFamily="34" charset="0"/>
                        </a:rPr>
                        <a:t>+16,7%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310679"/>
                  </a:ext>
                </a:extLst>
              </a:tr>
              <a:tr h="184150">
                <a:tc>
                  <a:txBody>
                    <a:bodyPr/>
                    <a:lstStyle/>
                    <a:p>
                      <a:pPr algn="l" fontAlgn="b">
                        <a:buNone/>
                      </a:pPr>
                      <a:r>
                        <a:rPr lang="it-IT" sz="1600" b="0" i="0" u="none" strike="noStrike">
                          <a:solidFill>
                            <a:srgbClr val="000000"/>
                          </a:solidFill>
                          <a:effectLst/>
                          <a:latin typeface="Calibri" panose="020F0502020204030204" pitchFamily="34" charset="0"/>
                        </a:rPr>
                        <a:t>Salute Mentale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1600" b="0" i="0" u="none" strike="noStrike">
                          <a:solidFill>
                            <a:srgbClr val="000000"/>
                          </a:solidFill>
                          <a:effectLst/>
                          <a:latin typeface="Calibri" panose="020F0502020204030204" pitchFamily="34" charset="0"/>
                        </a:rPr>
                        <a:t>140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1600" b="0" i="0" u="none" strike="noStrike" dirty="0">
                          <a:solidFill>
                            <a:srgbClr val="000000"/>
                          </a:solidFill>
                          <a:effectLst/>
                          <a:latin typeface="Calibri" panose="020F0502020204030204" pitchFamily="34" charset="0"/>
                        </a:rPr>
                        <a:t>156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1600" b="0" i="0" u="none" strike="noStrike" dirty="0">
                          <a:solidFill>
                            <a:srgbClr val="000000"/>
                          </a:solidFill>
                          <a:effectLst/>
                          <a:latin typeface="Calibri" panose="020F0502020204030204" pitchFamily="34" charset="0"/>
                        </a:rPr>
                        <a:t>+11,4%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5920647"/>
                  </a:ext>
                </a:extLst>
              </a:tr>
              <a:tr h="184150">
                <a:tc>
                  <a:txBody>
                    <a:bodyPr/>
                    <a:lstStyle/>
                    <a:p>
                      <a:pPr algn="l" fontAlgn="b">
                        <a:buNone/>
                      </a:pPr>
                      <a:r>
                        <a:rPr lang="it-IT" sz="1600" b="0" i="0" u="none" strike="noStrike">
                          <a:solidFill>
                            <a:srgbClr val="000000"/>
                          </a:solidFill>
                          <a:effectLst/>
                          <a:latin typeface="Calibri" panose="020F0502020204030204" pitchFamily="34" charset="0"/>
                        </a:rPr>
                        <a:t>Dipartimento Prevenzione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16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16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16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3866134"/>
                  </a:ext>
                </a:extLst>
              </a:tr>
              <a:tr h="184150">
                <a:tc>
                  <a:txBody>
                    <a:bodyPr/>
                    <a:lstStyle/>
                    <a:p>
                      <a:pPr algn="l" fontAlgn="b">
                        <a:buNone/>
                      </a:pPr>
                      <a:r>
                        <a:rPr lang="it-IT" sz="1600" b="0" i="0" u="none" strike="noStrike">
                          <a:solidFill>
                            <a:srgbClr val="000000"/>
                          </a:solidFill>
                          <a:effectLst/>
                          <a:latin typeface="Calibri" panose="020F0502020204030204" pitchFamily="34" charset="0"/>
                        </a:rPr>
                        <a:t>Altri Servizi</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1600" b="0" i="0" u="none" strike="noStrike">
                          <a:solidFill>
                            <a:srgbClr val="000000"/>
                          </a:solidFill>
                          <a:effectLst/>
                          <a:latin typeface="Calibri" panose="020F0502020204030204" pitchFamily="34" charset="0"/>
                        </a:rPr>
                        <a:t>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1600" b="0" i="0" u="none" strike="noStrike">
                          <a:solidFill>
                            <a:srgbClr val="000000"/>
                          </a:solidFill>
                          <a:effectLst/>
                          <a:latin typeface="Calibri" panose="020F0502020204030204" pitchFamily="34" charset="0"/>
                        </a:rPr>
                        <a:t>149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1600" b="0" i="0" u="none" strike="noStrike" dirty="0">
                          <a:solidFill>
                            <a:srgbClr val="000000"/>
                          </a:solidFill>
                          <a:effectLst/>
                          <a:latin typeface="Calibri" panose="020F0502020204030204" pitchFamily="34" charset="0"/>
                        </a:rPr>
                        <a:t>+104,1%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8992355"/>
                  </a:ext>
                </a:extLst>
              </a:tr>
              <a:tr h="184150">
                <a:tc>
                  <a:txBody>
                    <a:bodyPr/>
                    <a:lstStyle/>
                    <a:p>
                      <a:pPr algn="l" fontAlgn="b">
                        <a:buNone/>
                      </a:pPr>
                      <a:r>
                        <a:rPr lang="it-IT" sz="1600" b="0" i="0" u="none" strike="noStrike" dirty="0">
                          <a:solidFill>
                            <a:srgbClr val="000000"/>
                          </a:solidFill>
                          <a:effectLst/>
                          <a:latin typeface="Calibri" panose="020F0502020204030204" pitchFamily="34" charset="0"/>
                        </a:rPr>
                        <a:t>Totale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1600" b="0" i="0" u="none" strike="noStrike">
                          <a:solidFill>
                            <a:srgbClr val="000000"/>
                          </a:solidFill>
                          <a:effectLst/>
                          <a:latin typeface="Calibri" panose="020F0502020204030204" pitchFamily="34" charset="0"/>
                        </a:rPr>
                        <a:t>589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1600" b="0" i="0" u="none" strike="noStrike">
                          <a:solidFill>
                            <a:srgbClr val="000000"/>
                          </a:solidFill>
                          <a:effectLst/>
                          <a:latin typeface="Calibri" panose="020F0502020204030204" pitchFamily="34" charset="0"/>
                        </a:rPr>
                        <a:t>735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it-IT" sz="1600" b="0" i="0" u="none" strike="noStrike" dirty="0">
                          <a:solidFill>
                            <a:srgbClr val="000000"/>
                          </a:solidFill>
                          <a:effectLst/>
                          <a:latin typeface="Calibri" panose="020F0502020204030204" pitchFamily="34" charset="0"/>
                        </a:rPr>
                        <a:t>+24,8%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6673012"/>
                  </a:ext>
                </a:extLst>
              </a:tr>
            </a:tbl>
          </a:graphicData>
        </a:graphic>
      </p:graphicFrame>
      <p:graphicFrame>
        <p:nvGraphicFramePr>
          <p:cNvPr id="4" name="Grafico 3">
            <a:extLst>
              <a:ext uri="{FF2B5EF4-FFF2-40B4-BE49-F238E27FC236}">
                <a16:creationId xmlns:a16="http://schemas.microsoft.com/office/drawing/2014/main" id="{8C3D8D29-F1D2-8C22-DCD3-EFB907F5CD53}"/>
              </a:ext>
            </a:extLst>
          </p:cNvPr>
          <p:cNvGraphicFramePr>
            <a:graphicFrameLocks/>
          </p:cNvGraphicFramePr>
          <p:nvPr>
            <p:extLst>
              <p:ext uri="{D42A27DB-BD31-4B8C-83A1-F6EECF244321}">
                <p14:modId xmlns:p14="http://schemas.microsoft.com/office/powerpoint/2010/main" val="3502987550"/>
              </p:ext>
            </p:extLst>
          </p:nvPr>
        </p:nvGraphicFramePr>
        <p:xfrm>
          <a:off x="6349470" y="1584695"/>
          <a:ext cx="5571597" cy="33767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6966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C28B7E-A70F-2910-3218-D1663EFC2819}"/>
              </a:ext>
            </a:extLst>
          </p:cNvPr>
          <p:cNvSpPr>
            <a:spLocks noGrp="1"/>
          </p:cNvSpPr>
          <p:nvPr>
            <p:ph type="title"/>
          </p:nvPr>
        </p:nvSpPr>
        <p:spPr/>
        <p:txBody>
          <a:bodyPr/>
          <a:lstStyle/>
          <a:p>
            <a:endParaRPr lang="it-IT"/>
          </a:p>
        </p:txBody>
      </p:sp>
      <p:graphicFrame>
        <p:nvGraphicFramePr>
          <p:cNvPr id="3" name="Grafico 2">
            <a:extLst>
              <a:ext uri="{FF2B5EF4-FFF2-40B4-BE49-F238E27FC236}">
                <a16:creationId xmlns:a16="http://schemas.microsoft.com/office/drawing/2014/main" id="{FB70191C-CFDC-C205-C5D3-CA1D3232E3D3}"/>
              </a:ext>
            </a:extLst>
          </p:cNvPr>
          <p:cNvGraphicFramePr>
            <a:graphicFrameLocks/>
          </p:cNvGraphicFramePr>
          <p:nvPr>
            <p:extLst>
              <p:ext uri="{D42A27DB-BD31-4B8C-83A1-F6EECF244321}">
                <p14:modId xmlns:p14="http://schemas.microsoft.com/office/powerpoint/2010/main" val="1878138422"/>
              </p:ext>
            </p:extLst>
          </p:nvPr>
        </p:nvGraphicFramePr>
        <p:xfrm>
          <a:off x="1003300" y="1651000"/>
          <a:ext cx="6019800" cy="3975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7774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0D9C19-8800-4365-4638-3FD7BA8A9745}"/>
              </a:ext>
            </a:extLst>
          </p:cNvPr>
          <p:cNvSpPr>
            <a:spLocks noGrp="1"/>
          </p:cNvSpPr>
          <p:nvPr>
            <p:ph type="title"/>
          </p:nvPr>
        </p:nvSpPr>
        <p:spPr/>
        <p:txBody>
          <a:bodyPr/>
          <a:lstStyle/>
          <a:p>
            <a:r>
              <a:rPr lang="it-IT"/>
              <a:t>Dibattito nazionale e regionale su stato e status della psicologia</a:t>
            </a:r>
          </a:p>
        </p:txBody>
      </p:sp>
      <p:pic>
        <p:nvPicPr>
          <p:cNvPr id="4" name="Immagine 3">
            <a:extLst>
              <a:ext uri="{FF2B5EF4-FFF2-40B4-BE49-F238E27FC236}">
                <a16:creationId xmlns:a16="http://schemas.microsoft.com/office/drawing/2014/main" id="{C2CFDDEB-40FC-6F9F-9711-1D312656FF55}"/>
              </a:ext>
            </a:extLst>
          </p:cNvPr>
          <p:cNvPicPr>
            <a:picLocks noChangeAspect="1"/>
          </p:cNvPicPr>
          <p:nvPr/>
        </p:nvPicPr>
        <p:blipFill>
          <a:blip r:embed="rId2"/>
          <a:stretch>
            <a:fillRect/>
          </a:stretch>
        </p:blipFill>
        <p:spPr>
          <a:xfrm>
            <a:off x="1014213" y="1163243"/>
            <a:ext cx="3487559" cy="5276106"/>
          </a:xfrm>
          <a:prstGeom prst="rect">
            <a:avLst/>
          </a:prstGeom>
          <a:ln>
            <a:noFill/>
          </a:ln>
          <a:effectLst>
            <a:outerShdw blurRad="292100" dist="139700" dir="2700000" algn="tl" rotWithShape="0">
              <a:srgbClr val="333333">
                <a:alpha val="65000"/>
              </a:srgbClr>
            </a:outerShdw>
          </a:effectLst>
        </p:spPr>
      </p:pic>
      <p:sp>
        <p:nvSpPr>
          <p:cNvPr id="5" name="CasellaDiTesto 4">
            <a:extLst>
              <a:ext uri="{FF2B5EF4-FFF2-40B4-BE49-F238E27FC236}">
                <a16:creationId xmlns:a16="http://schemas.microsoft.com/office/drawing/2014/main" id="{0B4E9A0F-1FED-3191-EA6F-3D1F9B92F083}"/>
              </a:ext>
            </a:extLst>
          </p:cNvPr>
          <p:cNvSpPr txBox="1"/>
          <p:nvPr/>
        </p:nvSpPr>
        <p:spPr>
          <a:xfrm>
            <a:off x="6749330" y="6177739"/>
            <a:ext cx="4186085" cy="523220"/>
          </a:xfrm>
          <a:prstGeom prst="rect">
            <a:avLst/>
          </a:prstGeom>
          <a:noFill/>
        </p:spPr>
        <p:txBody>
          <a:bodyPr wrap="square" rtlCol="0">
            <a:spAutoFit/>
          </a:bodyPr>
          <a:lstStyle/>
          <a:p>
            <a:pPr algn="ctr"/>
            <a:r>
              <a:rPr lang="it-IT" sz="1400" dirty="0"/>
              <a:t>Fonte: Quotidiano sanità</a:t>
            </a:r>
          </a:p>
          <a:p>
            <a:pPr algn="ctr"/>
            <a:r>
              <a:rPr lang="it-IT" sz="1400" dirty="0"/>
              <a:t>Documento emendato dalla regioni e mai approvato</a:t>
            </a:r>
          </a:p>
        </p:txBody>
      </p:sp>
      <p:sp>
        <p:nvSpPr>
          <p:cNvPr id="7" name="CasellaDiTesto 6">
            <a:extLst>
              <a:ext uri="{FF2B5EF4-FFF2-40B4-BE49-F238E27FC236}">
                <a16:creationId xmlns:a16="http://schemas.microsoft.com/office/drawing/2014/main" id="{C39028F7-8A00-4197-B803-36685729DDD1}"/>
              </a:ext>
            </a:extLst>
          </p:cNvPr>
          <p:cNvSpPr txBox="1"/>
          <p:nvPr/>
        </p:nvSpPr>
        <p:spPr>
          <a:xfrm>
            <a:off x="5651500" y="1163243"/>
            <a:ext cx="5803900" cy="1938992"/>
          </a:xfrm>
          <a:prstGeom prst="rect">
            <a:avLst/>
          </a:prstGeom>
          <a:noFill/>
        </p:spPr>
        <p:txBody>
          <a:bodyPr wrap="square">
            <a:spAutoFit/>
          </a:bodyPr>
          <a:lstStyle/>
          <a:p>
            <a:r>
              <a:rPr lang="it-IT" sz="2000" dirty="0"/>
              <a:t>In questi ultimi, soprattutto successivamente alla pandemia da Covid19, su tutto il territorio nazionale sono state emanate proposte, delibere regionali, sperimentazioni per supportare e rispondere ai bisogni di Salute mentale della popolazione</a:t>
            </a:r>
            <a:endParaRPr lang="en-US" sz="2000" dirty="0"/>
          </a:p>
        </p:txBody>
      </p:sp>
      <p:sp>
        <p:nvSpPr>
          <p:cNvPr id="8" name="CasellaDiTesto 7">
            <a:extLst>
              <a:ext uri="{FF2B5EF4-FFF2-40B4-BE49-F238E27FC236}">
                <a16:creationId xmlns:a16="http://schemas.microsoft.com/office/drawing/2014/main" id="{B988932F-E42A-9D1C-3ABE-4D63F87F9E9C}"/>
              </a:ext>
            </a:extLst>
          </p:cNvPr>
          <p:cNvSpPr txBox="1"/>
          <p:nvPr/>
        </p:nvSpPr>
        <p:spPr>
          <a:xfrm>
            <a:off x="5778500" y="3417066"/>
            <a:ext cx="5803900" cy="19082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it-IT" sz="2000" b="1" dirty="0">
                <a:solidFill>
                  <a:schemeClr val="accent1"/>
                </a:solidFill>
              </a:rPr>
              <a:t>NB</a:t>
            </a:r>
          </a:p>
          <a:p>
            <a:r>
              <a:rPr lang="it-IT" sz="2000" dirty="0"/>
              <a:t>Il documento nazionale recepisce – e cita sostanzialmente - molte delle innovazioni e modelli organizzativi previsti nella DGR dell’Emilia-Romagna n. </a:t>
            </a:r>
            <a:r>
              <a:rPr lang="it-IT" b="1" i="1" dirty="0"/>
              <a:t>1141/2021 in tema di organizzazione della Psicologia clinica e di comunità</a:t>
            </a:r>
            <a:endParaRPr lang="en-US" sz="2000" dirty="0"/>
          </a:p>
        </p:txBody>
      </p:sp>
    </p:spTree>
    <p:extLst>
      <p:ext uri="{BB962C8B-B14F-4D97-AF65-F5344CB8AC3E}">
        <p14:creationId xmlns:p14="http://schemas.microsoft.com/office/powerpoint/2010/main" val="1638033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364D8E-E089-EF34-5955-EF6AC798379A}"/>
              </a:ext>
            </a:extLst>
          </p:cNvPr>
          <p:cNvSpPr>
            <a:spLocks noGrp="1"/>
          </p:cNvSpPr>
          <p:nvPr>
            <p:ph type="title"/>
          </p:nvPr>
        </p:nvSpPr>
        <p:spPr>
          <a:xfrm>
            <a:off x="439132" y="179814"/>
            <a:ext cx="11161336" cy="643543"/>
          </a:xfrm>
        </p:spPr>
        <p:txBody>
          <a:bodyPr/>
          <a:lstStyle/>
          <a:p>
            <a:r>
              <a:rPr lang="it-IT" dirty="0"/>
              <a:t>Alcuni esempi. Dibattito nazionale anche sullo «psicologo di base»</a:t>
            </a:r>
          </a:p>
        </p:txBody>
      </p:sp>
      <p:pic>
        <p:nvPicPr>
          <p:cNvPr id="4" name="Immagine 3">
            <a:extLst>
              <a:ext uri="{FF2B5EF4-FFF2-40B4-BE49-F238E27FC236}">
                <a16:creationId xmlns:a16="http://schemas.microsoft.com/office/drawing/2014/main" id="{19E7C00C-C278-3C2F-D0A1-BAA81179CCFE}"/>
              </a:ext>
            </a:extLst>
          </p:cNvPr>
          <p:cNvPicPr>
            <a:picLocks noChangeAspect="1"/>
          </p:cNvPicPr>
          <p:nvPr/>
        </p:nvPicPr>
        <p:blipFill>
          <a:blip r:embed="rId3"/>
          <a:stretch>
            <a:fillRect/>
          </a:stretch>
        </p:blipFill>
        <p:spPr>
          <a:xfrm>
            <a:off x="701964" y="858740"/>
            <a:ext cx="2442150" cy="35761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magine 5">
            <a:extLst>
              <a:ext uri="{FF2B5EF4-FFF2-40B4-BE49-F238E27FC236}">
                <a16:creationId xmlns:a16="http://schemas.microsoft.com/office/drawing/2014/main" id="{077D61CD-6EA1-A287-7A6D-E675646596A4}"/>
              </a:ext>
            </a:extLst>
          </p:cNvPr>
          <p:cNvPicPr>
            <a:picLocks noChangeAspect="1"/>
          </p:cNvPicPr>
          <p:nvPr/>
        </p:nvPicPr>
        <p:blipFill>
          <a:blip r:embed="rId4"/>
          <a:stretch>
            <a:fillRect/>
          </a:stretch>
        </p:blipFill>
        <p:spPr>
          <a:xfrm>
            <a:off x="1428615" y="3051903"/>
            <a:ext cx="2347278" cy="35761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magine 7">
            <a:extLst>
              <a:ext uri="{FF2B5EF4-FFF2-40B4-BE49-F238E27FC236}">
                <a16:creationId xmlns:a16="http://schemas.microsoft.com/office/drawing/2014/main" id="{7206104B-1FB0-EABC-4E55-3B0D7A512182}"/>
              </a:ext>
            </a:extLst>
          </p:cNvPr>
          <p:cNvPicPr>
            <a:picLocks noChangeAspect="1"/>
          </p:cNvPicPr>
          <p:nvPr/>
        </p:nvPicPr>
        <p:blipFill>
          <a:blip r:embed="rId5"/>
          <a:stretch>
            <a:fillRect/>
          </a:stretch>
        </p:blipFill>
        <p:spPr>
          <a:xfrm>
            <a:off x="4286121" y="811002"/>
            <a:ext cx="2503926" cy="3600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magine 13">
            <a:extLst>
              <a:ext uri="{FF2B5EF4-FFF2-40B4-BE49-F238E27FC236}">
                <a16:creationId xmlns:a16="http://schemas.microsoft.com/office/drawing/2014/main" id="{B6C95B49-45A3-0C18-5BC5-CD97DBF35BAB}"/>
              </a:ext>
            </a:extLst>
          </p:cNvPr>
          <p:cNvPicPr>
            <a:picLocks noChangeAspect="1"/>
          </p:cNvPicPr>
          <p:nvPr/>
        </p:nvPicPr>
        <p:blipFill>
          <a:blip r:embed="rId6"/>
          <a:stretch>
            <a:fillRect/>
          </a:stretch>
        </p:blipFill>
        <p:spPr>
          <a:xfrm>
            <a:off x="4861416" y="3027192"/>
            <a:ext cx="2665848" cy="3600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magine 11">
            <a:extLst>
              <a:ext uri="{FF2B5EF4-FFF2-40B4-BE49-F238E27FC236}">
                <a16:creationId xmlns:a16="http://schemas.microsoft.com/office/drawing/2014/main" id="{9E5833A9-264D-1370-E044-909EC6E3DA8B}"/>
              </a:ext>
            </a:extLst>
          </p:cNvPr>
          <p:cNvPicPr>
            <a:picLocks noChangeAspect="1"/>
          </p:cNvPicPr>
          <p:nvPr/>
        </p:nvPicPr>
        <p:blipFill>
          <a:blip r:embed="rId7"/>
          <a:stretch>
            <a:fillRect/>
          </a:stretch>
        </p:blipFill>
        <p:spPr>
          <a:xfrm>
            <a:off x="8037493" y="858740"/>
            <a:ext cx="2567114" cy="3647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magine 9">
            <a:extLst>
              <a:ext uri="{FF2B5EF4-FFF2-40B4-BE49-F238E27FC236}">
                <a16:creationId xmlns:a16="http://schemas.microsoft.com/office/drawing/2014/main" id="{AC8F0703-9AC7-1FA4-F233-C7FC2013691A}"/>
              </a:ext>
            </a:extLst>
          </p:cNvPr>
          <p:cNvPicPr>
            <a:picLocks noChangeAspect="1"/>
          </p:cNvPicPr>
          <p:nvPr/>
        </p:nvPicPr>
        <p:blipFill>
          <a:blip r:embed="rId8"/>
          <a:stretch>
            <a:fillRect/>
          </a:stretch>
        </p:blipFill>
        <p:spPr>
          <a:xfrm>
            <a:off x="8675974" y="2937660"/>
            <a:ext cx="2580300" cy="35885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8252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6EA3F5-B7F5-32E6-6B9B-B614129514D4}"/>
              </a:ext>
            </a:extLst>
          </p:cNvPr>
          <p:cNvSpPr>
            <a:spLocks noGrp="1"/>
          </p:cNvSpPr>
          <p:nvPr>
            <p:ph type="title"/>
          </p:nvPr>
        </p:nvSpPr>
        <p:spPr/>
        <p:txBody>
          <a:bodyPr>
            <a:normAutofit/>
          </a:bodyPr>
          <a:lstStyle/>
          <a:p>
            <a:r>
              <a:rPr lang="it-IT" b="0" dirty="0"/>
              <a:t>Esempio: </a:t>
            </a:r>
            <a:r>
              <a:rPr lang="it-IT" sz="2800" dirty="0"/>
              <a:t>Bonus psicologo</a:t>
            </a:r>
            <a:endParaRPr lang="it-IT" b="0" dirty="0"/>
          </a:p>
        </p:txBody>
      </p:sp>
      <p:pic>
        <p:nvPicPr>
          <p:cNvPr id="8" name="Immagine 7">
            <a:extLst>
              <a:ext uri="{FF2B5EF4-FFF2-40B4-BE49-F238E27FC236}">
                <a16:creationId xmlns:a16="http://schemas.microsoft.com/office/drawing/2014/main" id="{CCC671DC-2513-56C2-C5A0-A6473E9616F2}"/>
              </a:ext>
            </a:extLst>
          </p:cNvPr>
          <p:cNvPicPr>
            <a:picLocks noChangeAspect="1"/>
          </p:cNvPicPr>
          <p:nvPr/>
        </p:nvPicPr>
        <p:blipFill>
          <a:blip r:embed="rId2"/>
          <a:stretch>
            <a:fillRect/>
          </a:stretch>
        </p:blipFill>
        <p:spPr>
          <a:xfrm>
            <a:off x="5771430" y="1363428"/>
            <a:ext cx="5488765" cy="2339762"/>
          </a:xfrm>
          <a:prstGeom prst="rect">
            <a:avLst/>
          </a:prstGeom>
        </p:spPr>
      </p:pic>
      <p:sp>
        <p:nvSpPr>
          <p:cNvPr id="9" name="CasellaDiTesto 8">
            <a:extLst>
              <a:ext uri="{FF2B5EF4-FFF2-40B4-BE49-F238E27FC236}">
                <a16:creationId xmlns:a16="http://schemas.microsoft.com/office/drawing/2014/main" id="{CEBA6691-96E3-B161-EF9F-BB2DC9FF7C58}"/>
              </a:ext>
            </a:extLst>
          </p:cNvPr>
          <p:cNvSpPr txBox="1"/>
          <p:nvPr/>
        </p:nvSpPr>
        <p:spPr>
          <a:xfrm>
            <a:off x="5771430" y="3910429"/>
            <a:ext cx="1705210" cy="307777"/>
          </a:xfrm>
          <a:prstGeom prst="rect">
            <a:avLst/>
          </a:prstGeom>
          <a:noFill/>
        </p:spPr>
        <p:txBody>
          <a:bodyPr wrap="none" rtlCol="0">
            <a:spAutoFit/>
          </a:bodyPr>
          <a:lstStyle/>
          <a:p>
            <a:r>
              <a:rPr lang="it-IT" sz="1400" i="1" dirty="0"/>
              <a:t>Fonte: Il Sole 24 ore</a:t>
            </a:r>
          </a:p>
        </p:txBody>
      </p:sp>
      <p:sp>
        <p:nvSpPr>
          <p:cNvPr id="5" name="CasellaDiTesto 4">
            <a:extLst>
              <a:ext uri="{FF2B5EF4-FFF2-40B4-BE49-F238E27FC236}">
                <a16:creationId xmlns:a16="http://schemas.microsoft.com/office/drawing/2014/main" id="{49B6B793-0101-E626-D43B-4567628829E2}"/>
              </a:ext>
            </a:extLst>
          </p:cNvPr>
          <p:cNvSpPr txBox="1"/>
          <p:nvPr/>
        </p:nvSpPr>
        <p:spPr>
          <a:xfrm>
            <a:off x="5771430" y="5076442"/>
            <a:ext cx="6096000" cy="1477328"/>
          </a:xfrm>
          <a:prstGeom prst="rect">
            <a:avLst/>
          </a:prstGeom>
          <a:noFill/>
        </p:spPr>
        <p:txBody>
          <a:bodyPr wrap="square">
            <a:spAutoFit/>
          </a:bodyPr>
          <a:lstStyle/>
          <a:p>
            <a:pPr fontAlgn="t">
              <a:buNone/>
            </a:pPr>
            <a:r>
              <a:rPr lang="it-IT" sz="1800" kern="1200" dirty="0">
                <a:solidFill>
                  <a:schemeClr val="tx1"/>
                </a:solidFill>
                <a:latin typeface="+mn-lt"/>
                <a:ea typeface="+mn-ea"/>
                <a:cs typeface="+mn-cs"/>
              </a:rPr>
              <a:t>Il Bonus Psicologo è stato istituito per la prima volta nel 2022 tramite il Decreto-Legge 30 dicembre 2021 n. 228 (cosiddetto “Decreto Milleproroghe”), e successivamente finanziato con la Legge di Bilancio 2022. Dal 2023 è un fondo strutturale</a:t>
            </a:r>
          </a:p>
        </p:txBody>
      </p:sp>
      <p:pic>
        <p:nvPicPr>
          <p:cNvPr id="11" name="Immagine 10">
            <a:extLst>
              <a:ext uri="{FF2B5EF4-FFF2-40B4-BE49-F238E27FC236}">
                <a16:creationId xmlns:a16="http://schemas.microsoft.com/office/drawing/2014/main" id="{66313DDA-6D09-2CAE-900A-3DAE3F1FB34A}"/>
              </a:ext>
            </a:extLst>
          </p:cNvPr>
          <p:cNvPicPr>
            <a:picLocks noChangeAspect="1"/>
          </p:cNvPicPr>
          <p:nvPr/>
        </p:nvPicPr>
        <p:blipFill>
          <a:blip r:embed="rId3"/>
          <a:stretch>
            <a:fillRect/>
          </a:stretch>
        </p:blipFill>
        <p:spPr>
          <a:xfrm>
            <a:off x="838462" y="1030337"/>
            <a:ext cx="3949438" cy="56227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9167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1A973774-90B1-1663-4E5C-164DD7727F9E}"/>
              </a:ext>
            </a:extLst>
          </p:cNvPr>
          <p:cNvPicPr>
            <a:picLocks noChangeAspect="1"/>
          </p:cNvPicPr>
          <p:nvPr/>
        </p:nvPicPr>
        <p:blipFill>
          <a:blip r:embed="rId2"/>
          <a:stretch>
            <a:fillRect/>
          </a:stretch>
        </p:blipFill>
        <p:spPr>
          <a:xfrm rot="5400000">
            <a:off x="105048" y="1322675"/>
            <a:ext cx="5911367" cy="4212650"/>
          </a:xfrm>
          <a:prstGeom prst="rect">
            <a:avLst/>
          </a:prstGeom>
          <a:ln>
            <a:noFill/>
          </a:ln>
          <a:effectLst>
            <a:outerShdw blurRad="292100" dist="139700" dir="2700000" algn="tl" rotWithShape="0">
              <a:srgbClr val="333333">
                <a:alpha val="65000"/>
              </a:srgbClr>
            </a:outerShdw>
          </a:effectLst>
        </p:spPr>
      </p:pic>
      <p:sp>
        <p:nvSpPr>
          <p:cNvPr id="8" name="CasellaDiTesto 7">
            <a:extLst>
              <a:ext uri="{FF2B5EF4-FFF2-40B4-BE49-F238E27FC236}">
                <a16:creationId xmlns:a16="http://schemas.microsoft.com/office/drawing/2014/main" id="{3D57B272-54F8-0D28-BC51-563CD1695759}"/>
              </a:ext>
            </a:extLst>
          </p:cNvPr>
          <p:cNvSpPr txBox="1"/>
          <p:nvPr/>
        </p:nvSpPr>
        <p:spPr>
          <a:xfrm>
            <a:off x="6451600" y="613016"/>
            <a:ext cx="4381500" cy="646331"/>
          </a:xfrm>
          <a:prstGeom prst="rect">
            <a:avLst/>
          </a:prstGeom>
          <a:noFill/>
        </p:spPr>
        <p:txBody>
          <a:bodyPr wrap="square">
            <a:spAutoFit/>
          </a:bodyPr>
          <a:lstStyle/>
          <a:p>
            <a:pPr algn="ctr"/>
            <a:r>
              <a:rPr lang="it-IT" b="1" dirty="0">
                <a:solidFill>
                  <a:schemeClr val="accent1"/>
                </a:solidFill>
              </a:rPr>
              <a:t>Piano di Azioni Nazionale per la Salute Mentale PANSM 2025 - 2030</a:t>
            </a:r>
          </a:p>
        </p:txBody>
      </p:sp>
      <p:sp>
        <p:nvSpPr>
          <p:cNvPr id="10" name="CasellaDiTesto 9">
            <a:extLst>
              <a:ext uri="{FF2B5EF4-FFF2-40B4-BE49-F238E27FC236}">
                <a16:creationId xmlns:a16="http://schemas.microsoft.com/office/drawing/2014/main" id="{4C04CD87-0E38-1996-F005-8765CE65ECF1}"/>
              </a:ext>
            </a:extLst>
          </p:cNvPr>
          <p:cNvSpPr txBox="1"/>
          <p:nvPr/>
        </p:nvSpPr>
        <p:spPr>
          <a:xfrm>
            <a:off x="5835650" y="1722239"/>
            <a:ext cx="5643244" cy="2064155"/>
          </a:xfrm>
          <a:prstGeom prst="rect">
            <a:avLst/>
          </a:prstGeom>
          <a:noFill/>
        </p:spPr>
        <p:txBody>
          <a:bodyPr wrap="square">
            <a:spAutoFit/>
          </a:bodyPr>
          <a:lstStyle/>
          <a:p>
            <a:pPr fontAlgn="base">
              <a:lnSpc>
                <a:spcPct val="115000"/>
              </a:lnSpc>
              <a:spcAft>
                <a:spcPts val="600"/>
              </a:spcAft>
              <a:buNone/>
            </a:pPr>
            <a:r>
              <a:rPr lang="it-IT"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Il PANSM - nuovo Piano di azione nazionale sulla salute mentale 2025 -2030 è il più importante documento di programmazione sulla Salute mentale.</a:t>
            </a:r>
          </a:p>
          <a:p>
            <a:pPr fontAlgn="base">
              <a:lnSpc>
                <a:spcPct val="115000"/>
              </a:lnSpc>
              <a:spcAft>
                <a:spcPts val="600"/>
              </a:spcAft>
              <a:buNone/>
            </a:pPr>
            <a:r>
              <a:rPr lang="it-IT" kern="1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 stato approvato </a:t>
            </a:r>
            <a:r>
              <a:rPr lang="it-IT"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Conferenza Unificata Stato Regioni a dicembre 2025, e sono diversi i punti in cui viene evidenziata la funzione psicologica.</a:t>
            </a:r>
            <a:endParaRPr lang="it-IT"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CasellaDiTesto 10">
            <a:extLst>
              <a:ext uri="{FF2B5EF4-FFF2-40B4-BE49-F238E27FC236}">
                <a16:creationId xmlns:a16="http://schemas.microsoft.com/office/drawing/2014/main" id="{C5E68CE1-C457-867C-EBE3-FB320127C741}"/>
              </a:ext>
            </a:extLst>
          </p:cNvPr>
          <p:cNvSpPr txBox="1"/>
          <p:nvPr/>
        </p:nvSpPr>
        <p:spPr>
          <a:xfrm>
            <a:off x="5835650" y="4020939"/>
            <a:ext cx="5643244" cy="923330"/>
          </a:xfrm>
          <a:prstGeom prst="rect">
            <a:avLst/>
          </a:prstGeom>
          <a:noFill/>
        </p:spPr>
        <p:txBody>
          <a:bodyPr wrap="square">
            <a:spAutoFit/>
          </a:bodyPr>
          <a:lstStyle/>
          <a:p>
            <a:pPr fontAlgn="base"/>
            <a:r>
              <a:rPr lang="it-IT" kern="100" dirty="0">
                <a:solidFill>
                  <a:srgbClr val="000000"/>
                </a:solidFill>
                <a:latin typeface="Calibri" panose="020F0502020204030204" pitchFamily="34" charset="0"/>
                <a:cs typeface="Times New Roman" panose="02020603050405020304" pitchFamily="18" charset="0"/>
              </a:rPr>
              <a:t>Per il PANSM 2025-2030 (PANSM) son stati previsti dalla Legge di Bilancio 2026 lo stanziamento di 80 milioni di euro per il 2026 (85 per il 2027 e 90 per il 2028). </a:t>
            </a:r>
          </a:p>
        </p:txBody>
      </p:sp>
      <p:sp>
        <p:nvSpPr>
          <p:cNvPr id="13" name="CasellaDiTesto 12">
            <a:extLst>
              <a:ext uri="{FF2B5EF4-FFF2-40B4-BE49-F238E27FC236}">
                <a16:creationId xmlns:a16="http://schemas.microsoft.com/office/drawing/2014/main" id="{AB1D523A-8152-1B2B-A6F3-D0DF79469686}"/>
              </a:ext>
            </a:extLst>
          </p:cNvPr>
          <p:cNvSpPr txBox="1"/>
          <p:nvPr/>
        </p:nvSpPr>
        <p:spPr>
          <a:xfrm>
            <a:off x="5708650" y="5178814"/>
            <a:ext cx="60960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it-IT" sz="2000" b="1" kern="100" dirty="0">
                <a:solidFill>
                  <a:srgbClr val="000000"/>
                </a:solidFill>
                <a:latin typeface="Calibri" panose="020F0502020204030204" pitchFamily="34" charset="0"/>
                <a:cs typeface="Times New Roman" panose="02020603050405020304" pitchFamily="18" charset="0"/>
              </a:rPr>
              <a:t>Quante risorse saranno dedicate realmente agli interventi psicologici, così come programmate dal PANSM?</a:t>
            </a:r>
            <a:endParaRPr lang="it-IT" sz="2000" b="1" dirty="0"/>
          </a:p>
        </p:txBody>
      </p:sp>
    </p:spTree>
    <p:extLst>
      <p:ext uri="{BB962C8B-B14F-4D97-AF65-F5344CB8AC3E}">
        <p14:creationId xmlns:p14="http://schemas.microsoft.com/office/powerpoint/2010/main" val="116104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7D39D-C643-9672-8A6D-2ED589091F6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B6BC231-A711-0066-6878-3EA989B5521D}"/>
              </a:ext>
            </a:extLst>
          </p:cNvPr>
          <p:cNvSpPr>
            <a:spLocks noGrp="1"/>
          </p:cNvSpPr>
          <p:nvPr>
            <p:ph type="title"/>
          </p:nvPr>
        </p:nvSpPr>
        <p:spPr>
          <a:xfrm>
            <a:off x="825760" y="1757362"/>
            <a:ext cx="5141652" cy="842963"/>
          </a:xfrm>
        </p:spPr>
        <p:txBody>
          <a:bodyPr>
            <a:normAutofit/>
          </a:bodyPr>
          <a:lstStyle/>
          <a:p>
            <a:r>
              <a:rPr lang="it-IT" sz="3600" dirty="0"/>
              <a:t>Servizi regionali</a:t>
            </a:r>
          </a:p>
        </p:txBody>
      </p:sp>
    </p:spTree>
    <p:extLst>
      <p:ext uri="{BB962C8B-B14F-4D97-AF65-F5344CB8AC3E}">
        <p14:creationId xmlns:p14="http://schemas.microsoft.com/office/powerpoint/2010/main" val="1762214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F03DC-44B2-2026-663E-E43404FC91D1}"/>
            </a:ext>
          </a:extLst>
        </p:cNvPr>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CB959ED4-5A4A-10E8-447A-28E6DBC9B2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3042CA-34C0-4A72-BC0B-573E3CBB6EF3}" type="slidenum">
              <a:rPr kumimoji="0" lang="it-IT" sz="1200" b="0" i="0" u="none" strike="noStrike" kern="1200" cap="none" spc="0" normalizeH="0" baseline="0" noProof="0" smtClean="0">
                <a:ln>
                  <a:noFill/>
                </a:ln>
                <a:solidFill>
                  <a:prstClr val="black">
                    <a:tint val="75000"/>
                  </a:prstClr>
                </a:solidFill>
                <a:effectLst/>
                <a:uLnTx/>
                <a:uFillTx/>
                <a:latin typeface="Arial Nova"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a:ln>
                <a:noFill/>
              </a:ln>
              <a:solidFill>
                <a:prstClr val="black">
                  <a:tint val="75000"/>
                </a:prstClr>
              </a:solidFill>
              <a:effectLst/>
              <a:uLnTx/>
              <a:uFillTx/>
              <a:latin typeface="Arial Nova" panose="020B0504020202020204" pitchFamily="34" charset="0"/>
              <a:ea typeface="+mn-ea"/>
              <a:cs typeface="+mn-cs"/>
            </a:endParaRPr>
          </a:p>
        </p:txBody>
      </p:sp>
      <p:sp>
        <p:nvSpPr>
          <p:cNvPr id="4" name="CasellaDiTesto 3">
            <a:extLst>
              <a:ext uri="{FF2B5EF4-FFF2-40B4-BE49-F238E27FC236}">
                <a16:creationId xmlns:a16="http://schemas.microsoft.com/office/drawing/2014/main" id="{0F099BEE-D1C3-DE59-E17B-77945CEA1572}"/>
              </a:ext>
            </a:extLst>
          </p:cNvPr>
          <p:cNvSpPr txBox="1"/>
          <p:nvPr/>
        </p:nvSpPr>
        <p:spPr>
          <a:xfrm>
            <a:off x="6591268" y="1666300"/>
            <a:ext cx="4200588"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La Regione Emilia-Romagna con </a:t>
            </a: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DGR 1141/2021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ha approvato le «Linee di indirizzo alle Aziende sanitarie per l’area </a:t>
            </a:r>
            <a:r>
              <a:rPr lang="it-IT" sz="2000" dirty="0">
                <a:solidFill>
                  <a:prstClr val="black"/>
                </a:solidFill>
                <a:latin typeface="Calibri" panose="020F0502020204030204"/>
              </a:rPr>
              <a:t>Psicologia clinica della salute e di comunità» e definizione del monitoraggio relativo all’applicazione delle stesse nell’ambito del territorio regionale</a:t>
            </a:r>
          </a:p>
        </p:txBody>
      </p:sp>
      <p:pic>
        <p:nvPicPr>
          <p:cNvPr id="6" name="Immagine 5">
            <a:extLst>
              <a:ext uri="{FF2B5EF4-FFF2-40B4-BE49-F238E27FC236}">
                <a16:creationId xmlns:a16="http://schemas.microsoft.com/office/drawing/2014/main" id="{A158D5AC-0E2C-F2E7-DFC9-A440A508AC36}"/>
              </a:ext>
            </a:extLst>
          </p:cNvPr>
          <p:cNvPicPr>
            <a:picLocks noChangeAspect="1"/>
          </p:cNvPicPr>
          <p:nvPr/>
        </p:nvPicPr>
        <p:blipFill>
          <a:blip r:embed="rId2"/>
          <a:stretch>
            <a:fillRect/>
          </a:stretch>
        </p:blipFill>
        <p:spPr>
          <a:xfrm>
            <a:off x="1224663" y="1004732"/>
            <a:ext cx="4135198" cy="5637050"/>
          </a:xfrm>
          <a:prstGeom prst="rect">
            <a:avLst/>
          </a:prstGeom>
          <a:ln>
            <a:noFill/>
          </a:ln>
          <a:effectLst>
            <a:outerShdw blurRad="292100" dist="139700" dir="2700000" algn="tl" rotWithShape="0">
              <a:srgbClr val="333333">
                <a:alpha val="65000"/>
              </a:srgbClr>
            </a:outerShdw>
          </a:effectLst>
        </p:spPr>
      </p:pic>
      <p:sp>
        <p:nvSpPr>
          <p:cNvPr id="5" name="CasellaDiTesto 4">
            <a:extLst>
              <a:ext uri="{FF2B5EF4-FFF2-40B4-BE49-F238E27FC236}">
                <a16:creationId xmlns:a16="http://schemas.microsoft.com/office/drawing/2014/main" id="{EF7E2C78-8667-E55A-1D7A-148331899BD2}"/>
              </a:ext>
            </a:extLst>
          </p:cNvPr>
          <p:cNvSpPr txBox="1"/>
          <p:nvPr/>
        </p:nvSpPr>
        <p:spPr>
          <a:xfrm>
            <a:off x="6832140" y="5191700"/>
            <a:ext cx="45216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solidFill>
                <a:effectLst/>
                <a:uLnTx/>
                <a:uFillTx/>
                <a:latin typeface="Calibri" panose="020F0502020204030204"/>
                <a:ea typeface="+mn-ea"/>
                <a:cs typeface="+mn-cs"/>
                <a:hlinkClick r:id="rId3" action="ppaction://hlinksldjump"/>
              </a:rPr>
              <a:t>https://bur.regione.emilia-romagna.it/dettaglio-inserzione?i=8320609095ad469581734248c011aab8</a:t>
            </a: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itolo 1">
            <a:extLst>
              <a:ext uri="{FF2B5EF4-FFF2-40B4-BE49-F238E27FC236}">
                <a16:creationId xmlns:a16="http://schemas.microsoft.com/office/drawing/2014/main" id="{4C0EF903-1F7E-5ADC-12AF-86F4CD7A5D07}"/>
              </a:ext>
            </a:extLst>
          </p:cNvPr>
          <p:cNvSpPr txBox="1">
            <a:spLocks/>
          </p:cNvSpPr>
          <p:nvPr/>
        </p:nvSpPr>
        <p:spPr>
          <a:xfrm>
            <a:off x="584462" y="204869"/>
            <a:ext cx="11161336" cy="643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tx2">
                    <a:lumMod val="90000"/>
                    <a:lumOff val="10000"/>
                  </a:schemeClr>
                </a:solidFill>
              </a:rPr>
              <a:t>Linee di indirizzo Psicologia regionali</a:t>
            </a:r>
          </a:p>
        </p:txBody>
      </p:sp>
    </p:spTree>
    <p:extLst>
      <p:ext uri="{BB962C8B-B14F-4D97-AF65-F5344CB8AC3E}">
        <p14:creationId xmlns:p14="http://schemas.microsoft.com/office/powerpoint/2010/main" val="327492416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1100</TotalTime>
  <Words>2205</Words>
  <Application>Microsoft Office PowerPoint</Application>
  <PresentationFormat>Widescreen</PresentationFormat>
  <Paragraphs>438</Paragraphs>
  <Slides>33</Slides>
  <Notes>4</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33</vt:i4>
      </vt:variant>
    </vt:vector>
  </HeadingPairs>
  <TitlesOfParts>
    <vt:vector size="44" baseType="lpstr">
      <vt:lpstr>Aptos</vt:lpstr>
      <vt:lpstr>Aptos Display</vt:lpstr>
      <vt:lpstr>Aptos Narrow</vt:lpstr>
      <vt:lpstr>Arial</vt:lpstr>
      <vt:lpstr>Arial Nova</vt:lpstr>
      <vt:lpstr>Calibri</vt:lpstr>
      <vt:lpstr>Century Gothic</vt:lpstr>
      <vt:lpstr>Open Sans</vt:lpstr>
      <vt:lpstr>Segoe UI</vt:lpstr>
      <vt:lpstr>Titillium Web</vt:lpstr>
      <vt:lpstr>Tema di Office</vt:lpstr>
      <vt:lpstr>Presentazione standard di PowerPoint</vt:lpstr>
      <vt:lpstr>Contesto nazionale    </vt:lpstr>
      <vt:lpstr>Presentazione standard di PowerPoint</vt:lpstr>
      <vt:lpstr>Dibattito nazionale e regionale su stato e status della psicologia</vt:lpstr>
      <vt:lpstr>Alcuni esempi. Dibattito nazionale anche sullo «psicologo di base»</vt:lpstr>
      <vt:lpstr>Esempio: Bonus psicologo</vt:lpstr>
      <vt:lpstr>Presentazione standard di PowerPoint</vt:lpstr>
      <vt:lpstr>Servizi regionali</vt:lpstr>
      <vt:lpstr>Presentazione standard di PowerPoint</vt:lpstr>
      <vt:lpstr>Analisi sulle domande del Bonus psicologo</vt:lpstr>
      <vt:lpstr>Domande presentate e accolte per fascia ISEE</vt:lpstr>
      <vt:lpstr>Domane presentate e accolte per fasce d’età</vt:lpstr>
      <vt:lpstr>DGR 2185/23 Linee di indirizzo per l'implementazione della Psicologia nelle Case della comunità</vt:lpstr>
      <vt:lpstr>Presentazione standard di PowerPoint</vt:lpstr>
      <vt:lpstr>Obiettivi</vt:lpstr>
      <vt:lpstr>Linee di indirizzo per l’implementazione della Psicologia nelle Case della Comunità</vt:lpstr>
      <vt:lpstr>Dati di attività 2024 - RISORSE PROFESSIONALI PSICOLOGICHE DEDICATE</vt:lpstr>
      <vt:lpstr>Presenza delle 4 linee di azione a livello distrettuale</vt:lpstr>
      <vt:lpstr>Presentazione standard di PowerPoint</vt:lpstr>
      <vt:lpstr>Presentazione standard di PowerPoint</vt:lpstr>
      <vt:lpstr>PERCORSO FORMATIVO PARTECIPATO PSICOLOGIA NELLE CASE DELLA COMUNITÀ Board Regionale di Referenti Psicologi per ciascuna Azienda Sanitaria</vt:lpstr>
      <vt:lpstr>Spazio giovani</vt:lpstr>
      <vt:lpstr>Recenti progetti innovativi</vt:lpstr>
      <vt:lpstr>Benessere organizzativo 2025</vt:lpstr>
      <vt:lpstr>Protocollo supporto alle persone che hanno subito violenza 2025</vt:lpstr>
      <vt:lpstr>Protocollo supporto alla Polizia locale – rinnovo 2025</vt:lpstr>
      <vt:lpstr>Psicologia emergenza e Protezione civile 2026</vt:lpstr>
      <vt:lpstr>Prevenzione rischio suicidario in carcere 2025</vt:lpstr>
      <vt:lpstr>Dati sul personale  psicologo</vt:lpstr>
      <vt:lpstr> Psicologi nel SSR</vt:lpstr>
      <vt:lpstr> Psicologi nel SSR</vt:lpstr>
      <vt:lpstr>Collocazione psicologi</vt:lpstr>
      <vt:lpstr>Presentazione standard di PowerPoint</vt:lpstr>
    </vt:vector>
  </TitlesOfParts>
  <Company>Regione Emilia-Romagna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Saponaro Alessio</dc:creator>
  <cp:lastModifiedBy>Lollini Luca</cp:lastModifiedBy>
  <cp:revision>160</cp:revision>
  <dcterms:created xsi:type="dcterms:W3CDTF">2024-03-08T20:28:22Z</dcterms:created>
  <dcterms:modified xsi:type="dcterms:W3CDTF">2026-03-02T11:12:04Z</dcterms:modified>
</cp:coreProperties>
</file>