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4"/>
  </p:sldMasterIdLst>
  <p:notesMasterIdLst>
    <p:notesMasterId r:id="rId11"/>
  </p:notesMasterIdLst>
  <p:sldIdLst>
    <p:sldId id="284" r:id="rId5"/>
    <p:sldId id="279" r:id="rId6"/>
    <p:sldId id="280" r:id="rId7"/>
    <p:sldId id="281" r:id="rId8"/>
    <p:sldId id="282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28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6" autoAdjust="0"/>
    <p:restoredTop sz="94660"/>
  </p:normalViewPr>
  <p:slideViewPr>
    <p:cSldViewPr snapToGrid="0">
      <p:cViewPr varScale="1">
        <p:scale>
          <a:sx n="52" d="100"/>
          <a:sy n="52" d="100"/>
        </p:scale>
        <p:origin x="3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FDFF54-8190-4319-BD1D-88E9D5265772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4BD54BE-238B-45AC-B52D-05F1B563C3ED}">
      <dgm:prSet/>
      <dgm:spPr/>
      <dgm:t>
        <a:bodyPr/>
        <a:lstStyle/>
        <a:p>
          <a:pPr>
            <a:defRPr cap="all"/>
          </a:pPr>
          <a:endParaRPr lang="en-US" dirty="0"/>
        </a:p>
      </dgm:t>
    </dgm:pt>
    <dgm:pt modelId="{0937C2AA-E5AF-4561-A370-75B3318E593D}" type="sibTrans" cxnId="{ADE1EDEF-A607-46F9-9368-65441F7A9F8A}">
      <dgm:prSet/>
      <dgm:spPr/>
      <dgm:t>
        <a:bodyPr/>
        <a:lstStyle/>
        <a:p>
          <a:endParaRPr lang="en-US"/>
        </a:p>
      </dgm:t>
    </dgm:pt>
    <dgm:pt modelId="{47CC77EF-7026-4B9B-A331-19A69BC00698}" type="parTrans" cxnId="{ADE1EDEF-A607-46F9-9368-65441F7A9F8A}">
      <dgm:prSet/>
      <dgm:spPr/>
      <dgm:t>
        <a:bodyPr/>
        <a:lstStyle/>
        <a:p>
          <a:endParaRPr lang="en-US"/>
        </a:p>
      </dgm:t>
    </dgm:pt>
    <dgm:pt modelId="{7681B137-3719-4EF4-9C23-04754F8191F3}" type="pres">
      <dgm:prSet presAssocID="{BDFDFF54-8190-4319-BD1D-88E9D5265772}" presName="linear" presStyleCnt="0">
        <dgm:presLayoutVars>
          <dgm:animLvl val="lvl"/>
          <dgm:resizeHandles val="exact"/>
        </dgm:presLayoutVars>
      </dgm:prSet>
      <dgm:spPr/>
    </dgm:pt>
    <dgm:pt modelId="{BD4C2F2F-4693-4FED-8791-21DC50C2176F}" type="pres">
      <dgm:prSet presAssocID="{E4BD54BE-238B-45AC-B52D-05F1B563C3ED}" presName="parentText" presStyleLbl="node1" presStyleIdx="0" presStyleCnt="1" custScaleY="451800" custLinFactNeighborY="14026">
        <dgm:presLayoutVars>
          <dgm:chMax val="0"/>
          <dgm:bulletEnabled val="1"/>
        </dgm:presLayoutVars>
      </dgm:prSet>
      <dgm:spPr/>
    </dgm:pt>
  </dgm:ptLst>
  <dgm:cxnLst>
    <dgm:cxn modelId="{98F02B31-0839-48F4-8BE8-F2FC78B1C542}" type="presOf" srcId="{BDFDFF54-8190-4319-BD1D-88E9D5265772}" destId="{7681B137-3719-4EF4-9C23-04754F8191F3}" srcOrd="0" destOrd="0" presId="urn:microsoft.com/office/officeart/2005/8/layout/vList2"/>
    <dgm:cxn modelId="{D5B0CBCD-7D32-4189-A17D-18B3D4D316CA}" type="presOf" srcId="{E4BD54BE-238B-45AC-B52D-05F1B563C3ED}" destId="{BD4C2F2F-4693-4FED-8791-21DC50C2176F}" srcOrd="0" destOrd="0" presId="urn:microsoft.com/office/officeart/2005/8/layout/vList2"/>
    <dgm:cxn modelId="{ADE1EDEF-A607-46F9-9368-65441F7A9F8A}" srcId="{BDFDFF54-8190-4319-BD1D-88E9D5265772}" destId="{E4BD54BE-238B-45AC-B52D-05F1B563C3ED}" srcOrd="0" destOrd="0" parTransId="{47CC77EF-7026-4B9B-A331-19A69BC00698}" sibTransId="{0937C2AA-E5AF-4561-A370-75B3318E593D}"/>
    <dgm:cxn modelId="{FBD0D770-5B0E-443E-A47D-A00E119E97B1}" type="presParOf" srcId="{7681B137-3719-4EF4-9C23-04754F8191F3}" destId="{BD4C2F2F-4693-4FED-8791-21DC50C2176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FDFF54-8190-4319-BD1D-88E9D5265772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4BD54BE-238B-45AC-B52D-05F1B563C3ED}">
      <dgm:prSet/>
      <dgm:spPr/>
      <dgm:t>
        <a:bodyPr/>
        <a:lstStyle/>
        <a:p>
          <a:pPr>
            <a:defRPr cap="all"/>
          </a:pPr>
          <a:endParaRPr lang="en-US" dirty="0"/>
        </a:p>
      </dgm:t>
    </dgm:pt>
    <dgm:pt modelId="{0937C2AA-E5AF-4561-A370-75B3318E593D}" type="sibTrans" cxnId="{ADE1EDEF-A607-46F9-9368-65441F7A9F8A}">
      <dgm:prSet/>
      <dgm:spPr/>
      <dgm:t>
        <a:bodyPr/>
        <a:lstStyle/>
        <a:p>
          <a:endParaRPr lang="en-US"/>
        </a:p>
      </dgm:t>
    </dgm:pt>
    <dgm:pt modelId="{47CC77EF-7026-4B9B-A331-19A69BC00698}" type="parTrans" cxnId="{ADE1EDEF-A607-46F9-9368-65441F7A9F8A}">
      <dgm:prSet/>
      <dgm:spPr/>
      <dgm:t>
        <a:bodyPr/>
        <a:lstStyle/>
        <a:p>
          <a:endParaRPr lang="en-US"/>
        </a:p>
      </dgm:t>
    </dgm:pt>
    <dgm:pt modelId="{7681B137-3719-4EF4-9C23-04754F8191F3}" type="pres">
      <dgm:prSet presAssocID="{BDFDFF54-8190-4319-BD1D-88E9D5265772}" presName="linear" presStyleCnt="0">
        <dgm:presLayoutVars>
          <dgm:animLvl val="lvl"/>
          <dgm:resizeHandles val="exact"/>
        </dgm:presLayoutVars>
      </dgm:prSet>
      <dgm:spPr/>
    </dgm:pt>
    <dgm:pt modelId="{BD4C2F2F-4693-4FED-8791-21DC50C2176F}" type="pres">
      <dgm:prSet presAssocID="{E4BD54BE-238B-45AC-B52D-05F1B563C3ED}" presName="parentText" presStyleLbl="node1" presStyleIdx="0" presStyleCnt="1" custScaleY="451800" custLinFactNeighborX="-26517" custLinFactNeighborY="-16047">
        <dgm:presLayoutVars>
          <dgm:chMax val="0"/>
          <dgm:bulletEnabled val="1"/>
        </dgm:presLayoutVars>
      </dgm:prSet>
      <dgm:spPr/>
    </dgm:pt>
  </dgm:ptLst>
  <dgm:cxnLst>
    <dgm:cxn modelId="{98F02B31-0839-48F4-8BE8-F2FC78B1C542}" type="presOf" srcId="{BDFDFF54-8190-4319-BD1D-88E9D5265772}" destId="{7681B137-3719-4EF4-9C23-04754F8191F3}" srcOrd="0" destOrd="0" presId="urn:microsoft.com/office/officeart/2005/8/layout/vList2"/>
    <dgm:cxn modelId="{D5B0CBCD-7D32-4189-A17D-18B3D4D316CA}" type="presOf" srcId="{E4BD54BE-238B-45AC-B52D-05F1B563C3ED}" destId="{BD4C2F2F-4693-4FED-8791-21DC50C2176F}" srcOrd="0" destOrd="0" presId="urn:microsoft.com/office/officeart/2005/8/layout/vList2"/>
    <dgm:cxn modelId="{ADE1EDEF-A607-46F9-9368-65441F7A9F8A}" srcId="{BDFDFF54-8190-4319-BD1D-88E9D5265772}" destId="{E4BD54BE-238B-45AC-B52D-05F1B563C3ED}" srcOrd="0" destOrd="0" parTransId="{47CC77EF-7026-4B9B-A331-19A69BC00698}" sibTransId="{0937C2AA-E5AF-4561-A370-75B3318E593D}"/>
    <dgm:cxn modelId="{FBD0D770-5B0E-443E-A47D-A00E119E97B1}" type="presParOf" srcId="{7681B137-3719-4EF4-9C23-04754F8191F3}" destId="{BD4C2F2F-4693-4FED-8791-21DC50C2176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FDFF54-8190-4319-BD1D-88E9D5265772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4BD54BE-238B-45AC-B52D-05F1B563C3ED}">
      <dgm:prSet/>
      <dgm:spPr/>
      <dgm:t>
        <a:bodyPr/>
        <a:lstStyle/>
        <a:p>
          <a:pPr>
            <a:defRPr cap="all"/>
          </a:pPr>
          <a:endParaRPr lang="en-US" dirty="0"/>
        </a:p>
      </dgm:t>
    </dgm:pt>
    <dgm:pt modelId="{0937C2AA-E5AF-4561-A370-75B3318E593D}" type="sibTrans" cxnId="{ADE1EDEF-A607-46F9-9368-65441F7A9F8A}">
      <dgm:prSet/>
      <dgm:spPr/>
      <dgm:t>
        <a:bodyPr/>
        <a:lstStyle/>
        <a:p>
          <a:endParaRPr lang="en-US"/>
        </a:p>
      </dgm:t>
    </dgm:pt>
    <dgm:pt modelId="{47CC77EF-7026-4B9B-A331-19A69BC00698}" type="parTrans" cxnId="{ADE1EDEF-A607-46F9-9368-65441F7A9F8A}">
      <dgm:prSet/>
      <dgm:spPr/>
      <dgm:t>
        <a:bodyPr/>
        <a:lstStyle/>
        <a:p>
          <a:endParaRPr lang="en-US"/>
        </a:p>
      </dgm:t>
    </dgm:pt>
    <dgm:pt modelId="{7681B137-3719-4EF4-9C23-04754F8191F3}" type="pres">
      <dgm:prSet presAssocID="{BDFDFF54-8190-4319-BD1D-88E9D5265772}" presName="linear" presStyleCnt="0">
        <dgm:presLayoutVars>
          <dgm:animLvl val="lvl"/>
          <dgm:resizeHandles val="exact"/>
        </dgm:presLayoutVars>
      </dgm:prSet>
      <dgm:spPr/>
    </dgm:pt>
    <dgm:pt modelId="{BD4C2F2F-4693-4FED-8791-21DC50C2176F}" type="pres">
      <dgm:prSet presAssocID="{E4BD54BE-238B-45AC-B52D-05F1B563C3ED}" presName="parentText" presStyleLbl="node1" presStyleIdx="0" presStyleCnt="1" custScaleY="451800" custLinFactNeighborX="-26517" custLinFactNeighborY="-16047">
        <dgm:presLayoutVars>
          <dgm:chMax val="0"/>
          <dgm:bulletEnabled val="1"/>
        </dgm:presLayoutVars>
      </dgm:prSet>
      <dgm:spPr/>
    </dgm:pt>
  </dgm:ptLst>
  <dgm:cxnLst>
    <dgm:cxn modelId="{98F02B31-0839-48F4-8BE8-F2FC78B1C542}" type="presOf" srcId="{BDFDFF54-8190-4319-BD1D-88E9D5265772}" destId="{7681B137-3719-4EF4-9C23-04754F8191F3}" srcOrd="0" destOrd="0" presId="urn:microsoft.com/office/officeart/2005/8/layout/vList2"/>
    <dgm:cxn modelId="{D5B0CBCD-7D32-4189-A17D-18B3D4D316CA}" type="presOf" srcId="{E4BD54BE-238B-45AC-B52D-05F1B563C3ED}" destId="{BD4C2F2F-4693-4FED-8791-21DC50C2176F}" srcOrd="0" destOrd="0" presId="urn:microsoft.com/office/officeart/2005/8/layout/vList2"/>
    <dgm:cxn modelId="{ADE1EDEF-A607-46F9-9368-65441F7A9F8A}" srcId="{BDFDFF54-8190-4319-BD1D-88E9D5265772}" destId="{E4BD54BE-238B-45AC-B52D-05F1B563C3ED}" srcOrd="0" destOrd="0" parTransId="{47CC77EF-7026-4B9B-A331-19A69BC00698}" sibTransId="{0937C2AA-E5AF-4561-A370-75B3318E593D}"/>
    <dgm:cxn modelId="{FBD0D770-5B0E-443E-A47D-A00E119E97B1}" type="presParOf" srcId="{7681B137-3719-4EF4-9C23-04754F8191F3}" destId="{BD4C2F2F-4693-4FED-8791-21DC50C2176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DFDFF54-8190-4319-BD1D-88E9D5265772}" type="doc">
      <dgm:prSet loTypeId="urn:microsoft.com/office/officeart/2005/8/layout/vList2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4BD54BE-238B-45AC-B52D-05F1B563C3ED}">
      <dgm:prSet/>
      <dgm:spPr/>
      <dgm:t>
        <a:bodyPr/>
        <a:lstStyle/>
        <a:p>
          <a:pPr>
            <a:defRPr cap="all"/>
          </a:pPr>
          <a:endParaRPr lang="en-US" dirty="0"/>
        </a:p>
      </dgm:t>
    </dgm:pt>
    <dgm:pt modelId="{0937C2AA-E5AF-4561-A370-75B3318E593D}" type="sibTrans" cxnId="{ADE1EDEF-A607-46F9-9368-65441F7A9F8A}">
      <dgm:prSet/>
      <dgm:spPr/>
      <dgm:t>
        <a:bodyPr/>
        <a:lstStyle/>
        <a:p>
          <a:endParaRPr lang="en-US"/>
        </a:p>
      </dgm:t>
    </dgm:pt>
    <dgm:pt modelId="{47CC77EF-7026-4B9B-A331-19A69BC00698}" type="parTrans" cxnId="{ADE1EDEF-A607-46F9-9368-65441F7A9F8A}">
      <dgm:prSet/>
      <dgm:spPr/>
      <dgm:t>
        <a:bodyPr/>
        <a:lstStyle/>
        <a:p>
          <a:endParaRPr lang="en-US"/>
        </a:p>
      </dgm:t>
    </dgm:pt>
    <dgm:pt modelId="{7681B137-3719-4EF4-9C23-04754F8191F3}" type="pres">
      <dgm:prSet presAssocID="{BDFDFF54-8190-4319-BD1D-88E9D5265772}" presName="linear" presStyleCnt="0">
        <dgm:presLayoutVars>
          <dgm:animLvl val="lvl"/>
          <dgm:resizeHandles val="exact"/>
        </dgm:presLayoutVars>
      </dgm:prSet>
      <dgm:spPr/>
    </dgm:pt>
    <dgm:pt modelId="{BD4C2F2F-4693-4FED-8791-21DC50C2176F}" type="pres">
      <dgm:prSet presAssocID="{E4BD54BE-238B-45AC-B52D-05F1B563C3ED}" presName="parentText" presStyleLbl="node1" presStyleIdx="0" presStyleCnt="1" custScaleY="451800" custLinFactNeighborX="-26517" custLinFactNeighborY="-16047">
        <dgm:presLayoutVars>
          <dgm:chMax val="0"/>
          <dgm:bulletEnabled val="1"/>
        </dgm:presLayoutVars>
      </dgm:prSet>
      <dgm:spPr/>
    </dgm:pt>
  </dgm:ptLst>
  <dgm:cxnLst>
    <dgm:cxn modelId="{98F02B31-0839-48F4-8BE8-F2FC78B1C542}" type="presOf" srcId="{BDFDFF54-8190-4319-BD1D-88E9D5265772}" destId="{7681B137-3719-4EF4-9C23-04754F8191F3}" srcOrd="0" destOrd="0" presId="urn:microsoft.com/office/officeart/2005/8/layout/vList2"/>
    <dgm:cxn modelId="{D5B0CBCD-7D32-4189-A17D-18B3D4D316CA}" type="presOf" srcId="{E4BD54BE-238B-45AC-B52D-05F1B563C3ED}" destId="{BD4C2F2F-4693-4FED-8791-21DC50C2176F}" srcOrd="0" destOrd="0" presId="urn:microsoft.com/office/officeart/2005/8/layout/vList2"/>
    <dgm:cxn modelId="{ADE1EDEF-A607-46F9-9368-65441F7A9F8A}" srcId="{BDFDFF54-8190-4319-BD1D-88E9D5265772}" destId="{E4BD54BE-238B-45AC-B52D-05F1B563C3ED}" srcOrd="0" destOrd="0" parTransId="{47CC77EF-7026-4B9B-A331-19A69BC00698}" sibTransId="{0937C2AA-E5AF-4561-A370-75B3318E593D}"/>
    <dgm:cxn modelId="{FBD0D770-5B0E-443E-A47D-A00E119E97B1}" type="presParOf" srcId="{7681B137-3719-4EF4-9C23-04754F8191F3}" destId="{BD4C2F2F-4693-4FED-8791-21DC50C2176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4C2F2F-4693-4FED-8791-21DC50C2176F}">
      <dsp:nvSpPr>
        <dsp:cNvPr id="0" name=""/>
        <dsp:cNvSpPr/>
      </dsp:nvSpPr>
      <dsp:spPr>
        <a:xfrm>
          <a:off x="0" y="365928"/>
          <a:ext cx="5352065" cy="549750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US" sz="6500" kern="1200" dirty="0"/>
        </a:p>
      </dsp:txBody>
      <dsp:txXfrm>
        <a:off x="261266" y="627194"/>
        <a:ext cx="4829533" cy="49749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4C2F2F-4693-4FED-8791-21DC50C2176F}">
      <dsp:nvSpPr>
        <dsp:cNvPr id="0" name=""/>
        <dsp:cNvSpPr/>
      </dsp:nvSpPr>
      <dsp:spPr>
        <a:xfrm>
          <a:off x="0" y="0"/>
          <a:ext cx="5352065" cy="549750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US" sz="6500" kern="1200" dirty="0"/>
        </a:p>
      </dsp:txBody>
      <dsp:txXfrm>
        <a:off x="261266" y="261266"/>
        <a:ext cx="4829533" cy="49749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4C2F2F-4693-4FED-8791-21DC50C2176F}">
      <dsp:nvSpPr>
        <dsp:cNvPr id="0" name=""/>
        <dsp:cNvSpPr/>
      </dsp:nvSpPr>
      <dsp:spPr>
        <a:xfrm>
          <a:off x="0" y="127801"/>
          <a:ext cx="5333014" cy="549750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US" sz="6500" kern="1200" dirty="0"/>
        </a:p>
      </dsp:txBody>
      <dsp:txXfrm>
        <a:off x="260336" y="388137"/>
        <a:ext cx="4812342" cy="49768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4C2F2F-4693-4FED-8791-21DC50C2176F}">
      <dsp:nvSpPr>
        <dsp:cNvPr id="0" name=""/>
        <dsp:cNvSpPr/>
      </dsp:nvSpPr>
      <dsp:spPr>
        <a:xfrm>
          <a:off x="0" y="0"/>
          <a:ext cx="5352065" cy="549750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635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endParaRPr lang="en-US" sz="6500" kern="1200" dirty="0"/>
        </a:p>
      </dsp:txBody>
      <dsp:txXfrm>
        <a:off x="261266" y="261266"/>
        <a:ext cx="4829533" cy="49749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22ED4-C183-4C87-B170-CCDF016E9BB0}" type="datetimeFigureOut">
              <a:rPr lang="it-IT"/>
              <a:t>04/06/2020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F69FF-739A-481A-96AC-164C9F818646}" type="slidenum">
              <a:rPr lang="it-IT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2447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F69FF-739A-481A-96AC-164C9F818646}" type="slidenum">
              <a:rPr lang="it-IT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7953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F69FF-739A-481A-96AC-164C9F818646}" type="slidenum">
              <a:rPr lang="it-IT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8919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187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515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2244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4114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68124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01969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97675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89883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9083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8335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2961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2965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5215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338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672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909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3247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64A8E5F-40E5-4553-9F3C-699F1A5B8145}" type="datetimeFigureOut">
              <a:rPr lang="de-DE" smtClean="0"/>
              <a:t>04.06.2020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69680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semblea.emr.it/lassemblea/organizzazione/Servizi-e-uffici/segreteria-affari-legislativi-coord-commissioni/analisi-delle-politiche-pubbliche-e-clausole-valutativ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17915" y="1395000"/>
            <a:ext cx="9592935" cy="3483998"/>
          </a:xfrm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r>
              <a:rPr lang="en-US" sz="4000" b="1" dirty="0" err="1">
                <a:solidFill>
                  <a:schemeClr val="accent1"/>
                </a:solidFill>
              </a:rPr>
              <a:t>Gli</a:t>
            </a:r>
            <a:r>
              <a:rPr lang="en-US" sz="4000" b="1" dirty="0">
                <a:solidFill>
                  <a:schemeClr val="accent1"/>
                </a:solidFill>
              </a:rPr>
              <a:t> </a:t>
            </a:r>
            <a:r>
              <a:rPr lang="en-US" sz="4000" b="1" dirty="0" err="1">
                <a:solidFill>
                  <a:schemeClr val="accent1"/>
                </a:solidFill>
              </a:rPr>
              <a:t>strumenti</a:t>
            </a:r>
            <a:r>
              <a:rPr lang="en-US" sz="4000" b="1" dirty="0">
                <a:solidFill>
                  <a:schemeClr val="accent1"/>
                </a:solidFill>
              </a:rPr>
              <a:t> </a:t>
            </a:r>
            <a:r>
              <a:rPr lang="en-US" sz="4000" b="1" dirty="0" err="1">
                <a:solidFill>
                  <a:schemeClr val="accent1"/>
                </a:solidFill>
              </a:rPr>
              <a:t>dell’Assemblea</a:t>
            </a:r>
            <a:r>
              <a:rPr lang="en-US" sz="4000" b="1" dirty="0">
                <a:solidFill>
                  <a:schemeClr val="accent1"/>
                </a:solidFill>
              </a:rPr>
              <a:t> </a:t>
            </a:r>
            <a:r>
              <a:rPr lang="en-US" sz="4000" b="1" dirty="0" err="1">
                <a:solidFill>
                  <a:schemeClr val="accent1"/>
                </a:solidFill>
              </a:rPr>
              <a:t>legislativa</a:t>
            </a:r>
            <a:r>
              <a:rPr lang="en-US" sz="4000" b="1" dirty="0">
                <a:solidFill>
                  <a:schemeClr val="accent1"/>
                </a:solidFill>
              </a:rPr>
              <a:t> della </a:t>
            </a:r>
            <a:r>
              <a:rPr lang="en-US" sz="4000" b="1" dirty="0" err="1">
                <a:solidFill>
                  <a:schemeClr val="accent1"/>
                </a:solidFill>
              </a:rPr>
              <a:t>Regione</a:t>
            </a:r>
            <a:r>
              <a:rPr lang="en-US" sz="4000" b="1" dirty="0">
                <a:solidFill>
                  <a:schemeClr val="accent1"/>
                </a:solidFill>
              </a:rPr>
              <a:t> Emilia-Romagna per </a:t>
            </a:r>
            <a:r>
              <a:rPr lang="en-US" sz="4000" b="1" dirty="0" err="1">
                <a:solidFill>
                  <a:schemeClr val="accent1"/>
                </a:solidFill>
              </a:rPr>
              <a:t>supportare</a:t>
            </a:r>
            <a:r>
              <a:rPr lang="en-US" sz="4000" b="1" dirty="0">
                <a:solidFill>
                  <a:schemeClr val="accent1"/>
                </a:solidFill>
              </a:rPr>
              <a:t> </a:t>
            </a:r>
            <a:r>
              <a:rPr lang="en-US" sz="4000" b="1" dirty="0" err="1">
                <a:solidFill>
                  <a:schemeClr val="accent1"/>
                </a:solidFill>
              </a:rPr>
              <a:t>il</a:t>
            </a:r>
            <a:r>
              <a:rPr lang="en-US" sz="4000" b="1" dirty="0">
                <a:solidFill>
                  <a:schemeClr val="accent1"/>
                </a:solidFill>
              </a:rPr>
              <a:t> </a:t>
            </a:r>
            <a:r>
              <a:rPr lang="en-US" sz="4000" b="1" dirty="0" err="1">
                <a:solidFill>
                  <a:schemeClr val="accent1"/>
                </a:solidFill>
              </a:rPr>
              <a:t>Legislatore</a:t>
            </a:r>
            <a:r>
              <a:rPr lang="en-US" sz="4000" b="1" dirty="0">
                <a:solidFill>
                  <a:schemeClr val="accent1"/>
                </a:solidFill>
              </a:rPr>
              <a:t> </a:t>
            </a:r>
            <a:r>
              <a:rPr lang="en-US" sz="4000" b="1" dirty="0" err="1">
                <a:solidFill>
                  <a:schemeClr val="accent1"/>
                </a:solidFill>
              </a:rPr>
              <a:t>nell’Analisi</a:t>
            </a:r>
            <a:r>
              <a:rPr lang="en-US" sz="4000" b="1" dirty="0">
                <a:solidFill>
                  <a:schemeClr val="accent1"/>
                </a:solidFill>
              </a:rPr>
              <a:t> </a:t>
            </a:r>
            <a:r>
              <a:rPr lang="en-US" sz="4000" b="1" dirty="0" err="1">
                <a:solidFill>
                  <a:schemeClr val="accent1"/>
                </a:solidFill>
              </a:rPr>
              <a:t>dell’impatto</a:t>
            </a:r>
            <a:r>
              <a:rPr lang="en-US" sz="4000" b="1" dirty="0">
                <a:solidFill>
                  <a:schemeClr val="accent1"/>
                </a:solidFill>
              </a:rPr>
              <a:t> della </a:t>
            </a:r>
            <a:r>
              <a:rPr lang="en-US" sz="4000" b="1" dirty="0" err="1">
                <a:solidFill>
                  <a:schemeClr val="accent1"/>
                </a:solidFill>
              </a:rPr>
              <a:t>regolamentazione</a:t>
            </a:r>
            <a:r>
              <a:rPr lang="en-US" sz="4000" b="1" dirty="0">
                <a:solidFill>
                  <a:schemeClr val="accent1"/>
                </a:solidFill>
              </a:rPr>
              <a:t>- La </a:t>
            </a:r>
            <a:r>
              <a:rPr lang="en-US" sz="4000" b="1" dirty="0" err="1">
                <a:solidFill>
                  <a:schemeClr val="accent1"/>
                </a:solidFill>
              </a:rPr>
              <a:t>scheda</a:t>
            </a:r>
            <a:r>
              <a:rPr lang="en-US" sz="4000" b="1" dirty="0">
                <a:solidFill>
                  <a:schemeClr val="accent1"/>
                </a:solidFill>
              </a:rPr>
              <a:t> AIR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36916" y="5722373"/>
            <a:ext cx="9182944" cy="791983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it-IT" sz="900" dirty="0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</a:rPr>
              <a:t>Servizio affari legislativi e coordinamento commissioni </a:t>
            </a:r>
            <a:r>
              <a:rPr lang="it-IT" sz="900" dirty="0" err="1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</a:rPr>
              <a:t>assemBleari</a:t>
            </a:r>
            <a:r>
              <a:rPr lang="it-IT" sz="900" dirty="0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de-DE" sz="900" dirty="0">
                <a:solidFill>
                  <a:schemeClr val="tx2">
                    <a:lumMod val="40000"/>
                    <a:lumOff val="60000"/>
                  </a:schemeClr>
                </a:solidFill>
                <a:latin typeface="Calibri" charset="0"/>
              </a:rPr>
              <a:t> </a:t>
            </a:r>
            <a:r>
              <a:rPr lang="de-DE" sz="900" dirty="0" err="1">
                <a:solidFill>
                  <a:schemeClr val="tx2">
                    <a:lumMod val="40000"/>
                    <a:lumOff val="60000"/>
                  </a:schemeClr>
                </a:solidFill>
              </a:rPr>
              <a:t>Maggio</a:t>
            </a:r>
            <a:r>
              <a:rPr lang="de-DE" sz="9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 2020</a:t>
            </a:r>
            <a:endParaRPr lang="it-IT" sz="9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8" name="Immagine 7" descr="Immagine che contiene oggetto, nero, segnale, bianco&#10;&#10;Descrizione generata automaticamente">
            <a:extLst>
              <a:ext uri="{FF2B5EF4-FFF2-40B4-BE49-F238E27FC236}">
                <a16:creationId xmlns:a16="http://schemas.microsoft.com/office/drawing/2014/main" id="{9209B73A-E397-4B9C-AB12-DD93AC27628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4" y="238876"/>
            <a:ext cx="1462088" cy="33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635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Picture 67" descr="Immagine che contiene filtro, giocatore, palla&#10;&#10;Descrizione generata automaticamente">
            <a:extLst>
              <a:ext uri="{FF2B5EF4-FFF2-40B4-BE49-F238E27FC236}">
                <a16:creationId xmlns:a16="http://schemas.microsoft.com/office/drawing/2014/main" id="{6A059B2C-AC63-440D-B5C2-B00EBD63DA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203"/>
          <a:stretch/>
        </p:blipFill>
        <p:spPr>
          <a:xfrm>
            <a:off x="6210300" y="10"/>
            <a:ext cx="5981700" cy="6857990"/>
          </a:xfrm>
          <a:prstGeom prst="rect">
            <a:avLst/>
          </a:prstGeom>
        </p:spPr>
      </p:pic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B708A8D0-6E23-417E-A89F-472C0ECB14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498676"/>
              </p:ext>
            </p:extLst>
          </p:nvPr>
        </p:nvGraphicFramePr>
        <p:xfrm>
          <a:off x="629636" y="571500"/>
          <a:ext cx="5352065" cy="58880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237CF718-DC5C-4E0C-BBAA-0F1BD2B62E8A}"/>
              </a:ext>
            </a:extLst>
          </p:cNvPr>
          <p:cNvSpPr/>
          <p:nvPr/>
        </p:nvSpPr>
        <p:spPr>
          <a:xfrm>
            <a:off x="6486524" y="2311116"/>
            <a:ext cx="54292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3200" b="1" dirty="0">
                <a:ea typeface="Verdana" panose="020B0604030504040204" pitchFamily="34" charset="0"/>
                <a:cs typeface="Calibri" panose="020F0502020204030204" pitchFamily="34" charset="0"/>
              </a:rPr>
              <a:t>La qualità della regolazione e la </a:t>
            </a:r>
            <a:r>
              <a:rPr lang="it-IT" sz="3200" b="1" dirty="0"/>
              <a:t>visione ciclica della vita di una politica</a:t>
            </a:r>
            <a:endParaRPr lang="it-IT" altLang="it-IT" sz="3200" b="1" dirty="0">
              <a:cs typeface="Segoe UI" panose="020B0502040204020203" pitchFamily="34" charset="0"/>
            </a:endParaRPr>
          </a:p>
        </p:txBody>
      </p:sp>
      <p:pic>
        <p:nvPicPr>
          <p:cNvPr id="8" name="Immagine 7" descr="Immagine che contiene oggetto, nero, segnale, bianco&#10;&#10;Descrizione generata automaticamente">
            <a:extLst>
              <a:ext uri="{FF2B5EF4-FFF2-40B4-BE49-F238E27FC236}">
                <a16:creationId xmlns:a16="http://schemas.microsoft.com/office/drawing/2014/main" id="{9E052B22-787C-4BBC-8A90-413BF1CCB8D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4" y="238876"/>
            <a:ext cx="1462088" cy="332624"/>
          </a:xfrm>
          <a:prstGeom prst="rect">
            <a:avLst/>
          </a:prstGeom>
        </p:spPr>
      </p:pic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3018F2E7-1136-4A35-967E-B37AC383F50B}"/>
              </a:ext>
            </a:extLst>
          </p:cNvPr>
          <p:cNvSpPr txBox="1">
            <a:spLocks noChangeArrowheads="1"/>
          </p:cNvSpPr>
          <p:nvPr/>
        </p:nvSpPr>
        <p:spPr>
          <a:xfrm>
            <a:off x="811539" y="1000125"/>
            <a:ext cx="4988257" cy="5372100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endParaRPr lang="it-IT" altLang="it-IT" sz="1900" dirty="0"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it-IT" sz="1800" dirty="0"/>
              <a:t>Il tema della qualità della legislazione durante l’intero ciclo di vita di una politica è una priorità della Commissione Europea nella sua Comunicazione sulla </a:t>
            </a:r>
            <a:r>
              <a:rPr lang="it-IT" sz="1800" i="1" dirty="0"/>
              <a:t>smart </a:t>
            </a:r>
            <a:r>
              <a:rPr lang="it-IT" sz="1800" i="1" dirty="0" err="1"/>
              <a:t>regulation</a:t>
            </a:r>
            <a:r>
              <a:rPr lang="it-IT" sz="1800" dirty="0"/>
              <a:t>, evidenzia come le fasi della regolamentazione vadano integrate all’interno di una strategia organica (</a:t>
            </a:r>
            <a:r>
              <a:rPr lang="it-IT" sz="1800" i="1" dirty="0"/>
              <a:t>life </a:t>
            </a:r>
            <a:r>
              <a:rPr lang="it-IT" sz="1800" i="1" dirty="0" err="1"/>
              <a:t>cycle</a:t>
            </a:r>
            <a:r>
              <a:rPr lang="it-IT" sz="1800" i="1" dirty="0"/>
              <a:t> </a:t>
            </a:r>
            <a:r>
              <a:rPr lang="it-IT" sz="1800" i="1" dirty="0" err="1"/>
              <a:t>approach</a:t>
            </a:r>
            <a:r>
              <a:rPr lang="it-IT" sz="1800" dirty="0"/>
              <a:t>)</a:t>
            </a:r>
          </a:p>
          <a:p>
            <a:pPr marL="0" lvl="0" indent="0" algn="ctr">
              <a:buNone/>
            </a:pPr>
            <a:r>
              <a:rPr lang="it-IT" sz="1800" dirty="0"/>
              <a:t>A livello nazionale il Decreto del Presidente del Consiglio dei Ministri 15 settembre 2017, n.169 ha approvato il Regolamento in materia di AIR, VIR e consultazioni  che ha sostituito i precedenti regolamenti su AIR e VIR (rispettivamente, DPCM n. 170/2008 e DPCM n. 212/2009). Il Regolamento ha affermato una visione ciclica della regolazione riportando che AIR VIR e consultazioni sono strumenti che, tra loro integrati, concorrono ad una </a:t>
            </a:r>
            <a:r>
              <a:rPr lang="it-IT" sz="1800" dirty="0" err="1"/>
              <a:t>better</a:t>
            </a:r>
            <a:r>
              <a:rPr lang="it-IT" sz="1800" dirty="0"/>
              <a:t> </a:t>
            </a:r>
            <a:r>
              <a:rPr lang="it-IT" sz="1800" dirty="0" err="1"/>
              <a:t>regulation</a:t>
            </a:r>
            <a:r>
              <a:rPr lang="it-IT" sz="1800" dirty="0"/>
              <a:t>, alla trasparenza, chiarezza e completezza dell'informazione, secondo un approccio circolare.</a:t>
            </a:r>
          </a:p>
          <a:p>
            <a:pPr marL="0" indent="0" algn="ctr">
              <a:buNone/>
            </a:pPr>
            <a:r>
              <a:rPr lang="it-IT" sz="1800" dirty="0"/>
              <a:t>Il tema della qualità della legislazione per la Regione Emilia-Romagna è disciplinato dallo Statuto (art. 28 e 53), dal Regolamento (Titolo VI, dedicato alle “Procedure, modalità e strumenti per la qualità della normazione e il controllo sull'attuazione delle leggi - Pareri di conformità e altre disposizioni”) e dalla </a:t>
            </a:r>
            <a:r>
              <a:rPr lang="it-IT" sz="1800" dirty="0" err="1"/>
              <a:t>l.r</a:t>
            </a:r>
            <a:r>
              <a:rPr lang="it-IT" sz="1800" dirty="0"/>
              <a:t>. 18/2011 in materia di semplificazione.</a:t>
            </a:r>
          </a:p>
          <a:p>
            <a:pPr marL="0" indent="0" algn="just">
              <a:buNone/>
            </a:pP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656351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Picture 67" descr="Immagine che contiene filtro, giocatore, palla&#10;&#10;Descrizione generata automaticamente">
            <a:extLst>
              <a:ext uri="{FF2B5EF4-FFF2-40B4-BE49-F238E27FC236}">
                <a16:creationId xmlns:a16="http://schemas.microsoft.com/office/drawing/2014/main" id="{6A059B2C-AC63-440D-B5C2-B00EBD63DA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203"/>
          <a:stretch/>
        </p:blipFill>
        <p:spPr>
          <a:xfrm>
            <a:off x="6210300" y="10"/>
            <a:ext cx="5981700" cy="6857990"/>
          </a:xfrm>
          <a:prstGeom prst="rect">
            <a:avLst/>
          </a:prstGeom>
        </p:spPr>
      </p:pic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B708A8D0-6E23-417E-A89F-472C0ECB14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9403143"/>
              </p:ext>
            </p:extLst>
          </p:nvPr>
        </p:nvGraphicFramePr>
        <p:xfrm>
          <a:off x="629636" y="571500"/>
          <a:ext cx="5352065" cy="58880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237CF718-DC5C-4E0C-BBAA-0F1BD2B62E8A}"/>
              </a:ext>
            </a:extLst>
          </p:cNvPr>
          <p:cNvSpPr/>
          <p:nvPr/>
        </p:nvSpPr>
        <p:spPr>
          <a:xfrm>
            <a:off x="6486524" y="2311116"/>
            <a:ext cx="542925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3200" b="1" dirty="0">
                <a:ea typeface="Verdana" panose="020B0604030504040204" pitchFamily="34" charset="0"/>
                <a:cs typeface="Calibri" panose="020F0502020204030204" pitchFamily="34" charset="0"/>
              </a:rPr>
              <a:t>La scheda AIR realizzata dall’Assemblea legislativa della Regione Emilia-Romagna</a:t>
            </a:r>
            <a:endParaRPr lang="it-IT" altLang="it-IT" sz="3200" b="1" dirty="0">
              <a:cs typeface="Segoe UI" panose="020B0502040204020203" pitchFamily="34" charset="0"/>
            </a:endParaRPr>
          </a:p>
        </p:txBody>
      </p:sp>
      <p:pic>
        <p:nvPicPr>
          <p:cNvPr id="8" name="Immagine 7" descr="Immagine che contiene oggetto, nero, segnale, bianco&#10;&#10;Descrizione generata automaticamente">
            <a:extLst>
              <a:ext uri="{FF2B5EF4-FFF2-40B4-BE49-F238E27FC236}">
                <a16:creationId xmlns:a16="http://schemas.microsoft.com/office/drawing/2014/main" id="{9E052B22-787C-4BBC-8A90-413BF1CCB8D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4" y="238876"/>
            <a:ext cx="1462088" cy="332624"/>
          </a:xfrm>
          <a:prstGeom prst="rect">
            <a:avLst/>
          </a:prstGeom>
        </p:spPr>
      </p:pic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3018F2E7-1136-4A35-967E-B37AC383F50B}"/>
              </a:ext>
            </a:extLst>
          </p:cNvPr>
          <p:cNvSpPr txBox="1">
            <a:spLocks noChangeArrowheads="1"/>
          </p:cNvSpPr>
          <p:nvPr/>
        </p:nvSpPr>
        <p:spPr>
          <a:xfrm>
            <a:off x="811539" y="1000125"/>
            <a:ext cx="4988257" cy="5372100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endParaRPr lang="it-IT" altLang="it-IT" sz="1900" dirty="0"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1800" dirty="0"/>
          </a:p>
          <a:p>
            <a:pPr marL="0" indent="0" algn="ctr">
              <a:buNone/>
            </a:pPr>
            <a:r>
              <a:rPr lang="it-IT" sz="1800" dirty="0"/>
              <a:t>Nella visione ciclica della vita di una politica, l’AIR «</a:t>
            </a:r>
            <a:r>
              <a:rPr lang="it-IT" sz="1800" i="1" dirty="0"/>
              <a:t>costituisce un supporto alle decisioni dell’organo di vertice dell’amministrazione in ordine all’opportunità di un intervento normativo</a:t>
            </a:r>
            <a:r>
              <a:rPr lang="it-IT" sz="1800" dirty="0"/>
              <a:t>».</a:t>
            </a:r>
          </a:p>
          <a:p>
            <a:pPr marL="0" indent="0" algn="ctr">
              <a:buNone/>
            </a:pPr>
            <a:r>
              <a:rPr lang="it-IT" sz="1800" dirty="0"/>
              <a:t>In attuazione della </a:t>
            </a:r>
            <a:r>
              <a:rPr lang="it-IT" sz="1800" dirty="0" err="1"/>
              <a:t>l.r</a:t>
            </a:r>
            <a:r>
              <a:rPr lang="it-IT" sz="1800" dirty="0"/>
              <a:t>. 18/2011 in materia di semplificazione e grazie al supporto dell’Università di Parma, è stata realizzata la «scheda AIR semplificata» approvata con Delibera UP 36/2016</a:t>
            </a:r>
            <a:endParaRPr lang="it-IT" altLang="it-IT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025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Picture 67" descr="Immagine che contiene filtro, giocatore, palla&#10;&#10;Descrizione generata automaticamente">
            <a:extLst>
              <a:ext uri="{FF2B5EF4-FFF2-40B4-BE49-F238E27FC236}">
                <a16:creationId xmlns:a16="http://schemas.microsoft.com/office/drawing/2014/main" id="{6A059B2C-AC63-440D-B5C2-B00EBD63DA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203"/>
          <a:stretch/>
        </p:blipFill>
        <p:spPr>
          <a:xfrm>
            <a:off x="6210300" y="10"/>
            <a:ext cx="5981700" cy="6857990"/>
          </a:xfrm>
          <a:prstGeom prst="rect">
            <a:avLst/>
          </a:prstGeom>
        </p:spPr>
      </p:pic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B708A8D0-6E23-417E-A89F-472C0ECB14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0279949"/>
              </p:ext>
            </p:extLst>
          </p:nvPr>
        </p:nvGraphicFramePr>
        <p:xfrm>
          <a:off x="629637" y="571500"/>
          <a:ext cx="5333014" cy="614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ttangolo 2">
            <a:extLst>
              <a:ext uri="{FF2B5EF4-FFF2-40B4-BE49-F238E27FC236}">
                <a16:creationId xmlns:a16="http://schemas.microsoft.com/office/drawing/2014/main" id="{237CF718-DC5C-4E0C-BBAA-0F1BD2B62E8A}"/>
              </a:ext>
            </a:extLst>
          </p:cNvPr>
          <p:cNvSpPr/>
          <p:nvPr/>
        </p:nvSpPr>
        <p:spPr>
          <a:xfrm>
            <a:off x="6486524" y="2311116"/>
            <a:ext cx="54578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3600" b="1" dirty="0">
                <a:ea typeface="Verdana" panose="020B0604030504040204" pitchFamily="34" charset="0"/>
                <a:cs typeface="Calibri" panose="020F0502020204030204" pitchFamily="34" charset="0"/>
              </a:rPr>
              <a:t>Caratteristiche della scheda AIR, chi può chiederla e cosa richiede</a:t>
            </a:r>
            <a:endParaRPr lang="it-IT" altLang="it-IT" sz="3600" b="1" dirty="0">
              <a:cs typeface="Segoe UI" panose="020B0502040204020203" pitchFamily="34" charset="0"/>
            </a:endParaRPr>
          </a:p>
        </p:txBody>
      </p:sp>
      <p:pic>
        <p:nvPicPr>
          <p:cNvPr id="8" name="Immagine 7" descr="Immagine che contiene oggetto, nero, segnale, bianco&#10;&#10;Descrizione generata automaticamente">
            <a:extLst>
              <a:ext uri="{FF2B5EF4-FFF2-40B4-BE49-F238E27FC236}">
                <a16:creationId xmlns:a16="http://schemas.microsoft.com/office/drawing/2014/main" id="{9E052B22-787C-4BBC-8A90-413BF1CCB8D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4" y="238876"/>
            <a:ext cx="1462088" cy="332624"/>
          </a:xfrm>
          <a:prstGeom prst="rect">
            <a:avLst/>
          </a:prstGeom>
        </p:spPr>
      </p:pic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3018F2E7-1136-4A35-967E-B37AC383F50B}"/>
              </a:ext>
            </a:extLst>
          </p:cNvPr>
          <p:cNvSpPr txBox="1">
            <a:spLocks noChangeArrowheads="1"/>
          </p:cNvSpPr>
          <p:nvPr/>
        </p:nvSpPr>
        <p:spPr>
          <a:xfrm>
            <a:off x="811539" y="571500"/>
            <a:ext cx="4988257" cy="6047623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endParaRPr lang="it-IT" altLang="it-IT" sz="1900" dirty="0"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it-IT" sz="2900" b="1" dirty="0"/>
              <a:t>La «scheda AIR semplificata» è ritagliata sui tempi del processo legislativo, con un livello di approfondimento dei contenuti che varia anche in funzione dei tempi disponibili per l’analisi.</a:t>
            </a:r>
          </a:p>
          <a:p>
            <a:pPr marL="0" indent="0" algn="ctr">
              <a:buNone/>
            </a:pPr>
            <a:r>
              <a:rPr lang="it-IT" sz="2900" b="1" dirty="0"/>
              <a:t>Può essere richiesta dai Presidenti delle commissioni, in accordo con gli stessi promotori del </a:t>
            </a:r>
            <a:r>
              <a:rPr lang="it-IT" sz="2900" b="1" dirty="0" err="1"/>
              <a:t>pdl</a:t>
            </a:r>
            <a:r>
              <a:rPr lang="it-IT" sz="2900" b="1" dirty="0"/>
              <a:t> e sentiti gli Uffici di Presidenza delle rispettive Commissioni, tenuto conto del parere del Servizio Affari legislativi e coordinamento commissioni assembleari.</a:t>
            </a:r>
          </a:p>
          <a:p>
            <a:pPr marL="0" indent="0" algn="ctr">
              <a:buNone/>
            </a:pPr>
            <a:r>
              <a:rPr lang="it-IT" sz="2900" b="1" dirty="0"/>
              <a:t>L’AIR richiede una pluralità di conoscenze e un lavoro congiunto, necessita di un  supporto tecnico di “esperti del settore” e di banche dati utili per la sezione dedicata ai destinatari e all’analisi socio-economica. La consultazione è ritenuta un elemento importante, così come l’impostazione del sistema di valutazione dell’intervento già in sede di AIR (clausola valutativa)</a:t>
            </a:r>
          </a:p>
          <a:p>
            <a:pPr marL="0" indent="0" algn="just">
              <a:buNone/>
            </a:pPr>
            <a:endParaRPr lang="it-IT" sz="1800" dirty="0"/>
          </a:p>
          <a:p>
            <a:pPr marL="0" indent="0" algn="just">
              <a:buNone/>
            </a:pPr>
            <a:endParaRPr lang="it-IT" altLang="it-IT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022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Picture 67" descr="Immagine che contiene filtro, giocatore, palla&#10;&#10;Descrizione generata automaticamente">
            <a:extLst>
              <a:ext uri="{FF2B5EF4-FFF2-40B4-BE49-F238E27FC236}">
                <a16:creationId xmlns:a16="http://schemas.microsoft.com/office/drawing/2014/main" id="{6A059B2C-AC63-440D-B5C2-B00EBD63DA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203"/>
          <a:stretch/>
        </p:blipFill>
        <p:spPr>
          <a:xfrm>
            <a:off x="6163604" y="10"/>
            <a:ext cx="5981700" cy="6857990"/>
          </a:xfrm>
          <a:prstGeom prst="rect">
            <a:avLst/>
          </a:prstGeom>
        </p:spPr>
      </p:pic>
      <p:graphicFrame>
        <p:nvGraphicFramePr>
          <p:cNvPr id="21" name="Segnaposto contenuto 2">
            <a:extLst>
              <a:ext uri="{FF2B5EF4-FFF2-40B4-BE49-F238E27FC236}">
                <a16:creationId xmlns:a16="http://schemas.microsoft.com/office/drawing/2014/main" id="{B708A8D0-6E23-417E-A89F-472C0ECB14B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9636" y="571500"/>
          <a:ext cx="5352065" cy="58880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Immagine 7" descr="Immagine che contiene oggetto, nero, segnale, bianco&#10;&#10;Descrizione generata automaticamente">
            <a:extLst>
              <a:ext uri="{FF2B5EF4-FFF2-40B4-BE49-F238E27FC236}">
                <a16:creationId xmlns:a16="http://schemas.microsoft.com/office/drawing/2014/main" id="{9E052B22-787C-4BBC-8A90-413BF1CCB8D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4" y="238876"/>
            <a:ext cx="1462088" cy="332624"/>
          </a:xfrm>
          <a:prstGeom prst="rect">
            <a:avLst/>
          </a:prstGeom>
        </p:spPr>
      </p:pic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3018F2E7-1136-4A35-967E-B37AC383F50B}"/>
              </a:ext>
            </a:extLst>
          </p:cNvPr>
          <p:cNvSpPr txBox="1">
            <a:spLocks noChangeArrowheads="1"/>
          </p:cNvSpPr>
          <p:nvPr/>
        </p:nvSpPr>
        <p:spPr>
          <a:xfrm>
            <a:off x="811539" y="1000125"/>
            <a:ext cx="4988257" cy="5372100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endParaRPr lang="it-IT" altLang="it-IT" sz="1900" dirty="0">
              <a:ea typeface="Verdana" panose="020B060403050404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1800" dirty="0"/>
          </a:p>
          <a:p>
            <a:pPr algn="ctr"/>
            <a:r>
              <a:rPr lang="it-IT" sz="1800" dirty="0"/>
              <a:t>Si avvia sui progetti di legge di iniziativa assembleare già elaborati o in corso di predisposizione</a:t>
            </a:r>
          </a:p>
          <a:p>
            <a:pPr algn="ctr"/>
            <a:r>
              <a:rPr lang="it-IT" sz="1800" dirty="0"/>
              <a:t>L’analisi confluisce in un’apposita relazione, presentata dal gruppo di lavoro in una delle prime sedute della Commissione assembleare referente del progetto di legge</a:t>
            </a:r>
          </a:p>
          <a:p>
            <a:pPr marL="0" indent="0" algn="just">
              <a:buNone/>
            </a:pPr>
            <a:endParaRPr lang="it-IT" sz="1800" dirty="0"/>
          </a:p>
          <a:p>
            <a:pPr marL="0" indent="0" algn="just">
              <a:buNone/>
            </a:pPr>
            <a:endParaRPr lang="it-IT" altLang="it-IT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E17A1D3E-732B-4D38-80E3-160E627B22EC}"/>
              </a:ext>
            </a:extLst>
          </p:cNvPr>
          <p:cNvSpPr/>
          <p:nvPr/>
        </p:nvSpPr>
        <p:spPr>
          <a:xfrm>
            <a:off x="6492975" y="138925"/>
            <a:ext cx="54304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/>
              <a:t>La griglia di analisi che contiene</a:t>
            </a:r>
          </a:p>
          <a:p>
            <a:pPr algn="ctr"/>
            <a:r>
              <a:rPr lang="it-IT" sz="2400" b="1" dirty="0"/>
              <a:t>gli elementi caratteristici dell’AIR</a:t>
            </a:r>
          </a:p>
          <a:p>
            <a:pPr algn="ctr"/>
            <a:r>
              <a:rPr lang="it-IT" sz="2400" b="1" dirty="0"/>
              <a:t>è composta </a:t>
            </a:r>
          </a:p>
          <a:p>
            <a:pPr algn="ctr"/>
            <a:r>
              <a:rPr lang="it-IT" sz="2400" b="1" dirty="0"/>
              <a:t>da cinque sezioni: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B32F56D7-ACE7-426D-846E-C3AC9A776F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014110"/>
              </p:ext>
            </p:extLst>
          </p:nvPr>
        </p:nvGraphicFramePr>
        <p:xfrm>
          <a:off x="6273993" y="1847501"/>
          <a:ext cx="5868432" cy="45247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34216">
                  <a:extLst>
                    <a:ext uri="{9D8B030D-6E8A-4147-A177-3AD203B41FA5}">
                      <a16:colId xmlns:a16="http://schemas.microsoft.com/office/drawing/2014/main" val="3767437402"/>
                    </a:ext>
                  </a:extLst>
                </a:gridCol>
                <a:gridCol w="2934216">
                  <a:extLst>
                    <a:ext uri="{9D8B030D-6E8A-4147-A177-3AD203B41FA5}">
                      <a16:colId xmlns:a16="http://schemas.microsoft.com/office/drawing/2014/main" val="1640417947"/>
                    </a:ext>
                  </a:extLst>
                </a:gridCol>
              </a:tblGrid>
              <a:tr h="12416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Sezione A 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bg1"/>
                          </a:solidFill>
                          <a:effectLst/>
                        </a:rPr>
                        <a:t>Descrizione del contesto (normativo ed economico-sociale)</a:t>
                      </a:r>
                      <a:endParaRPr lang="it-IT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397755"/>
                  </a:ext>
                </a:extLst>
              </a:tr>
              <a:tr h="3996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</a:rPr>
                        <a:t>Sezione B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Rapporto sulle consultazioni</a:t>
                      </a:r>
                      <a:endParaRPr lang="it-IT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4107334"/>
                  </a:ext>
                </a:extLst>
              </a:tr>
              <a:tr h="8207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</a:rPr>
                        <a:t>Sezione C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Destinatari dell’intervento e obiettivi</a:t>
                      </a:r>
                      <a:endParaRPr lang="it-IT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839945"/>
                  </a:ext>
                </a:extLst>
              </a:tr>
              <a:tr h="8207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Sezione D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</a:rPr>
                        <a:t>Individuazione e valutazione delle opzioni di intervento</a:t>
                      </a:r>
                      <a:endParaRPr lang="it-IT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3509344"/>
                  </a:ext>
                </a:extLst>
              </a:tr>
              <a:tr h="12419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Sezione 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b="1" dirty="0">
                          <a:effectLst/>
                        </a:rPr>
                        <a:t>Strumento di controllo e monitoraggio degli effetti dell’intervento</a:t>
                      </a:r>
                      <a:endParaRPr lang="it-IT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058252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087A4676-B3C6-471E-8C3D-ED4715B1B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3358" y="2194359"/>
            <a:ext cx="11702729" cy="66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7891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9EC6FFF-3949-4638-A265-B1515909B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93418" y="1349323"/>
            <a:ext cx="6572039" cy="4730854"/>
          </a:xfrm>
        </p:spPr>
        <p:txBody>
          <a:bodyPr anchor="ctr">
            <a:normAutofit fontScale="90000"/>
          </a:bodyPr>
          <a:lstStyle/>
          <a:p>
            <a:pPr algn="ctr">
              <a:lnSpc>
                <a:spcPct val="150000"/>
              </a:lnSpc>
              <a:defRPr/>
            </a:pPr>
            <a:r>
              <a:rPr lang="it-IT" altLang="it-IT" sz="1800" dirty="0">
                <a:latin typeface="Calibri" panose="020F0502020204030204" pitchFamily="34" charset="0"/>
                <a:cs typeface="Calibri" panose="020F0502020204030204" pitchFamily="34" charset="0"/>
              </a:rPr>
              <a:t>Le informazioni sull’attività di valutazione e gli studi AIR sono </a:t>
            </a:r>
            <a:r>
              <a:rPr lang="it-IT" altLang="it-IT" sz="1800">
                <a:latin typeface="Calibri" panose="020F0502020204030204" pitchFamily="34" charset="0"/>
                <a:cs typeface="Calibri" panose="020F0502020204030204" pitchFamily="34" charset="0"/>
              </a:rPr>
              <a:t>pubblicati nel </a:t>
            </a:r>
            <a:r>
              <a:rPr lang="it-IT" altLang="it-IT" sz="1800" dirty="0">
                <a:latin typeface="Calibri" panose="020F0502020204030204" pitchFamily="34" charset="0"/>
                <a:cs typeface="Calibri" panose="020F0502020204030204" pitchFamily="34" charset="0"/>
              </a:rPr>
              <a:t>sito dell’Assemblea al link </a:t>
            </a:r>
            <a:r>
              <a:rPr lang="it-IT" altLang="it-IT" sz="1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https://www.assemblea.emr.it/lassemblea/organizzazione/Servizi-e-uffici/segreteria-affari-legislativi-coord-commissioni/analisi-delle-politiche-pubbliche-e-clausole-valutative</a:t>
            </a:r>
            <a:r>
              <a:rPr lang="it-IT" altLang="it-IT" sz="1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it-IT" altLang="it-IT" sz="1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it-IT" altLang="it-IT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altLang="it-IT" sz="1800" dirty="0">
                <a:latin typeface="Calibri" panose="020F0502020204030204" pitchFamily="34" charset="0"/>
                <a:cs typeface="Calibri" panose="020F0502020204030204" pitchFamily="34" charset="0"/>
              </a:rPr>
              <a:t>Le relazioni e le note tecniche di accompagnamento elaborate in occasione della discussione in Commissione e la scheda AIR semplificata relativa ai progetti di legge considerati, sono pubblicate nella banca dati “</a:t>
            </a:r>
            <a:r>
              <a:rPr lang="it-IT" altLang="it-IT" sz="18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Demetra</a:t>
            </a:r>
            <a:r>
              <a:rPr lang="it-IT" altLang="it-IT" sz="1800" dirty="0">
                <a:latin typeface="Calibri" panose="020F0502020204030204" pitchFamily="34" charset="0"/>
                <a:cs typeface="Calibri" panose="020F0502020204030204" pitchFamily="34" charset="0"/>
              </a:rPr>
              <a:t>” dove, per ciascuna legge regionale di riferimento, è stata creata un’apposita sezione dedicata alla “Valutazione delle politiche pubbliche”. </a:t>
            </a:r>
            <a:br>
              <a:rPr lang="it-IT" altLang="it-IT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it-IT" sz="1800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C05BC5F-3118-49D0-B18C-5D9CC922C2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0733" y="0"/>
            <a:ext cx="321564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A4B1E59-3C8A-453C-B841-6AB3B0CF7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53344" y="0"/>
            <a:ext cx="1438656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pic>
        <p:nvPicPr>
          <p:cNvPr id="6" name="Immagine 5" descr="Immagine che contiene oggetto, nero, segnale, bianco&#10;&#10;Descrizione generata automaticamente">
            <a:extLst>
              <a:ext uri="{FF2B5EF4-FFF2-40B4-BE49-F238E27FC236}">
                <a16:creationId xmlns:a16="http://schemas.microsoft.com/office/drawing/2014/main" id="{0D47D155-E941-4DB1-A5AC-1B4921341F9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44" y="238876"/>
            <a:ext cx="1462088" cy="33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463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e">
  <a:themeElements>
    <a:clrScheme name="Ione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presentazione" id="{16998062-1BAF-0F4D-BBF1-3DDACE80FB4E}" vid="{64D5616D-9230-7D4A-9E03-0480847A19BC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d_Commenti xmlns="9c8f8e9c-95a2-4882-b4ab-59282b8884d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658600BEF6B074CBD2C5530DF13FDD3" ma:contentTypeVersion="3" ma:contentTypeDescription="Creare un nuovo documento." ma:contentTypeScope="" ma:versionID="e9d73c41295d1fce4ebe441cce4b9ad7">
  <xsd:schema xmlns:xsd="http://www.w3.org/2001/XMLSchema" xmlns:xs="http://www.w3.org/2001/XMLSchema" xmlns:p="http://schemas.microsoft.com/office/2006/metadata/properties" xmlns:ns2="9c8f8e9c-95a2-4882-b4ab-59282b8884db" xmlns:ns3="b83b51fa-0077-45d5-a5fb-b0a7d92e3730" targetNamespace="http://schemas.microsoft.com/office/2006/metadata/properties" ma:root="true" ma:fieldsID="811469973c213b1072b894b08ff300a2" ns2:_="" ns3:_="">
    <xsd:import namespace="9c8f8e9c-95a2-4882-b4ab-59282b8884db"/>
    <xsd:import namespace="b83b51fa-0077-45d5-a5fb-b0a7d92e3730"/>
    <xsd:element name="properties">
      <xsd:complexType>
        <xsd:sequence>
          <xsd:element name="documentManagement">
            <xsd:complexType>
              <xsd:all>
                <xsd:element ref="ns2:_sd_Commenti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8f8e9c-95a2-4882-b4ab-59282b8884db" elementFormDefault="qualified">
    <xsd:import namespace="http://schemas.microsoft.com/office/2006/documentManagement/types"/>
    <xsd:import namespace="http://schemas.microsoft.com/office/infopath/2007/PartnerControls"/>
    <xsd:element name="_sd_Commenti" ma:index="8" nillable="true" ma:displayName="Commenti" ma:internalName="_sd_Commenti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3b51fa-0077-45d5-a5fb-b0a7d92e3730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Condivis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ShareDocEditForm</Display>
  <Edit>ShareDocEditForm</Edit>
</FormTemplates>
</file>

<file path=customXml/itemProps1.xml><?xml version="1.0" encoding="utf-8"?>
<ds:datastoreItem xmlns:ds="http://schemas.openxmlformats.org/officeDocument/2006/customXml" ds:itemID="{D34922F9-8371-4B3D-9186-498C2B2AA60A}">
  <ds:schemaRefs>
    <ds:schemaRef ds:uri="http://schemas.microsoft.com/office/2006/metadata/properties"/>
    <ds:schemaRef ds:uri="9c8f8e9c-95a2-4882-b4ab-59282b8884db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83b51fa-0077-45d5-a5fb-b0a7d92e3730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14418F9-CD8B-4E48-B206-262000875E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8f8e9c-95a2-4882-b4ab-59282b8884db"/>
    <ds:schemaRef ds:uri="b83b51fa-0077-45d5-a5fb-b0a7d92e37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F41CD4D-1183-46F5-9153-1A316E5428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838</TotalTime>
  <Words>595</Words>
  <Application>Microsoft Office PowerPoint</Application>
  <PresentationFormat>Widescreen</PresentationFormat>
  <Paragraphs>39</Paragraphs>
  <Slides>6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Verdana</vt:lpstr>
      <vt:lpstr>Wingdings 3</vt:lpstr>
      <vt:lpstr>Ione</vt:lpstr>
      <vt:lpstr>Gli strumenti dell’Assemblea legislativa della Regione Emilia-Romagna per supportare il Legislatore nell’Analisi dell’impatto della regolamentazione- La scheda AIR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Le informazioni sull’attività di valutazione e gli studi AIR sono pubblicati nel sito dell’Assemblea al link https://www.assemblea.emr.it/lassemblea/organizzazione/Servizi-e-uffici/segreteria-affari-legislativi-coord-commissioni/analisi-delle-politiche-pubbliche-e-clausole-valutative   Le relazioni e le note tecniche di accompagnamento elaborate in occasione della discussione in Commissione e la scheda AIR semplificata relativa ai progetti di legge considerati, sono pubblicate nella banca dati “Demetra” dove, per ciascuna legge regionale di riferimento, è stata creata un’apposita sezione dedicata alla “Valutazione delle politiche pubbliche”.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Flusso per la  presentazione  di un oggetto assembleare</dc:title>
  <dc:creator>Favero Giovanna</dc:creator>
  <cp:lastModifiedBy>Cosmani Barbara</cp:lastModifiedBy>
  <cp:revision>36</cp:revision>
  <dcterms:created xsi:type="dcterms:W3CDTF">2020-04-21T10:13:10Z</dcterms:created>
  <dcterms:modified xsi:type="dcterms:W3CDTF">2020-06-04T10:35:07Z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0x0101006658600BEF6B074CBD2C5530DF13FDD3</vt:lpwstr>
  </property>
</Properties>
</file>