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75" r:id="rId6"/>
    <p:sldId id="265" r:id="rId7"/>
    <p:sldId id="266" r:id="rId8"/>
    <p:sldId id="270" r:id="rId9"/>
    <p:sldId id="276" r:id="rId10"/>
    <p:sldId id="273" r:id="rId11"/>
    <p:sldId id="274" r:id="rId12"/>
    <p:sldId id="27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04" autoAdjust="0"/>
  </p:normalViewPr>
  <p:slideViewPr>
    <p:cSldViewPr showGuides="1">
      <p:cViewPr>
        <p:scale>
          <a:sx n="75" d="100"/>
          <a:sy n="75" d="100"/>
        </p:scale>
        <p:origin x="-1374" y="-3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inserire </a:t>
            </a:r>
          </a:p>
          <a:p>
            <a:pPr lvl="0"/>
            <a:r>
              <a:rPr lang="it-IT" dirty="0" smtClean="0"/>
              <a:t>il titolo della presentazione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Dipartimento/Struttura </a:t>
            </a:r>
            <a:r>
              <a:rPr lang="it-IT" dirty="0" err="1" smtClean="0"/>
              <a:t>xxxxxx</a:t>
            </a:r>
            <a:r>
              <a:rPr lang="it-IT" dirty="0" smtClean="0"/>
              <a:t> </a:t>
            </a:r>
            <a:r>
              <a:rPr lang="it-IT" dirty="0" err="1" smtClean="0"/>
              <a:t>xxxxxxxxxxxx</a:t>
            </a:r>
            <a:r>
              <a:rPr lang="it-IT" dirty="0" smtClean="0"/>
              <a:t> </a:t>
            </a:r>
            <a:r>
              <a:rPr lang="it-IT" dirty="0" err="1" smtClean="0"/>
              <a:t>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r>
              <a:rPr lang="it-IT" dirty="0" smtClean="0"/>
              <a:t> </a:t>
            </a:r>
            <a:r>
              <a:rPr lang="it-IT" dirty="0" err="1" smtClean="0"/>
              <a:t>xxxxxxxxxxxxxxxxxxx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 smtClean="0"/>
              <a:t>Fare clic per modificare il punto elenco uno</a:t>
            </a:r>
          </a:p>
          <a:p>
            <a:pPr lvl="1"/>
            <a:r>
              <a:rPr lang="it-IT" dirty="0" smtClean="0"/>
              <a:t>Fare clic per modificare il punto elenco due</a:t>
            </a:r>
          </a:p>
          <a:p>
            <a:pPr lvl="1"/>
            <a:r>
              <a:rPr lang="it-IT" dirty="0" smtClean="0"/>
              <a:t>Fare clic per modificare il punto elenco tre</a:t>
            </a:r>
          </a:p>
          <a:p>
            <a:pPr lvl="1"/>
            <a:r>
              <a:rPr lang="it-IT" dirty="0" smtClean="0"/>
              <a:t>Fare clic per modificare il punto elenco quattro</a:t>
            </a:r>
            <a:endParaRPr lang="it-IT" dirty="0"/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5"/>
            <a:ext cx="11233149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un’immagine</a:t>
            </a:r>
            <a:endParaRPr lang="it-IT" dirty="0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nome.cognome@unibo.it</a:t>
            </a:r>
          </a:p>
          <a:p>
            <a:pPr lvl="0"/>
            <a:r>
              <a:rPr lang="it-IT" dirty="0" smtClean="0"/>
              <a:t>051 20 99982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15" y="1700808"/>
            <a:ext cx="2538989" cy="2538989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8773683" y="6173407"/>
            <a:ext cx="321568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16972" y="6165304"/>
            <a:ext cx="2007620" cy="54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05" y="116632"/>
            <a:ext cx="2538989" cy="2538989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www.unibo.it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raceproject.eu/conference2019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EDGES: progetti e iniziative contro la violenze di genere e diffusione della legge </a:t>
            </a:r>
            <a:r>
              <a:rPr lang="it-IT" dirty="0">
                <a:cs typeface="Times New Roman" panose="02020603050405020304" pitchFamily="18" charset="0"/>
              </a:rPr>
              <a:t>sulla parità di genere n. 6 del 2014 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Lilla Maria </a:t>
            </a:r>
            <a:r>
              <a:rPr lang="it-IT" dirty="0" err="1" smtClean="0"/>
              <a:t>Crisafulli</a:t>
            </a:r>
            <a:r>
              <a:rPr lang="it-IT" dirty="0" smtClean="0"/>
              <a:t> e Gilberta Golinelli 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 smtClean="0"/>
              <a:t>Dipartimento di Lingue Letterature e Culture Moderne (LILEC)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sz="2400" dirty="0" err="1"/>
              <a:t>Edges</a:t>
            </a:r>
            <a:r>
              <a:rPr lang="it-IT" sz="2400" dirty="0"/>
              <a:t> ha in atto accordi di tirocinio presso i seguenti enti:</a:t>
            </a:r>
          </a:p>
          <a:p>
            <a:r>
              <a:rPr lang="it-IT" sz="2400" dirty="0" err="1"/>
              <a:t>ASCinsieme</a:t>
            </a:r>
            <a:r>
              <a:rPr lang="it-IT" sz="2400" dirty="0"/>
              <a:t> della </a:t>
            </a:r>
            <a:r>
              <a:rPr lang="it-IT" sz="2400" dirty="0" err="1"/>
              <a:t>Valsamoggia</a:t>
            </a:r>
            <a:r>
              <a:rPr lang="it-IT" sz="2400" dirty="0"/>
              <a:t>.</a:t>
            </a:r>
            <a:r>
              <a:rPr lang="it-IT" sz="2400" b="1" dirty="0"/>
              <a:t> Azienda Servizi per la Cittadinanza </a:t>
            </a:r>
            <a:r>
              <a:rPr lang="it-IT" sz="2400" b="1" dirty="0" err="1"/>
              <a:t>InSieme</a:t>
            </a:r>
            <a:endParaRPr lang="it-IT" sz="2400" dirty="0"/>
          </a:p>
          <a:p>
            <a:r>
              <a:rPr lang="it-IT" sz="2400" dirty="0"/>
              <a:t>Azienda Speciale Interventi Sociali Valli del Reno, Lavino e Samoggia</a:t>
            </a:r>
          </a:p>
          <a:p>
            <a:endParaRPr lang="it-IT" sz="2400" dirty="0"/>
          </a:p>
          <a:p>
            <a:r>
              <a:rPr lang="it-IT" sz="2400" dirty="0"/>
              <a:t>Gruppo HERA. Direzione Servizi Tecnici, </a:t>
            </a:r>
            <a:r>
              <a:rPr lang="it-IT" sz="2400" dirty="0" smtClean="0"/>
              <a:t>Direzione </a:t>
            </a:r>
            <a:r>
              <a:rPr lang="it-IT" sz="2400" dirty="0"/>
              <a:t>Ingegneria e Attività Trasversali</a:t>
            </a:r>
          </a:p>
          <a:p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8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07369" y="332657"/>
            <a:ext cx="11352832" cy="5688632"/>
          </a:xfrm>
        </p:spPr>
        <p:txBody>
          <a:bodyPr/>
          <a:lstStyle/>
          <a:p>
            <a:endParaRPr lang="it-I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 err="1" smtClean="0">
                <a:cs typeface="Times New Roman" panose="02020603050405020304" pitchFamily="18" charset="0"/>
              </a:rPr>
              <a:t>Edges</a:t>
            </a:r>
            <a:r>
              <a:rPr lang="it-IT" sz="2800" dirty="0" smtClean="0">
                <a:cs typeface="Times New Roman" panose="02020603050405020304" pitchFamily="18" charset="0"/>
              </a:rPr>
              <a:t>  è uno dei tre curriculum afferenti al dottorato LILEC  (Lingue Letterature e Culture Moderne, Dipartimento di Lingue) nato nel 2015-2016 dalla realizzazione di un modello di dottorato europeo congiunto (LLP, coordinato da Lilla Maria </a:t>
            </a:r>
            <a:r>
              <a:rPr lang="it-IT" sz="2800" dirty="0" err="1" smtClean="0">
                <a:cs typeface="Times New Roman" panose="02020603050405020304" pitchFamily="18" charset="0"/>
              </a:rPr>
              <a:t>Crisafulli</a:t>
            </a:r>
            <a:r>
              <a:rPr lang="it-IT" sz="2800" dirty="0" smtClean="0">
                <a:cs typeface="Times New Roman" panose="02020603050405020304" pitchFamily="18" charset="0"/>
              </a:rPr>
              <a:t>)) nato da un consorzio di diverse università europee e un network di </a:t>
            </a:r>
            <a:r>
              <a:rPr lang="it-IT" sz="2800" dirty="0" err="1" smtClean="0">
                <a:cs typeface="Times New Roman" panose="02020603050405020304" pitchFamily="18" charset="0"/>
              </a:rPr>
              <a:t>stakeholders</a:t>
            </a:r>
            <a:r>
              <a:rPr lang="it-IT" sz="2800" dirty="0" smtClean="0">
                <a:cs typeface="Times New Roman" panose="02020603050405020304" pitchFamily="18" charset="0"/>
              </a:rPr>
              <a:t>.</a:t>
            </a:r>
          </a:p>
          <a:p>
            <a:endParaRPr lang="it-IT" sz="2800" dirty="0">
              <a:cs typeface="Times New Roman" panose="02020603050405020304" pitchFamily="18" charset="0"/>
            </a:endParaRPr>
          </a:p>
          <a:p>
            <a:r>
              <a:rPr lang="it-IT" sz="2800" dirty="0" err="1" smtClean="0">
                <a:cs typeface="Times New Roman" panose="02020603050405020304" pitchFamily="18" charset="0"/>
              </a:rPr>
              <a:t>Edges</a:t>
            </a:r>
            <a:r>
              <a:rPr lang="it-IT" sz="2800" dirty="0" smtClean="0">
                <a:cs typeface="Times New Roman" panose="02020603050405020304" pitchFamily="18" charset="0"/>
              </a:rPr>
              <a:t> si occupa delle seguenti linea di ricerca:</a:t>
            </a:r>
          </a:p>
          <a:p>
            <a:endParaRPr lang="it-IT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19336" y="188640"/>
            <a:ext cx="11809312" cy="6264696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 smtClean="0">
                <a:cs typeface="Times New Roman" panose="02020603050405020304" pitchFamily="18" charset="0"/>
              </a:rPr>
              <a:t>la </a:t>
            </a:r>
            <a:r>
              <a:rPr lang="it-IT" sz="2600" dirty="0">
                <a:cs typeface="Times New Roman" panose="02020603050405020304" pitchFamily="18" charset="0"/>
              </a:rPr>
              <a:t>letteratura come luogo per la produzione, circolazione e consolidamento delle culture di parità di genere;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 err="1" smtClean="0">
                <a:cs typeface="Times New Roman" panose="02020603050405020304" pitchFamily="18" charset="0"/>
              </a:rPr>
              <a:t>textual</a:t>
            </a:r>
            <a:r>
              <a:rPr lang="it-IT" sz="2600" dirty="0" smtClean="0">
                <a:cs typeface="Times New Roman" panose="02020603050405020304" pitchFamily="18" charset="0"/>
              </a:rPr>
              <a:t> </a:t>
            </a:r>
            <a:r>
              <a:rPr lang="it-IT" sz="2600" dirty="0" err="1">
                <a:cs typeface="Times New Roman" panose="02020603050405020304" pitchFamily="18" charset="0"/>
              </a:rPr>
              <a:t>analysis</a:t>
            </a:r>
            <a:r>
              <a:rPr lang="it-IT" sz="2600" dirty="0">
                <a:cs typeface="Times New Roman" panose="02020603050405020304" pitchFamily="18" charset="0"/>
              </a:rPr>
              <a:t>, gli studi culturali, la storia delle idee, la memoria culturale e le contro-memorie;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 smtClean="0">
                <a:cs typeface="Times New Roman" panose="02020603050405020304" pitchFamily="18" charset="0"/>
              </a:rPr>
              <a:t>la </a:t>
            </a:r>
            <a:r>
              <a:rPr lang="it-IT" sz="2600" dirty="0">
                <a:cs typeface="Times New Roman" panose="02020603050405020304" pitchFamily="18" charset="0"/>
              </a:rPr>
              <a:t>produzione letteraria delle donne e la critica letteraria femminile e di genere;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 smtClean="0">
                <a:cs typeface="Times New Roman" panose="02020603050405020304" pitchFamily="18" charset="0"/>
              </a:rPr>
              <a:t>il </a:t>
            </a:r>
            <a:r>
              <a:rPr lang="it-IT" sz="2600" dirty="0">
                <a:cs typeface="Times New Roman" panose="02020603050405020304" pitchFamily="18" charset="0"/>
              </a:rPr>
              <a:t>tema delle pari opportunità nell’accesso all’educazione e alla conoscenza, al mercato del lavoro e nei percorsi di carriera;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 smtClean="0">
                <a:cs typeface="Times New Roman" panose="02020603050405020304" pitchFamily="18" charset="0"/>
              </a:rPr>
              <a:t>le </a:t>
            </a:r>
            <a:r>
              <a:rPr lang="it-IT" sz="2600" dirty="0">
                <a:cs typeface="Times New Roman" panose="02020603050405020304" pitchFamily="18" charset="0"/>
              </a:rPr>
              <a:t>discriminazioni basate sui pregiudizi religiosi e di genere, i diritti civili in prospettiva sincronica e diacronica e in vari contesti geopolitici;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 smtClean="0">
                <a:cs typeface="Times New Roman" panose="02020603050405020304" pitchFamily="18" charset="0"/>
              </a:rPr>
              <a:t>la </a:t>
            </a:r>
            <a:r>
              <a:rPr lang="it-IT" sz="2600" dirty="0">
                <a:cs typeface="Times New Roman" panose="02020603050405020304" pitchFamily="18" charset="0"/>
              </a:rPr>
              <a:t>gestione dei conflitti e promozione del benessere aziendale e </a:t>
            </a:r>
            <a:r>
              <a:rPr lang="it-IT" sz="2600" dirty="0" err="1">
                <a:cs typeface="Times New Roman" panose="02020603050405020304" pitchFamily="18" charset="0"/>
              </a:rPr>
              <a:t>diversity</a:t>
            </a:r>
            <a:r>
              <a:rPr lang="it-IT" sz="2600" dirty="0">
                <a:cs typeface="Times New Roman" panose="02020603050405020304" pitchFamily="18" charset="0"/>
              </a:rPr>
              <a:t> management;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600" dirty="0" smtClean="0">
                <a:cs typeface="Times New Roman" panose="02020603050405020304" pitchFamily="18" charset="0"/>
              </a:rPr>
              <a:t>le </a:t>
            </a:r>
            <a:r>
              <a:rPr lang="it-IT" sz="2600" dirty="0">
                <a:cs typeface="Times New Roman" panose="02020603050405020304" pitchFamily="18" charset="0"/>
              </a:rPr>
              <a:t>strategie e metodologie di genere e politiche di genere (gender </a:t>
            </a:r>
            <a:r>
              <a:rPr lang="it-IT" sz="2600" dirty="0" err="1">
                <a:cs typeface="Times New Roman" panose="02020603050405020304" pitchFamily="18" charset="0"/>
              </a:rPr>
              <a:t>mainstreaming</a:t>
            </a:r>
            <a:r>
              <a:rPr lang="it-IT" sz="2600" dirty="0">
                <a:cs typeface="Times New Roman" panose="02020603050405020304" pitchFamily="18" charset="0"/>
              </a:rPr>
              <a:t>).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92554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91344" y="260648"/>
            <a:ext cx="11568857" cy="576064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cs typeface="Times New Roman" panose="02020603050405020304" pitchFamily="18" charset="0"/>
              </a:rPr>
              <a:t>Gli </a:t>
            </a:r>
            <a:r>
              <a:rPr lang="it-IT" sz="2400" dirty="0">
                <a:cs typeface="Times New Roman" panose="02020603050405020304" pitchFamily="18" charset="0"/>
              </a:rPr>
              <a:t>studenti e le studentesse iscritti/e al dottorato possono accedere a un percorso di co-tutela con una delle Università consorziate per l’ottenimento del doppio titolo.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cs typeface="Times New Roman" panose="02020603050405020304" pitchFamily="18" charset="0"/>
              </a:rPr>
              <a:t>Durante lo svolgimento del </a:t>
            </a:r>
            <a:r>
              <a:rPr lang="it-IT" sz="2400" dirty="0" smtClean="0">
                <a:cs typeface="Times New Roman" panose="02020603050405020304" pitchFamily="18" charset="0"/>
              </a:rPr>
              <a:t>percorso dottorale sono </a:t>
            </a:r>
            <a:r>
              <a:rPr lang="it-IT" sz="2400" dirty="0">
                <a:cs typeface="Times New Roman" panose="02020603050405020304" pitchFamily="18" charset="0"/>
              </a:rPr>
              <a:t>previsti: </a:t>
            </a:r>
            <a:endParaRPr lang="it-IT" sz="2400" dirty="0" smtClean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cs typeface="Times New Roman" panose="02020603050405020304" pitchFamily="18" charset="0"/>
              </a:rPr>
              <a:t> Incontri </a:t>
            </a:r>
            <a:r>
              <a:rPr lang="it-IT" sz="2400" dirty="0">
                <a:cs typeface="Times New Roman" panose="02020603050405020304" pitchFamily="18" charset="0"/>
              </a:rPr>
              <a:t>e tutorati coi supervisori nazionali e internazionali;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cs typeface="Times New Roman" panose="02020603050405020304" pitchFamily="18" charset="0"/>
              </a:rPr>
              <a:t>Presentazione </a:t>
            </a:r>
            <a:r>
              <a:rPr lang="it-IT" sz="2400" dirty="0">
                <a:cs typeface="Times New Roman" panose="02020603050405020304" pitchFamily="18" charset="0"/>
              </a:rPr>
              <a:t>della ricerca in sede nazionale ed estera secondo </a:t>
            </a:r>
            <a:r>
              <a:rPr lang="it-IT" sz="2400" dirty="0" smtClean="0">
                <a:cs typeface="Times New Roman" panose="02020603050405020304" pitchFamily="18" charset="0"/>
              </a:rPr>
              <a:t>  convenzioni </a:t>
            </a:r>
            <a:r>
              <a:rPr lang="it-IT" sz="2400" dirty="0">
                <a:cs typeface="Times New Roman" panose="02020603050405020304" pitchFamily="18" charset="0"/>
              </a:rPr>
              <a:t>di </a:t>
            </a:r>
            <a:r>
              <a:rPr lang="it-IT" sz="2400" dirty="0" smtClean="0">
                <a:cs typeface="Times New Roman" panose="02020603050405020304" pitchFamily="18" charset="0"/>
              </a:rPr>
              <a:t>co-tutela </a:t>
            </a:r>
            <a:r>
              <a:rPr lang="it-IT" sz="2400" dirty="0">
                <a:cs typeface="Times New Roman" panose="02020603050405020304" pitchFamily="18" charset="0"/>
              </a:rPr>
              <a:t>previste per il doppio titolo</a:t>
            </a:r>
            <a:r>
              <a:rPr lang="it-IT" sz="2400" dirty="0" smtClean="0"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cs typeface="Times New Roman" panose="02020603050405020304" pitchFamily="18" charset="0"/>
              </a:rPr>
              <a:t>Periodo di mobilità della durata minima di 6 mesi presso una sede estera consorziata. </a:t>
            </a:r>
            <a:endParaRPr lang="it-IT" sz="2400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cs typeface="Times New Roman" panose="02020603050405020304" pitchFamily="18" charset="0"/>
              </a:rPr>
              <a:t>tirocinio </a:t>
            </a:r>
            <a:r>
              <a:rPr lang="it-IT" sz="2400" dirty="0">
                <a:cs typeface="Times New Roman" panose="02020603050405020304" pitchFamily="18" charset="0"/>
              </a:rPr>
              <a:t>formativo di 250 ore in enti o aziende con cui EDGES ha accordi collaborativi o altri enti da convenzionare;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0675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19336" y="260648"/>
            <a:ext cx="11640865" cy="6336705"/>
          </a:xfrm>
        </p:spPr>
        <p:txBody>
          <a:bodyPr/>
          <a:lstStyle/>
          <a:p>
            <a:r>
              <a:rPr lang="it-IT" sz="2400" dirty="0" smtClean="0">
                <a:cs typeface="Times New Roman" panose="02020603050405020304" pitchFamily="18" charset="0"/>
              </a:rPr>
              <a:t>Nell’ambito delle attività di collaborazione e della sinergia con enti esterni e nella fattispecie dell’ </a:t>
            </a:r>
            <a:r>
              <a:rPr lang="en-US" sz="2400" dirty="0" err="1" smtClean="0"/>
              <a:t>Accordo</a:t>
            </a:r>
            <a:r>
              <a:rPr lang="en-US" sz="2400" dirty="0" smtClean="0"/>
              <a:t> </a:t>
            </a:r>
            <a:r>
              <a:rPr lang="en-US" sz="2400" dirty="0"/>
              <a:t>con la </a:t>
            </a:r>
            <a:r>
              <a:rPr lang="en-US" sz="2400" dirty="0" err="1"/>
              <a:t>Regione</a:t>
            </a:r>
            <a:r>
              <a:rPr lang="en-US" sz="2400" dirty="0"/>
              <a:t> Emilia Romagna. </a:t>
            </a:r>
            <a:r>
              <a:rPr lang="en-US" sz="2400" dirty="0" err="1"/>
              <a:t>Assemblea</a:t>
            </a:r>
            <a:r>
              <a:rPr lang="en-US" sz="2400" dirty="0"/>
              <a:t> </a:t>
            </a:r>
            <a:r>
              <a:rPr lang="en-US" sz="2400" dirty="0" err="1" smtClean="0"/>
              <a:t>Legislativa</a:t>
            </a:r>
            <a:r>
              <a:rPr lang="en-US" sz="2400" dirty="0" smtClean="0"/>
              <a:t>: “ </a:t>
            </a:r>
            <a:r>
              <a:rPr lang="it-IT" sz="2400" dirty="0" smtClean="0"/>
              <a:t>per </a:t>
            </a:r>
            <a:r>
              <a:rPr lang="it-IT" sz="2400" dirty="0"/>
              <a:t>la realizzazione di attività congiunte in materia di diffusione della legge regionale sulla parità di genere e contro le discriminazioni di genere” stipulato il 25 marzo 2016”</a:t>
            </a:r>
          </a:p>
          <a:p>
            <a:r>
              <a:rPr lang="it-IT" sz="2400" dirty="0">
                <a:cs typeface="Times New Roman" panose="02020603050405020304" pitchFamily="18" charset="0"/>
              </a:rPr>
              <a:t>I</a:t>
            </a:r>
            <a:r>
              <a:rPr lang="it-IT" sz="2400" dirty="0" smtClean="0">
                <a:cs typeface="Times New Roman" panose="02020603050405020304" pitchFamily="18" charset="0"/>
              </a:rPr>
              <a:t>l team </a:t>
            </a:r>
            <a:r>
              <a:rPr lang="it-IT" sz="2400" dirty="0" err="1" smtClean="0">
                <a:cs typeface="Times New Roman" panose="02020603050405020304" pitchFamily="18" charset="0"/>
              </a:rPr>
              <a:t>Edges</a:t>
            </a:r>
            <a:r>
              <a:rPr lang="it-IT" sz="2400" dirty="0" smtClean="0">
                <a:cs typeface="Times New Roman" panose="02020603050405020304" pitchFamily="18" charset="0"/>
              </a:rPr>
              <a:t> ha realizzato le seguenti attività scientifiche e di divulgazione a livello locale e internazionale:</a:t>
            </a:r>
          </a:p>
          <a:p>
            <a:endParaRPr lang="it-IT" sz="2400" dirty="0" smtClean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cs typeface="Times New Roman" panose="02020603050405020304" pitchFamily="18" charset="0"/>
              </a:rPr>
              <a:t>Traduzione della Legge regionale sulla parità di genere </a:t>
            </a:r>
            <a:r>
              <a:rPr lang="it-IT" sz="2400" dirty="0">
                <a:cs typeface="Times New Roman" panose="02020603050405020304" pitchFamily="18" charset="0"/>
              </a:rPr>
              <a:t>n. 6 del 2014 </a:t>
            </a:r>
            <a:r>
              <a:rPr lang="it-IT" sz="2400" dirty="0" smtClean="0">
                <a:cs typeface="Times New Roman" panose="02020603050405020304" pitchFamily="18" charset="0"/>
              </a:rPr>
              <a:t>dall’italiano alle seguenti Lingue: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cs typeface="Times New Roman" panose="02020603050405020304" pitchFamily="18" charset="0"/>
              </a:rPr>
              <a:t>Inglese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cs typeface="Times New Roman" panose="02020603050405020304" pitchFamily="18" charset="0"/>
              </a:rPr>
              <a:t>Spagnolo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cs typeface="Times New Roman" panose="02020603050405020304" pitchFamily="18" charset="0"/>
              </a:rPr>
              <a:t>Arabo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cs typeface="Times New Roman" panose="02020603050405020304" pitchFamily="18" charset="0"/>
              </a:rPr>
              <a:t>Francese </a:t>
            </a:r>
            <a:endParaRPr lang="it-IT" sz="2400" dirty="0">
              <a:cs typeface="Times New Roman" panose="02020603050405020304" pitchFamily="18" charset="0"/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312730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19336" y="116632"/>
            <a:ext cx="11881320" cy="6048672"/>
          </a:xfrm>
        </p:spPr>
        <p:txBody>
          <a:bodyPr/>
          <a:lstStyle/>
          <a:p>
            <a:pPr algn="ctr"/>
            <a:r>
              <a:rPr lang="en-US" sz="2800" dirty="0" err="1" smtClean="0">
                <a:cs typeface="Times New Roman" panose="02020603050405020304" pitchFamily="18" charset="0"/>
              </a:rPr>
              <a:t>Attività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seminariale</a:t>
            </a:r>
            <a:r>
              <a:rPr lang="en-US" sz="2800" dirty="0" smtClean="0">
                <a:cs typeface="Times New Roman" panose="02020603050405020304" pitchFamily="18" charset="0"/>
              </a:rPr>
              <a:t> e </a:t>
            </a:r>
            <a:r>
              <a:rPr lang="en-US" sz="2800" dirty="0" err="1" smtClean="0">
                <a:cs typeface="Times New Roman" panose="02020603050405020304" pitchFamily="18" charset="0"/>
              </a:rPr>
              <a:t>Conferenze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nazionali</a:t>
            </a:r>
            <a:r>
              <a:rPr lang="en-US" sz="2800" dirty="0" smtClean="0">
                <a:cs typeface="Times New Roman" panose="02020603050405020304" pitchFamily="18" charset="0"/>
              </a:rPr>
              <a:t> e </a:t>
            </a:r>
            <a:r>
              <a:rPr lang="en-US" sz="2800" dirty="0" err="1" smtClean="0">
                <a:cs typeface="Times New Roman" panose="02020603050405020304" pitchFamily="18" charset="0"/>
              </a:rPr>
              <a:t>internazionali</a:t>
            </a:r>
            <a:r>
              <a:rPr lang="en-US" sz="2800" dirty="0" smtClean="0">
                <a:cs typeface="Times New Roman" panose="02020603050405020304" pitchFamily="18" charset="0"/>
              </a:rPr>
              <a:t>:</a:t>
            </a:r>
          </a:p>
          <a:p>
            <a:pPr algn="ctr"/>
            <a:endParaRPr lang="en-US" sz="28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>
                <a:cs typeface="Times New Roman" panose="02020603050405020304" pitchFamily="18" charset="0"/>
              </a:rPr>
              <a:t>Seminario per i dottorandi EDGES svoltosi il 22 Novembre </a:t>
            </a:r>
            <a:r>
              <a:rPr lang="it-IT" sz="2800" dirty="0" smtClean="0">
                <a:cs typeface="Times New Roman" panose="02020603050405020304" pitchFamily="18" charset="0"/>
              </a:rPr>
              <a:t>2018, tenuto </a:t>
            </a:r>
            <a:r>
              <a:rPr lang="it-IT" sz="2800" dirty="0">
                <a:cs typeface="Times New Roman" panose="02020603050405020304" pitchFamily="18" charset="0"/>
              </a:rPr>
              <a:t>dalla prof. </a:t>
            </a:r>
            <a:r>
              <a:rPr lang="it-IT" sz="2800" dirty="0" err="1">
                <a:cs typeface="Times New Roman" panose="02020603050405020304" pitchFamily="18" charset="0"/>
              </a:rPr>
              <a:t>Jasmina</a:t>
            </a:r>
            <a:r>
              <a:rPr lang="it-IT" sz="2800" dirty="0">
                <a:cs typeface="Times New Roman" panose="02020603050405020304" pitchFamily="18" charset="0"/>
              </a:rPr>
              <a:t> Lukic (Università CEU, Budapest</a:t>
            </a:r>
            <a:r>
              <a:rPr lang="it-IT" sz="2800" dirty="0" smtClean="0">
                <a:cs typeface="Times New Roman" panose="02020603050405020304" pitchFamily="18" charset="0"/>
              </a:rPr>
              <a:t>), </a:t>
            </a:r>
            <a:r>
              <a:rPr lang="it-IT" sz="2800" dirty="0">
                <a:cs typeface="Times New Roman" panose="02020603050405020304" pitchFamily="18" charset="0"/>
              </a:rPr>
              <a:t>nell’ambito del quale si è anche discussa la legislazione europea sulla parità di genere in rapporto alla legge regionale 6/2014. </a:t>
            </a:r>
            <a:endParaRPr lang="it-IT" sz="2800" dirty="0" smtClean="0"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800" dirty="0" smtClean="0">
                <a:cs typeface="Times New Roman" panose="02020603050405020304" pitchFamily="18" charset="0"/>
              </a:rPr>
              <a:t>Partecipazione </a:t>
            </a:r>
            <a:r>
              <a:rPr lang="it-IT" sz="2800" dirty="0">
                <a:cs typeface="Times New Roman" panose="02020603050405020304" pitchFamily="18" charset="0"/>
              </a:rPr>
              <a:t>del Dipartimento di Lingue, Letterature e Culture Moderne agli eventi promossi dall'Assemblea legislativa in occasione della “Giornata internazionale per l’eliminazione della violenza contro le donne 2018” (22-23 novembre 2018) con interventi da parte di Lilla Maria </a:t>
            </a:r>
            <a:r>
              <a:rPr lang="it-IT" sz="2800" dirty="0" err="1">
                <a:cs typeface="Times New Roman" panose="02020603050405020304" pitchFamily="18" charset="0"/>
              </a:rPr>
              <a:t>Crisafulli</a:t>
            </a:r>
            <a:r>
              <a:rPr lang="it-IT" sz="2800" dirty="0">
                <a:cs typeface="Times New Roman" panose="02020603050405020304" pitchFamily="18" charset="0"/>
              </a:rPr>
              <a:t> e Gilberta Golinelli al convegno </a:t>
            </a:r>
            <a:r>
              <a:rPr lang="it-IT" sz="2800" i="1" dirty="0">
                <a:cs typeface="Times New Roman" panose="02020603050405020304" pitchFamily="18" charset="0"/>
              </a:rPr>
              <a:t>La Democrazia è Donna</a:t>
            </a:r>
            <a:r>
              <a:rPr lang="it-IT" sz="2800" dirty="0">
                <a:cs typeface="Times New Roman" panose="02020603050405020304" pitchFamily="18" charset="0"/>
              </a:rPr>
              <a:t>, Sala Fanti</a:t>
            </a:r>
            <a:r>
              <a:rPr lang="it-IT" sz="2800" dirty="0" smtClean="0">
                <a:cs typeface="Times New Roman" panose="02020603050405020304" pitchFamily="18" charset="0"/>
              </a:rPr>
              <a:t>.</a:t>
            </a:r>
          </a:p>
          <a:p>
            <a:endParaRPr lang="en-US" sz="2800" dirty="0"/>
          </a:p>
          <a:p>
            <a:pPr algn="just"/>
            <a:endParaRPr lang="it-I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06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79377" y="332657"/>
            <a:ext cx="11280824" cy="5688632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600" dirty="0"/>
              <a:t>Partecipazione all’evento, su invito del progetto EDGES,  di </a:t>
            </a:r>
            <a:r>
              <a:rPr lang="it-IT" sz="2600" dirty="0" err="1"/>
              <a:t>Jasmina</a:t>
            </a:r>
            <a:r>
              <a:rPr lang="it-IT" sz="2600" dirty="0"/>
              <a:t> Lukic (Head of </a:t>
            </a:r>
            <a:r>
              <a:rPr lang="it-IT" sz="2600" dirty="0" err="1"/>
              <a:t>Department</a:t>
            </a:r>
            <a:r>
              <a:rPr lang="it-IT" sz="2600" dirty="0"/>
              <a:t> of Gender </a:t>
            </a:r>
            <a:r>
              <a:rPr lang="it-IT" sz="2600" dirty="0" err="1"/>
              <a:t>Studies</a:t>
            </a:r>
            <a:r>
              <a:rPr lang="it-IT" sz="2600" dirty="0"/>
              <a:t>, CEU, e coordinatrice per CEU del Grace Project) Adelina Sanchez </a:t>
            </a:r>
            <a:r>
              <a:rPr lang="it-IT" sz="2600" dirty="0" err="1"/>
              <a:t>Espinoza</a:t>
            </a:r>
            <a:r>
              <a:rPr lang="it-IT" sz="2600" dirty="0"/>
              <a:t> (</a:t>
            </a:r>
            <a:r>
              <a:rPr lang="it-IT" sz="2600" dirty="0" err="1"/>
              <a:t>University</a:t>
            </a:r>
            <a:r>
              <a:rPr lang="it-IT" sz="2600" dirty="0"/>
              <a:t> of Granada, Coordinatrice Europea del Master Erasmus </a:t>
            </a:r>
            <a:r>
              <a:rPr lang="it-IT" sz="2600" dirty="0" err="1"/>
              <a:t>Mundus</a:t>
            </a:r>
            <a:r>
              <a:rPr lang="it-IT" sz="2600" dirty="0"/>
              <a:t> GEMMA e coordinatrice per la Spagna del Grace Project).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600" dirty="0"/>
              <a:t>Tale evento è rientrato nell’ambito dell’attività formativa per i dottorandi EGDES che hanno partecipato numerosi.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600" dirty="0"/>
              <a:t>Alcune tematiche affrontate dalla legge per la parità di genere (Cultura di genere, educazione di genere) </a:t>
            </a:r>
            <a:r>
              <a:rPr lang="it-IT" sz="2600" dirty="0" smtClean="0"/>
              <a:t>sono </a:t>
            </a:r>
            <a:r>
              <a:rPr lang="it-IT" sz="2600" dirty="0"/>
              <a:t>state </a:t>
            </a:r>
            <a:r>
              <a:rPr lang="it-IT" sz="2600" dirty="0" smtClean="0"/>
              <a:t>presentate </a:t>
            </a:r>
            <a:r>
              <a:rPr lang="it-IT" sz="2600" dirty="0"/>
              <a:t>nelle giornate dedicate al bicentenario della pubblicazione della prima edizione del </a:t>
            </a:r>
            <a:r>
              <a:rPr lang="it-IT" sz="2600" i="1" dirty="0"/>
              <a:t>Frankenstein</a:t>
            </a:r>
            <a:r>
              <a:rPr lang="it-IT" sz="2600" dirty="0"/>
              <a:t> in particolare nella tavola rotonda tenutasi a Bologna in Sala Borsa il 31 ottobre 2018. </a:t>
            </a:r>
          </a:p>
          <a:p>
            <a:endParaRPr lang="it-IT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87076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91344" y="188640"/>
            <a:ext cx="11568857" cy="5976664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Disseminazione della legge contro la violenza di genere nell’ambito del </a:t>
            </a:r>
            <a:r>
              <a:rPr lang="it-IT" sz="2000" i="1" dirty="0" smtClean="0"/>
              <a:t>Seminario Gender</a:t>
            </a:r>
            <a:r>
              <a:rPr lang="it-IT" sz="2000" i="1" dirty="0"/>
              <a:t>, Migration and </a:t>
            </a:r>
            <a:r>
              <a:rPr lang="it-IT" sz="2000" i="1" dirty="0" err="1"/>
              <a:t>Transnational</a:t>
            </a:r>
            <a:r>
              <a:rPr lang="it-IT" sz="2000" i="1" dirty="0"/>
              <a:t> </a:t>
            </a:r>
            <a:r>
              <a:rPr lang="it-IT" sz="2000" i="1" dirty="0" err="1"/>
              <a:t>Poetics</a:t>
            </a:r>
            <a:r>
              <a:rPr lang="it-IT" sz="2000" dirty="0"/>
              <a:t> </a:t>
            </a:r>
            <a:r>
              <a:rPr lang="it-IT" sz="2000" dirty="0" smtClean="0"/>
              <a:t>(</a:t>
            </a:r>
            <a:r>
              <a:rPr lang="it-IT" sz="2000" dirty="0"/>
              <a:t>Marie Curie </a:t>
            </a:r>
            <a:r>
              <a:rPr lang="it-IT" sz="2000" dirty="0" smtClean="0"/>
              <a:t>GRACE-EDGES) rivolto agli studenti di secondo livello e ai dottorandi EDGS il 19 Febbraio presso il Dipartimento </a:t>
            </a:r>
            <a:r>
              <a:rPr lang="it-IT" sz="2000" dirty="0"/>
              <a:t>di Lingue Letterature e Culture Moderne</a:t>
            </a:r>
            <a:r>
              <a:rPr lang="it-IT" sz="2000" dirty="0" smtClean="0"/>
              <a:t>. </a:t>
            </a:r>
            <a:r>
              <a:rPr lang="en-US" sz="2000" dirty="0" smtClean="0"/>
              <a:t>In </a:t>
            </a:r>
            <a:r>
              <a:rPr lang="en-US" sz="2000" dirty="0" err="1" smtClean="0"/>
              <a:t>questa</a:t>
            </a:r>
            <a:r>
              <a:rPr lang="en-US" sz="2000" dirty="0" smtClean="0"/>
              <a:t> </a:t>
            </a:r>
            <a:r>
              <a:rPr lang="en-US" sz="2000" dirty="0" err="1" smtClean="0"/>
              <a:t>occasione</a:t>
            </a:r>
            <a:r>
              <a:rPr lang="en-US" sz="2000" dirty="0" smtClean="0"/>
              <a:t> </a:t>
            </a:r>
            <a:r>
              <a:rPr lang="en-US" sz="2000" dirty="0" err="1" smtClean="0"/>
              <a:t>sono</a:t>
            </a:r>
            <a:r>
              <a:rPr lang="en-US" sz="2000" dirty="0" smtClean="0"/>
              <a:t> state </a:t>
            </a:r>
            <a:r>
              <a:rPr lang="en-US" sz="2000" dirty="0" err="1" smtClean="0"/>
              <a:t>presentate</a:t>
            </a:r>
            <a:r>
              <a:rPr lang="en-US" sz="2000" dirty="0" smtClean="0"/>
              <a:t> le </a:t>
            </a:r>
            <a:r>
              <a:rPr lang="en-US" sz="2000" dirty="0" err="1" smtClean="0"/>
              <a:t>interviste</a:t>
            </a:r>
            <a:r>
              <a:rPr lang="en-US" sz="2000" dirty="0" smtClean="0"/>
              <a:t> e le </a:t>
            </a:r>
            <a:r>
              <a:rPr lang="en-US" sz="2000" dirty="0" err="1" smtClean="0"/>
              <a:t>esperienze</a:t>
            </a:r>
            <a:r>
              <a:rPr lang="en-US" sz="2000" dirty="0" smtClean="0"/>
              <a:t> </a:t>
            </a:r>
            <a:r>
              <a:rPr lang="en-US" sz="2000" dirty="0" err="1" smtClean="0"/>
              <a:t>delle</a:t>
            </a:r>
            <a:r>
              <a:rPr lang="en-US" sz="2000" dirty="0" smtClean="0"/>
              <a:t> </a:t>
            </a:r>
            <a:r>
              <a:rPr lang="en-US" sz="2000" dirty="0" err="1" smtClean="0"/>
              <a:t>donne</a:t>
            </a:r>
            <a:r>
              <a:rPr lang="en-US" sz="2000" dirty="0" smtClean="0"/>
              <a:t> </a:t>
            </a:r>
            <a:r>
              <a:rPr lang="en-US" sz="2000" dirty="0" err="1" smtClean="0"/>
              <a:t>migranti</a:t>
            </a:r>
            <a:r>
              <a:rPr lang="en-US" sz="2000" dirty="0"/>
              <a:t> </a:t>
            </a:r>
            <a:r>
              <a:rPr lang="en-US" sz="2000" dirty="0" smtClean="0"/>
              <a:t>e </a:t>
            </a:r>
            <a:r>
              <a:rPr lang="en-US" sz="2000" dirty="0" err="1" smtClean="0"/>
              <a:t>delle</a:t>
            </a:r>
            <a:r>
              <a:rPr lang="en-US" sz="2000" dirty="0" smtClean="0"/>
              <a:t> </a:t>
            </a:r>
            <a:r>
              <a:rPr lang="en-US" sz="2000" dirty="0" err="1" smtClean="0"/>
              <a:t>femministe</a:t>
            </a:r>
            <a:r>
              <a:rPr lang="en-US" sz="2000" dirty="0" smtClean="0"/>
              <a:t> </a:t>
            </a:r>
            <a:r>
              <a:rPr lang="en-US" sz="2000" dirty="0" err="1" smtClean="0"/>
              <a:t>arabe</a:t>
            </a:r>
            <a:r>
              <a:rPr lang="en-US" sz="2000" dirty="0"/>
              <a:t> </a:t>
            </a:r>
            <a:r>
              <a:rPr lang="en-US" sz="2000" dirty="0" err="1" smtClean="0"/>
              <a:t>anche</a:t>
            </a:r>
            <a:r>
              <a:rPr lang="en-US" sz="2000" dirty="0" smtClean="0"/>
              <a:t> per </a:t>
            </a:r>
            <a:r>
              <a:rPr lang="en-US" sz="2000" dirty="0" err="1" smtClean="0"/>
              <a:t>interrogarsi</a:t>
            </a:r>
            <a:r>
              <a:rPr lang="en-US" sz="2000" dirty="0" smtClean="0"/>
              <a:t> </a:t>
            </a:r>
            <a:r>
              <a:rPr lang="en-US" sz="2000" dirty="0" err="1" smtClean="0"/>
              <a:t>sulla</a:t>
            </a:r>
            <a:r>
              <a:rPr lang="en-US" sz="2000" dirty="0" smtClean="0"/>
              <a:t> </a:t>
            </a:r>
            <a:r>
              <a:rPr lang="en-US" sz="2000" dirty="0" err="1" smtClean="0"/>
              <a:t>necessità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tarduzione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legge</a:t>
            </a:r>
            <a:r>
              <a:rPr lang="en-US" sz="2000" dirty="0" smtClean="0"/>
              <a:t> </a:t>
            </a:r>
            <a:r>
              <a:rPr lang="en-US" sz="2000" dirty="0" err="1" smtClean="0"/>
              <a:t>sulla</a:t>
            </a:r>
            <a:r>
              <a:rPr lang="en-US" sz="2000" dirty="0" smtClean="0"/>
              <a:t> </a:t>
            </a:r>
            <a:r>
              <a:rPr lang="en-US" sz="2000" dirty="0" err="1" smtClean="0"/>
              <a:t>parità</a:t>
            </a:r>
            <a:r>
              <a:rPr lang="en-US" sz="2000" dirty="0" smtClean="0"/>
              <a:t> di </a:t>
            </a:r>
            <a:r>
              <a:rPr lang="en-US" sz="2000" dirty="0" err="1" smtClean="0"/>
              <a:t>genere</a:t>
            </a:r>
            <a:r>
              <a:rPr lang="en-US" sz="2000" dirty="0" smtClean="0"/>
              <a:t> in lingua araba.</a:t>
            </a:r>
          </a:p>
          <a:p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La </a:t>
            </a:r>
            <a:r>
              <a:rPr lang="en-US" sz="2000" dirty="0" err="1" smtClean="0"/>
              <a:t>disseminazione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legge</a:t>
            </a:r>
            <a:r>
              <a:rPr lang="en-US" sz="2000" dirty="0" smtClean="0"/>
              <a:t> </a:t>
            </a:r>
            <a:r>
              <a:rPr lang="en-US" sz="2000" dirty="0" err="1" smtClean="0"/>
              <a:t>sulla</a:t>
            </a:r>
            <a:r>
              <a:rPr lang="en-US" sz="2000" dirty="0" smtClean="0"/>
              <a:t> </a:t>
            </a:r>
            <a:r>
              <a:rPr lang="en-US" sz="2000" dirty="0" err="1" smtClean="0"/>
              <a:t>parità</a:t>
            </a:r>
            <a:r>
              <a:rPr lang="en-US" sz="2000" dirty="0" smtClean="0"/>
              <a:t> di </a:t>
            </a:r>
            <a:r>
              <a:rPr lang="en-US" sz="2000" dirty="0" err="1" smtClean="0"/>
              <a:t>genere</a:t>
            </a:r>
            <a:r>
              <a:rPr lang="en-US" sz="2000" dirty="0" smtClean="0"/>
              <a:t> e la </a:t>
            </a:r>
            <a:r>
              <a:rPr lang="en-US" sz="2000" dirty="0" err="1" smtClean="0"/>
              <a:t>presentazione</a:t>
            </a:r>
            <a:r>
              <a:rPr lang="en-US" sz="2000" dirty="0" smtClean="0"/>
              <a:t> </a:t>
            </a:r>
            <a:r>
              <a:rPr lang="en-US" sz="2000" dirty="0" err="1" smtClean="0"/>
              <a:t>delle</a:t>
            </a:r>
            <a:r>
              <a:rPr lang="en-US" sz="2000" dirty="0" smtClean="0"/>
              <a:t> </a:t>
            </a:r>
            <a:r>
              <a:rPr lang="en-US" sz="2000" dirty="0" err="1" smtClean="0"/>
              <a:t>varie</a:t>
            </a:r>
            <a:r>
              <a:rPr lang="en-US" sz="2000" dirty="0" smtClean="0"/>
              <a:t> </a:t>
            </a:r>
            <a:r>
              <a:rPr lang="en-US" sz="2000" dirty="0" err="1" smtClean="0"/>
              <a:t>traduzioni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sono</a:t>
            </a:r>
            <a:r>
              <a:rPr lang="en-US" sz="2000" dirty="0" smtClean="0"/>
              <a:t> state </a:t>
            </a:r>
            <a:r>
              <a:rPr lang="en-US" sz="2000" dirty="0" err="1" smtClean="0"/>
              <a:t>fatte</a:t>
            </a:r>
            <a:r>
              <a:rPr lang="en-US" sz="2000" dirty="0" smtClean="0"/>
              <a:t> </a:t>
            </a:r>
            <a:r>
              <a:rPr lang="en-US" sz="2000" dirty="0" err="1" smtClean="0"/>
              <a:t>sarà</a:t>
            </a:r>
            <a:r>
              <a:rPr lang="en-US" sz="2000" dirty="0" smtClean="0"/>
              <a:t> </a:t>
            </a:r>
            <a:r>
              <a:rPr lang="en-US" sz="2000" dirty="0" err="1" smtClean="0"/>
              <a:t>inoltre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presentata</a:t>
            </a:r>
            <a:r>
              <a:rPr lang="en-US" sz="2000" dirty="0" smtClean="0"/>
              <a:t> </a:t>
            </a:r>
            <a:r>
              <a:rPr lang="en-US" sz="2000" dirty="0" err="1" smtClean="0"/>
              <a:t>alla</a:t>
            </a:r>
            <a:r>
              <a:rPr lang="en-US" sz="2000" dirty="0" smtClean="0"/>
              <a:t> </a:t>
            </a:r>
            <a:r>
              <a:rPr lang="en-US" sz="2000" dirty="0" err="1" smtClean="0"/>
              <a:t>conferenza</a:t>
            </a:r>
            <a:r>
              <a:rPr lang="en-US" sz="2000" dirty="0" smtClean="0"/>
              <a:t> finale del </a:t>
            </a:r>
            <a:r>
              <a:rPr lang="en-US" sz="2000" dirty="0" err="1" smtClean="0"/>
              <a:t>progetto</a:t>
            </a:r>
            <a:r>
              <a:rPr lang="en-US" sz="2000" dirty="0" smtClean="0"/>
              <a:t> Grace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avrà</a:t>
            </a:r>
            <a:r>
              <a:rPr lang="en-US" sz="2000" dirty="0" smtClean="0"/>
              <a:t> </a:t>
            </a:r>
            <a:r>
              <a:rPr lang="en-US" sz="2000" dirty="0" err="1" smtClean="0"/>
              <a:t>luogo</a:t>
            </a:r>
            <a:r>
              <a:rPr lang="en-US" sz="2000" dirty="0"/>
              <a:t> </a:t>
            </a:r>
            <a:r>
              <a:rPr lang="en-US" sz="2000" dirty="0" smtClean="0"/>
              <a:t>a Utrecht dal 7 al 9 </a:t>
            </a:r>
            <a:r>
              <a:rPr lang="en-US" sz="2000" dirty="0" err="1" smtClean="0"/>
              <a:t>marzo</a:t>
            </a:r>
            <a:r>
              <a:rPr lang="en-US" sz="2000" dirty="0" smtClean="0"/>
              <a:t> 2019: </a:t>
            </a:r>
            <a:r>
              <a:rPr lang="en-US" sz="2000" dirty="0"/>
              <a:t>‘Gender and Cultures of In/Equality in Europe: visions, poetics, strategies</a:t>
            </a:r>
            <a:r>
              <a:rPr lang="en-US" sz="2000" dirty="0" smtClean="0"/>
              <a:t>’.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/>
              <a:t>(</a:t>
            </a:r>
            <a:r>
              <a:rPr lang="en-US" sz="2000" b="1" dirty="0">
                <a:hlinkClick r:id="rId2"/>
              </a:rPr>
              <a:t>https://graceproject.eu/conference2019</a:t>
            </a:r>
            <a:r>
              <a:rPr lang="en-US" sz="2000" b="1" dirty="0" smtClean="0">
                <a:hlinkClick r:id="rId2"/>
              </a:rPr>
              <a:t>/</a:t>
            </a:r>
            <a:r>
              <a:rPr lang="en-US" sz="2000" b="1" dirty="0" smtClean="0"/>
              <a:t>)</a:t>
            </a:r>
          </a:p>
          <a:p>
            <a:endParaRPr lang="en-US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La legge sulla parità è stata anche utile piattaforma e testo di riferimento nella collaborazione che il gruppo di ricerca EDGES del LILEC ha in corso con </a:t>
            </a:r>
            <a:r>
              <a:rPr lang="it-IT" sz="2000" dirty="0" err="1"/>
              <a:t>ASCinsieme</a:t>
            </a:r>
            <a:r>
              <a:rPr lang="it-IT" sz="2000" dirty="0"/>
              <a:t> della </a:t>
            </a:r>
            <a:r>
              <a:rPr lang="it-IT" sz="2000" dirty="0" err="1"/>
              <a:t>Valsamoggia</a:t>
            </a:r>
            <a:r>
              <a:rPr lang="it-IT" sz="2000" dirty="0"/>
              <a:t>. Con </a:t>
            </a:r>
            <a:r>
              <a:rPr lang="it-IT" sz="2000" dirty="0" err="1"/>
              <a:t>ASCinsieme</a:t>
            </a:r>
            <a:r>
              <a:rPr lang="it-IT" sz="2000" dirty="0"/>
              <a:t> è inoltre in essere un accordo di tirocinio per gli studenti di terzo livello.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646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0" y="116632"/>
            <a:ext cx="11760201" cy="6480720"/>
          </a:xfrm>
        </p:spPr>
        <p:txBody>
          <a:bodyPr/>
          <a:lstStyle/>
          <a:p>
            <a:r>
              <a:rPr lang="en-US" sz="2400" dirty="0" err="1" smtClean="0"/>
              <a:t>Attività</a:t>
            </a:r>
            <a:r>
              <a:rPr lang="en-US" sz="2400" dirty="0" smtClean="0"/>
              <a:t> di </a:t>
            </a:r>
            <a:r>
              <a:rPr lang="en-US" sz="2400" dirty="0" err="1" smtClean="0"/>
              <a:t>tirocinio</a:t>
            </a:r>
            <a:r>
              <a:rPr lang="en-US" sz="2400" dirty="0" smtClean="0"/>
              <a:t> </a:t>
            </a:r>
            <a:r>
              <a:rPr lang="en-US" sz="2400" dirty="0" err="1" smtClean="0"/>
              <a:t>svoltasi</a:t>
            </a:r>
            <a:r>
              <a:rPr lang="en-US" sz="2400" dirty="0" smtClean="0"/>
              <a:t> </a:t>
            </a:r>
            <a:r>
              <a:rPr lang="en-US" sz="2400" dirty="0" err="1" smtClean="0"/>
              <a:t>presso</a:t>
            </a:r>
            <a:r>
              <a:rPr lang="en-US" sz="2400" dirty="0" smtClean="0"/>
              <a:t> la </a:t>
            </a:r>
            <a:r>
              <a:rPr lang="en-US" sz="2400" dirty="0" err="1" smtClean="0"/>
              <a:t>Regione</a:t>
            </a:r>
            <a:r>
              <a:rPr lang="en-US" sz="2400" dirty="0" smtClean="0"/>
              <a:t> Emilia Romagna:</a:t>
            </a:r>
          </a:p>
          <a:p>
            <a:endParaRPr lang="en-US" sz="2400" dirty="0" smtClean="0"/>
          </a:p>
          <a:p>
            <a:r>
              <a:rPr lang="it-IT" sz="2400" dirty="0"/>
              <a:t>Formazione della </a:t>
            </a:r>
            <a:r>
              <a:rPr lang="it-IT" sz="2400" dirty="0" smtClean="0"/>
              <a:t>Dott.ssa </a:t>
            </a:r>
            <a:r>
              <a:rPr lang="it-IT" sz="2400" dirty="0" err="1" smtClean="0"/>
              <a:t>Wilmatrie</a:t>
            </a:r>
            <a:r>
              <a:rPr lang="it-IT" sz="2400" dirty="0" smtClean="0"/>
              <a:t> </a:t>
            </a:r>
            <a:r>
              <a:rPr lang="it-IT" sz="2400" dirty="0" err="1" smtClean="0"/>
              <a:t>Rosado</a:t>
            </a:r>
            <a:r>
              <a:rPr lang="it-IT" sz="2400" dirty="0" smtClean="0"/>
              <a:t> </a:t>
            </a:r>
            <a:r>
              <a:rPr lang="it-IT" sz="2400" dirty="0" err="1" smtClean="0"/>
              <a:t>Peréz</a:t>
            </a:r>
            <a:r>
              <a:rPr lang="it-IT" sz="2400" dirty="0" smtClean="0"/>
              <a:t>, </a:t>
            </a:r>
            <a:r>
              <a:rPr lang="it-IT" sz="2400" dirty="0"/>
              <a:t>dottoranda del Curriculum EDGES, ciclo </a:t>
            </a:r>
            <a:r>
              <a:rPr lang="it-IT" sz="2400" dirty="0" smtClean="0"/>
              <a:t>31° </a:t>
            </a:r>
            <a:r>
              <a:rPr lang="it-IT" sz="2400" dirty="0"/>
              <a:t>in qualità di tirocinante presso l’Assemblea Legislativa, ambiti parità di genere e diritti dei cittadini.</a:t>
            </a:r>
          </a:p>
          <a:p>
            <a:r>
              <a:rPr lang="en-US" sz="2400" dirty="0" err="1" smtClean="0"/>
              <a:t>Formazione</a:t>
            </a:r>
            <a:r>
              <a:rPr lang="en-US" sz="2400" dirty="0" smtClean="0"/>
              <a:t> </a:t>
            </a:r>
            <a:r>
              <a:rPr lang="en-US" sz="2400" dirty="0" err="1" smtClean="0"/>
              <a:t>della</a:t>
            </a:r>
            <a:r>
              <a:rPr lang="en-US" sz="2400" dirty="0" smtClean="0"/>
              <a:t> </a:t>
            </a:r>
            <a:r>
              <a:rPr lang="en-US" sz="2400" dirty="0" err="1" smtClean="0"/>
              <a:t>Dott</a:t>
            </a:r>
            <a:r>
              <a:rPr lang="en-US" sz="2400" dirty="0" smtClean="0"/>
              <a:t>. </a:t>
            </a:r>
            <a:r>
              <a:rPr lang="en-US" sz="2400" dirty="0" err="1"/>
              <a:t>s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Josmary</a:t>
            </a:r>
            <a:r>
              <a:rPr lang="en-US" sz="2400" dirty="0" smtClean="0"/>
              <a:t> Santoro, </a:t>
            </a:r>
            <a:r>
              <a:rPr lang="en-US" sz="2400" dirty="0" err="1" smtClean="0"/>
              <a:t>dottoranda</a:t>
            </a:r>
            <a:r>
              <a:rPr lang="en-US" sz="2400" dirty="0" smtClean="0"/>
              <a:t> EDGES, </a:t>
            </a:r>
            <a:r>
              <a:rPr lang="en-US" sz="2400" dirty="0" err="1" smtClean="0"/>
              <a:t>ciclo</a:t>
            </a:r>
            <a:r>
              <a:rPr lang="en-US" sz="2400" dirty="0" smtClean="0"/>
              <a:t> 31° </a:t>
            </a:r>
            <a:r>
              <a:rPr lang="it-IT" sz="2400" dirty="0"/>
              <a:t>in qualità di tirocinante presso l’Assemblea Legislativa, ambiti parità di genere e diritti dei cittadini.</a:t>
            </a:r>
            <a:endParaRPr lang="en-US" sz="2400" dirty="0"/>
          </a:p>
          <a:p>
            <a:r>
              <a:rPr lang="it-IT" sz="2400" dirty="0"/>
              <a:t>Formazione della Dott.ssa Valentina </a:t>
            </a:r>
            <a:r>
              <a:rPr lang="it-IT" sz="2400" dirty="0" err="1"/>
              <a:t>Coral</a:t>
            </a:r>
            <a:r>
              <a:rPr lang="it-IT" sz="2400" dirty="0"/>
              <a:t>, dottoranda del Curriculum EDGES, ciclo 34° in qualità di tirocinante presso l’Assemblea Legislativa, ambiti parità di genere e diritti dei cittadini</a:t>
            </a:r>
            <a:r>
              <a:rPr lang="it-IT" sz="2400" dirty="0" smtClean="0"/>
              <a:t>.</a:t>
            </a:r>
          </a:p>
          <a:p>
            <a:endParaRPr lang="it-IT" sz="2400" dirty="0"/>
          </a:p>
          <a:p>
            <a:endParaRPr lang="it-IT" sz="2400" dirty="0" smtClean="0"/>
          </a:p>
          <a:p>
            <a:endParaRPr lang="it-IT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  <a:p>
            <a:endParaRPr lang="it-IT" dirty="0"/>
          </a:p>
          <a:p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88092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989</Words>
  <Application>Microsoft Office PowerPoint</Application>
  <PresentationFormat>Personalizzato</PresentationFormat>
  <Paragraphs>70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Gilberta Golinelli</cp:lastModifiedBy>
  <cp:revision>54</cp:revision>
  <dcterms:created xsi:type="dcterms:W3CDTF">2017-11-13T10:11:35Z</dcterms:created>
  <dcterms:modified xsi:type="dcterms:W3CDTF">2019-03-05T15:25:37Z</dcterms:modified>
</cp:coreProperties>
</file>