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2" r:id="rId1"/>
  </p:sldMasterIdLst>
  <p:notesMasterIdLst>
    <p:notesMasterId r:id="rId8"/>
  </p:notesMasterIdLst>
  <p:handoutMasterIdLst>
    <p:handoutMasterId r:id="rId9"/>
  </p:handoutMasterIdLst>
  <p:sldIdLst>
    <p:sldId id="312" r:id="rId2"/>
    <p:sldId id="455" r:id="rId3"/>
    <p:sldId id="470" r:id="rId4"/>
    <p:sldId id="471" r:id="rId5"/>
    <p:sldId id="468" r:id="rId6"/>
    <p:sldId id="453" r:id="rId7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AD0"/>
    <a:srgbClr val="FFCCCC"/>
    <a:srgbClr val="F9D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e con tema 1 - Color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4" autoAdjust="0"/>
    <p:restoredTop sz="90330" autoAdjust="0"/>
  </p:normalViewPr>
  <p:slideViewPr>
    <p:cSldViewPr snapToGrid="0">
      <p:cViewPr varScale="1">
        <p:scale>
          <a:sx n="95" d="100"/>
          <a:sy n="95" d="100"/>
        </p:scale>
        <p:origin x="58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25164-E4A1-4944-B464-EECC7287D350}" type="datetimeFigureOut">
              <a:rPr lang="it-IT" smtClean="0"/>
              <a:t>17/07/2019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776866" y="9428164"/>
            <a:ext cx="289066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DD38B-92E3-4010-992F-E789A37859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50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722FA-D7EB-4FFC-AAB0-5133E53124B2}" type="datetimeFigureOut">
              <a:rPr lang="it-IT" smtClean="0"/>
              <a:pPr/>
              <a:t>17/07/2019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FBE12-5D8A-40C5-9EE6-CD237F5AC51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735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48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5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6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pic>
        <p:nvPicPr>
          <p:cNvPr id="8" name="Immagine 7" descr="logo_sinode3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0377618" y="5681060"/>
            <a:ext cx="1658469" cy="10100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196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81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55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9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4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16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4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1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27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0513689-D00A-4D15-B8A3-AA50EC4B2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92972" y="2557920"/>
            <a:ext cx="8640201" cy="3554416"/>
          </a:xfrm>
        </p:spPr>
        <p:txBody>
          <a:bodyPr anchor="b">
            <a:normAutofit/>
          </a:bodyPr>
          <a:lstStyle/>
          <a:p>
            <a:pPr algn="just"/>
            <a:r>
              <a:rPr lang="it-IT" sz="3100" dirty="0">
                <a:solidFill>
                  <a:schemeClr val="tx1"/>
                </a:solidFill>
                <a:latin typeface="Calibri" panose="020F0502020204030204" pitchFamily="34" charset="0"/>
              </a:rPr>
              <a:t>Bando </a:t>
            </a:r>
            <a:r>
              <a:rPr lang="it-IT" sz="3100" dirty="0">
                <a:latin typeface="Calibri" panose="020F0502020204030204" pitchFamily="34" charset="0"/>
                <a:ea typeface="CourierNewPSMT"/>
              </a:rPr>
              <a:t>per la presentazione di progetti volti a sostenere la presenza paritaria delle donne nella vita economica del territorio, favorendo l’accesso al lavoro, i percorsi di carriera e la promozione di progetti di welfare aziendale finalizzati al work-life balance e al miglioramento della qualità della vita delle persone</a:t>
            </a:r>
            <a:endParaRPr lang="it-IT" sz="3100" dirty="0">
              <a:solidFill>
                <a:schemeClr val="tx1"/>
              </a:solidFill>
            </a:endParaRPr>
          </a:p>
        </p:txBody>
      </p:sp>
      <p:pic>
        <p:nvPicPr>
          <p:cNvPr id="4" name="Picture 4" descr="marchio_RER_2009_RGB">
            <a:extLst>
              <a:ext uri="{FF2B5EF4-FFF2-40B4-BE49-F238E27FC236}">
                <a16:creationId xmlns:a16="http://schemas.microsoft.com/office/drawing/2014/main" id="{FE7F799C-8417-425F-99EC-40A88A37A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906" y="383304"/>
            <a:ext cx="2793058" cy="524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6168D844-A24F-487F-8302-8068B75906BC}"/>
              </a:ext>
            </a:extLst>
          </p:cNvPr>
          <p:cNvSpPr/>
          <p:nvPr/>
        </p:nvSpPr>
        <p:spPr>
          <a:xfrm>
            <a:off x="3138435" y="1047115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it-IT" altLang="it-IT" dirty="0"/>
              <a:t>Assessorato al Bilancio, Riordino istituzionale,</a:t>
            </a:r>
            <a:br>
              <a:rPr lang="it-IT" altLang="it-IT" dirty="0"/>
            </a:br>
            <a:r>
              <a:rPr lang="it-IT" altLang="it-IT" dirty="0"/>
              <a:t>Risorse umane e Pari opportunità</a:t>
            </a:r>
            <a:br>
              <a:rPr lang="it-IT" altLang="it-IT" b="1" dirty="0">
                <a:solidFill>
                  <a:schemeClr val="tx2"/>
                </a:solidFill>
              </a:rPr>
            </a:br>
            <a:endParaRPr lang="it-IT" altLang="it-IT" b="1" dirty="0">
              <a:solidFill>
                <a:schemeClr val="tx2"/>
              </a:solidFill>
            </a:endParaRPr>
          </a:p>
          <a:p>
            <a:pPr algn="ctr">
              <a:spcBef>
                <a:spcPct val="0"/>
              </a:spcBef>
            </a:pPr>
            <a:r>
              <a:rPr lang="it-IT" altLang="it-IT" sz="3200" b="1" dirty="0">
                <a:solidFill>
                  <a:schemeClr val="tx2"/>
                </a:solidFill>
              </a:rPr>
              <a:t>17 luglio 2019</a:t>
            </a:r>
            <a:br>
              <a:rPr lang="it-IT" altLang="it-IT" sz="2800" b="1" dirty="0">
                <a:solidFill>
                  <a:schemeClr val="tx2"/>
                </a:solidFill>
              </a:rPr>
            </a:br>
            <a:endParaRPr lang="it-IT" altLang="it-IT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74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ottotitolo 2">
            <a:extLst>
              <a:ext uri="{FF2B5EF4-FFF2-40B4-BE49-F238E27FC236}">
                <a16:creationId xmlns:a16="http://schemas.microsoft.com/office/drawing/2014/main" id="{C1D8CB9B-9C1F-41FD-97F0-505EE5CD1D1F}"/>
              </a:ext>
            </a:extLst>
          </p:cNvPr>
          <p:cNvSpPr txBox="1">
            <a:spLocks/>
          </p:cNvSpPr>
          <p:nvPr/>
        </p:nvSpPr>
        <p:spPr>
          <a:xfrm>
            <a:off x="942784" y="822961"/>
            <a:ext cx="9788855" cy="5418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4" descr="marchio_RER_2009_RGB">
            <a:extLst>
              <a:ext uri="{FF2B5EF4-FFF2-40B4-BE49-F238E27FC236}">
                <a16:creationId xmlns:a16="http://schemas.microsoft.com/office/drawing/2014/main" id="{AD53892A-BCC0-44CE-9F18-6D86AEE2B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304" y="6304707"/>
            <a:ext cx="2406935" cy="451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5C2D8309-63A7-4D8F-B1E6-7C2E67409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03400"/>
            <a:ext cx="9875520" cy="619561"/>
          </a:xfrm>
        </p:spPr>
        <p:txBody>
          <a:bodyPr>
            <a:noAutofit/>
          </a:bodyPr>
          <a:lstStyle/>
          <a:p>
            <a:pPr algn="ctr"/>
            <a:r>
              <a:rPr lang="it-IT" sz="2800" b="1" dirty="0">
                <a:latin typeface="Calibri" panose="020F0502020204030204" pitchFamily="34" charset="0"/>
              </a:rPr>
              <a:t>Occupazione femminile</a:t>
            </a: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9B7D411B-9BDF-4875-B56E-B45D91BDC685}"/>
              </a:ext>
            </a:extLst>
          </p:cNvPr>
          <p:cNvSpPr txBox="1">
            <a:spLocks/>
          </p:cNvSpPr>
          <p:nvPr/>
        </p:nvSpPr>
        <p:spPr>
          <a:xfrm>
            <a:off x="1158240" y="813484"/>
            <a:ext cx="10448544" cy="5801211"/>
          </a:xfrm>
          <a:prstGeom prst="rect">
            <a:avLst/>
          </a:prstGeom>
          <a:ln>
            <a:noFill/>
            <a:prstDash val="sysDash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Tasso occupazione femminile in ER tra i più elevati in Italia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it-IT" dirty="0">
              <a:solidFill>
                <a:sysClr val="windowText" lastClr="0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Primo trimestre 2019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Occupazione femminile in Emilia-Romagna pari al 63,7%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 (la media italiana è del 49,6%)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connessione con politiche per l’istruzione e la formazione professionale,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politiche per l’infanzia e di welfare attente alla conciliazione dei tempi vita e lavoro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ccia in su 11">
            <a:extLst>
              <a:ext uri="{FF2B5EF4-FFF2-40B4-BE49-F238E27FC236}">
                <a16:creationId xmlns:a16="http://schemas.microsoft.com/office/drawing/2014/main" id="{10D1874A-6801-41C1-A263-91E62611952D}"/>
              </a:ext>
            </a:extLst>
          </p:cNvPr>
          <p:cNvSpPr/>
          <p:nvPr/>
        </p:nvSpPr>
        <p:spPr>
          <a:xfrm>
            <a:off x="3936340" y="4610404"/>
            <a:ext cx="786384" cy="704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686E1CA6-BF92-4539-B5D6-DE3BCFBC4E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334774"/>
              </p:ext>
            </p:extLst>
          </p:nvPr>
        </p:nvGraphicFramePr>
        <p:xfrm>
          <a:off x="2552282" y="2003504"/>
          <a:ext cx="6943410" cy="2015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0034">
                  <a:extLst>
                    <a:ext uri="{9D8B030D-6E8A-4147-A177-3AD203B41FA5}">
                      <a16:colId xmlns:a16="http://schemas.microsoft.com/office/drawing/2014/main" val="214777677"/>
                    </a:ext>
                  </a:extLst>
                </a:gridCol>
                <a:gridCol w="2495461">
                  <a:extLst>
                    <a:ext uri="{9D8B030D-6E8A-4147-A177-3AD203B41FA5}">
                      <a16:colId xmlns:a16="http://schemas.microsoft.com/office/drawing/2014/main" val="3561138256"/>
                    </a:ext>
                  </a:extLst>
                </a:gridCol>
                <a:gridCol w="2141890">
                  <a:extLst>
                    <a:ext uri="{9D8B030D-6E8A-4147-A177-3AD203B41FA5}">
                      <a16:colId xmlns:a16="http://schemas.microsoft.com/office/drawing/2014/main" val="3866928096"/>
                    </a:ext>
                  </a:extLst>
                </a:gridCol>
                <a:gridCol w="666025">
                  <a:extLst>
                    <a:ext uri="{9D8B030D-6E8A-4147-A177-3AD203B41FA5}">
                      <a16:colId xmlns:a16="http://schemas.microsoft.com/office/drawing/2014/main" val="2570736455"/>
                    </a:ext>
                  </a:extLst>
                </a:gridCol>
              </a:tblGrid>
              <a:tr h="1007919"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dirty="0">
                          <a:effectLst/>
                        </a:rPr>
                        <a:t>Tasso di occupazione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dirty="0">
                          <a:effectLst/>
                        </a:rPr>
                        <a:t>Emilia-Romagna (a)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dirty="0">
                          <a:effectLst/>
                        </a:rPr>
                        <a:t>Italia (a)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Media UE 28 (c)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45481219"/>
                  </a:ext>
                </a:extLst>
              </a:tr>
              <a:tr h="335973"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Maschile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76,2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66,8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74,1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72079834"/>
                  </a:ext>
                </a:extLst>
              </a:tr>
              <a:tr h="335973"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Femminile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b="1" dirty="0">
                          <a:effectLst/>
                        </a:rPr>
                        <a:t>63,7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49,6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63,6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12837286"/>
                  </a:ext>
                </a:extLst>
              </a:tr>
              <a:tr h="335973"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Totale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dirty="0">
                          <a:effectLst/>
                        </a:rPr>
                        <a:t>69,9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>
                          <a:effectLst/>
                        </a:rPr>
                        <a:t>58,2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2025"/>
                        </a:spcAft>
                      </a:pPr>
                      <a:r>
                        <a:rPr lang="it-IT" sz="1350" dirty="0">
                          <a:effectLst/>
                        </a:rPr>
                        <a:t>68,9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5221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78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ottotitolo 2">
            <a:extLst>
              <a:ext uri="{FF2B5EF4-FFF2-40B4-BE49-F238E27FC236}">
                <a16:creationId xmlns:a16="http://schemas.microsoft.com/office/drawing/2014/main" id="{C1D8CB9B-9C1F-41FD-97F0-505EE5CD1D1F}"/>
              </a:ext>
            </a:extLst>
          </p:cNvPr>
          <p:cNvSpPr txBox="1">
            <a:spLocks/>
          </p:cNvSpPr>
          <p:nvPr/>
        </p:nvSpPr>
        <p:spPr>
          <a:xfrm>
            <a:off x="942784" y="1089790"/>
            <a:ext cx="9788855" cy="5151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4" descr="marchio_RER_2009_RGB">
            <a:extLst>
              <a:ext uri="{FF2B5EF4-FFF2-40B4-BE49-F238E27FC236}">
                <a16:creationId xmlns:a16="http://schemas.microsoft.com/office/drawing/2014/main" id="{AD53892A-BCC0-44CE-9F18-6D86AEE2B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145" y="6120129"/>
            <a:ext cx="2846977" cy="53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5C2D8309-63A7-4D8F-B1E6-7C2E67409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03400"/>
            <a:ext cx="9875520" cy="812402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latin typeface="Calibri" panose="020F0502020204030204" pitchFamily="34" charset="0"/>
              </a:rPr>
              <a:t>Aree di criticità</a:t>
            </a: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9B7D411B-9BDF-4875-B56E-B45D91BDC685}"/>
              </a:ext>
            </a:extLst>
          </p:cNvPr>
          <p:cNvSpPr txBox="1">
            <a:spLocks/>
          </p:cNvSpPr>
          <p:nvPr/>
        </p:nvSpPr>
        <p:spPr>
          <a:xfrm>
            <a:off x="1158239" y="1130766"/>
            <a:ext cx="9875521" cy="47703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  <a:prstDash val="solid"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45B2FB37-0C0F-455B-BB36-027714238DD0}"/>
              </a:ext>
            </a:extLst>
          </p:cNvPr>
          <p:cNvSpPr txBox="1">
            <a:spLocks/>
          </p:cNvSpPr>
          <p:nvPr/>
        </p:nvSpPr>
        <p:spPr>
          <a:xfrm>
            <a:off x="1613211" y="1453405"/>
            <a:ext cx="9144000" cy="410730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Tx/>
            </a:pPr>
            <a:r>
              <a:rPr lang="it-IT" sz="3300" dirty="0">
                <a:solidFill>
                  <a:schemeClr val="tx1"/>
                </a:solidFill>
                <a:latin typeface="Calibri" panose="020F0502020204030204" pitchFamily="34" charset="0"/>
              </a:rPr>
              <a:t>Segregazione orizzontale e verticale</a:t>
            </a:r>
          </a:p>
          <a:p>
            <a:pPr marL="457200" indent="-457200">
              <a:buClrTx/>
            </a:pPr>
            <a:endParaRPr lang="it-IT" sz="3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ClrTx/>
            </a:pPr>
            <a:r>
              <a:rPr lang="it-IT" sz="3300" dirty="0">
                <a:solidFill>
                  <a:schemeClr val="tx1"/>
                </a:solidFill>
                <a:latin typeface="Calibri" panose="020F0502020204030204" pitchFamily="34" charset="0"/>
              </a:rPr>
              <a:t>Differenziali retributivi</a:t>
            </a:r>
          </a:p>
          <a:p>
            <a:pPr marL="457200" indent="-457200">
              <a:buClrTx/>
            </a:pPr>
            <a:endParaRPr lang="it-IT" sz="3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ClrTx/>
            </a:pPr>
            <a:r>
              <a:rPr lang="it-IT" sz="3300" dirty="0" err="1">
                <a:solidFill>
                  <a:schemeClr val="tx1"/>
                </a:solidFill>
                <a:latin typeface="Calibri" panose="020F0502020204030204" pitchFamily="34" charset="0"/>
              </a:rPr>
              <a:t>Sottorappresentanza</a:t>
            </a:r>
            <a:r>
              <a:rPr lang="it-IT" sz="3300" dirty="0">
                <a:solidFill>
                  <a:schemeClr val="tx1"/>
                </a:solidFill>
                <a:latin typeface="Calibri" panose="020F0502020204030204" pitchFamily="34" charset="0"/>
              </a:rPr>
              <a:t> delle donne nelle posizioni apicali</a:t>
            </a:r>
          </a:p>
          <a:p>
            <a:pPr marL="457200" indent="-457200">
              <a:buClrTx/>
            </a:pPr>
            <a:endParaRPr lang="it-IT" sz="3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ClrTx/>
            </a:pPr>
            <a:r>
              <a:rPr lang="it-IT" sz="3300" dirty="0">
                <a:solidFill>
                  <a:schemeClr val="tx1"/>
                </a:solidFill>
                <a:latin typeface="Calibri" panose="020F0502020204030204" pitchFamily="34" charset="0"/>
              </a:rPr>
              <a:t>Persistere della divisione dei ruoli in base al genere</a:t>
            </a:r>
          </a:p>
          <a:p>
            <a:pPr marL="457200" indent="-457200">
              <a:buClrTx/>
            </a:pPr>
            <a:endParaRPr lang="it-IT" sz="3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57200" indent="-457200">
              <a:buClrTx/>
            </a:pPr>
            <a:r>
              <a:rPr lang="it-IT" sz="3300" dirty="0">
                <a:solidFill>
                  <a:schemeClr val="tx1"/>
                </a:solidFill>
                <a:latin typeface="Calibri" panose="020F0502020204030204" pitchFamily="34" charset="0"/>
              </a:rPr>
              <a:t>Difficoltà di conciliare impegni di lavoro e di cura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550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ottotitolo 2">
            <a:extLst>
              <a:ext uri="{FF2B5EF4-FFF2-40B4-BE49-F238E27FC236}">
                <a16:creationId xmlns:a16="http://schemas.microsoft.com/office/drawing/2014/main" id="{C1D8CB9B-9C1F-41FD-97F0-505EE5CD1D1F}"/>
              </a:ext>
            </a:extLst>
          </p:cNvPr>
          <p:cNvSpPr txBox="1">
            <a:spLocks/>
          </p:cNvSpPr>
          <p:nvPr/>
        </p:nvSpPr>
        <p:spPr>
          <a:xfrm>
            <a:off x="1053035" y="1097195"/>
            <a:ext cx="9788855" cy="5151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4" descr="marchio_RER_2009_RGB">
            <a:extLst>
              <a:ext uri="{FF2B5EF4-FFF2-40B4-BE49-F238E27FC236}">
                <a16:creationId xmlns:a16="http://schemas.microsoft.com/office/drawing/2014/main" id="{AD53892A-BCC0-44CE-9F18-6D86AEE2B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5112" y="6276419"/>
            <a:ext cx="2525430" cy="474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5C2D8309-63A7-4D8F-B1E6-7C2E67409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03400"/>
            <a:ext cx="9875520" cy="812402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latin typeface="Calibri" panose="020F0502020204030204" pitchFamily="34" charset="0"/>
              </a:rPr>
              <a:t>Conciliazione tempi di vita e di lavoro</a:t>
            </a:r>
          </a:p>
        </p:txBody>
      </p:sp>
      <p:sp>
        <p:nvSpPr>
          <p:cNvPr id="11" name="Sottotitolo 2">
            <a:extLst>
              <a:ext uri="{FF2B5EF4-FFF2-40B4-BE49-F238E27FC236}">
                <a16:creationId xmlns:a16="http://schemas.microsoft.com/office/drawing/2014/main" id="{9B7D411B-9BDF-4875-B56E-B45D91BDC685}"/>
              </a:ext>
            </a:extLst>
          </p:cNvPr>
          <p:cNvSpPr txBox="1">
            <a:spLocks/>
          </p:cNvSpPr>
          <p:nvPr/>
        </p:nvSpPr>
        <p:spPr>
          <a:xfrm>
            <a:off x="690421" y="1264682"/>
            <a:ext cx="10448544" cy="47703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olid"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>
                <a:latin typeface="Calibri" panose="020F0502020204030204" pitchFamily="34" charset="0"/>
              </a:rPr>
              <a:t>La conciliazione dei tempi è uno degli ostacoli principali all’accesso e alla permanenza delle donne nel mercato del lavoro</a:t>
            </a: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just"/>
            <a:r>
              <a:rPr lang="it-IT" dirty="0">
                <a:latin typeface="Calibri" panose="020F0502020204030204" pitchFamily="34" charset="0"/>
              </a:rPr>
              <a:t>Non si tratta di misure destinate solo all’universo femminile, ma in grado di rispondere ai bisogni di uomini e donne, per migliorare la qualità della vita delle persone</a:t>
            </a: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just"/>
            <a:r>
              <a:rPr lang="it-IT" dirty="0">
                <a:latin typeface="Calibri" panose="020F0502020204030204" pitchFamily="34" charset="0"/>
              </a:rPr>
              <a:t>Le politiche per sostenere il work-life balance sono strategiche per il perseguimento degli obiettivi di sviluppo economico e occupazionale dell’Unione Europea</a:t>
            </a: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just"/>
            <a:r>
              <a:rPr lang="it-IT" dirty="0">
                <a:latin typeface="Calibri" panose="020F0502020204030204" pitchFamily="34" charset="0"/>
              </a:rPr>
              <a:t>Senza il supporto e la partecipazione delle donne, il raggiungimento dell'Agenda 2030 risulta un traguardo improbabile.</a:t>
            </a: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just"/>
            <a:r>
              <a:rPr lang="it-IT" dirty="0">
                <a:latin typeface="Calibri" panose="020F0502020204030204" pitchFamily="34" charset="0"/>
              </a:rPr>
              <a:t>Tema trasversale che coinvolge diversi aspetti, attori e politiche, e presuppone un approccio integrato e di sistema</a:t>
            </a: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l"/>
            <a:endParaRPr lang="it-IT" dirty="0">
              <a:latin typeface="Calibri" panose="020F0502020204030204" pitchFamily="34" charset="0"/>
            </a:endParaRPr>
          </a:p>
          <a:p>
            <a:pPr algn="l"/>
            <a:endParaRPr lang="it-IT" dirty="0"/>
          </a:p>
          <a:p>
            <a:pPr algn="l"/>
            <a:endParaRPr lang="it-IT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45B2FB37-0C0F-455B-BB36-027714238DD0}"/>
              </a:ext>
            </a:extLst>
          </p:cNvPr>
          <p:cNvSpPr txBox="1">
            <a:spLocks/>
          </p:cNvSpPr>
          <p:nvPr/>
        </p:nvSpPr>
        <p:spPr>
          <a:xfrm>
            <a:off x="1613211" y="1453405"/>
            <a:ext cx="9144000" cy="4107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55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ottotitolo 2">
            <a:extLst>
              <a:ext uri="{FF2B5EF4-FFF2-40B4-BE49-F238E27FC236}">
                <a16:creationId xmlns:a16="http://schemas.microsoft.com/office/drawing/2014/main" id="{C1D8CB9B-9C1F-41FD-97F0-505EE5CD1D1F}"/>
              </a:ext>
            </a:extLst>
          </p:cNvPr>
          <p:cNvSpPr txBox="1">
            <a:spLocks/>
          </p:cNvSpPr>
          <p:nvPr/>
        </p:nvSpPr>
        <p:spPr>
          <a:xfrm>
            <a:off x="960411" y="1879042"/>
            <a:ext cx="10002341" cy="45150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/>
            <a:endParaRPr lang="it-IT" sz="6400" dirty="0">
              <a:latin typeface="Calibri" panose="020F0502020204030204" pitchFamily="34" charset="0"/>
            </a:endParaRPr>
          </a:p>
          <a:p>
            <a:pPr algn="l" fontAlgn="auto"/>
            <a:r>
              <a:rPr lang="it-IT" sz="9600" dirty="0">
                <a:latin typeface="Calibri" panose="020F0502020204030204" pitchFamily="34" charset="0"/>
              </a:rPr>
              <a:t>in attuazione dei principi della L.R. 6/2014 , con il nuovo bando, l’</a:t>
            </a:r>
            <a:r>
              <a:rPr lang="it-IT" sz="9600" b="1" dirty="0">
                <a:latin typeface="Calibri" panose="020F0502020204030204" pitchFamily="34" charset="0"/>
              </a:rPr>
              <a:t>Assessorato pari opportunità </a:t>
            </a:r>
            <a:r>
              <a:rPr lang="it-IT" sz="9600" dirty="0">
                <a:latin typeface="Calibri" panose="020F0502020204030204" pitchFamily="34" charset="0"/>
              </a:rPr>
              <a:t>della Regione Emilia- Romagna intende:</a:t>
            </a:r>
          </a:p>
          <a:p>
            <a:pPr algn="l" fontAlgn="auto"/>
            <a:endParaRPr lang="it-IT" sz="3200" dirty="0">
              <a:latin typeface="Calibri" panose="020F0502020204030204" pitchFamily="34" charset="0"/>
            </a:endParaRPr>
          </a:p>
          <a:p>
            <a:pPr algn="just" fontAlgn="auto"/>
            <a:r>
              <a:rPr lang="it-IT" sz="9600" b="1" dirty="0">
                <a:latin typeface="Calibri" panose="020F0502020204030204" pitchFamily="34" charset="0"/>
              </a:rPr>
              <a:t>- ridurre le disparità tra donne e uomini nel mondo del lavoro</a:t>
            </a:r>
            <a:r>
              <a:rPr lang="it-IT" sz="9600" dirty="0">
                <a:latin typeface="Calibri" panose="020F0502020204030204" pitchFamily="34" charset="0"/>
              </a:rPr>
              <a:t>, finanziando progetti che valorizzino il ruolo e la capacità delle donne nel mondo produttivo al fine di sostenere l’apporto delle donne all’economia e nella società come componente fondamentale dei processi di sviluppo locale anche facilitandone l’inserimento lavorativo</a:t>
            </a:r>
          </a:p>
          <a:p>
            <a:pPr algn="l" fontAlgn="auto"/>
            <a:endParaRPr lang="it-IT" sz="3200" dirty="0">
              <a:latin typeface="Calibri" panose="020F0502020204030204" pitchFamily="34" charset="0"/>
            </a:endParaRPr>
          </a:p>
          <a:p>
            <a:pPr algn="just" fontAlgn="auto"/>
            <a:r>
              <a:rPr lang="it-IT" sz="9600" dirty="0">
                <a:latin typeface="Calibri" panose="020F0502020204030204" pitchFamily="34" charset="0"/>
              </a:rPr>
              <a:t>- </a:t>
            </a:r>
            <a:r>
              <a:rPr lang="it-IT" sz="9600" b="1" dirty="0">
                <a:latin typeface="Calibri" panose="020F0502020204030204" pitchFamily="34" charset="0"/>
              </a:rPr>
              <a:t>promuovere politiche di condivisione e conciliazione tra vita lavorativa e familiare</a:t>
            </a:r>
            <a:r>
              <a:rPr lang="it-IT" sz="9600" dirty="0">
                <a:latin typeface="Calibri" panose="020F0502020204030204" pitchFamily="34" charset="0"/>
              </a:rPr>
              <a:t>, tra tempi di lavoro retribuito, delle relazioni, della cura attraverso il rafforzamento di servizi anche interni alle aziende a supporto dei bisogni conciliativi espressi da persone e famiglie</a:t>
            </a:r>
          </a:p>
          <a:p>
            <a:pPr algn="l" fontAlgn="auto"/>
            <a:r>
              <a:rPr lang="it-IT" sz="9600" dirty="0">
                <a:latin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4" descr="marchio_RER_2009_RGB">
            <a:extLst>
              <a:ext uri="{FF2B5EF4-FFF2-40B4-BE49-F238E27FC236}">
                <a16:creationId xmlns:a16="http://schemas.microsoft.com/office/drawing/2014/main" id="{AD53892A-BCC0-44CE-9F18-6D86AEE2B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6176" y="6149021"/>
            <a:ext cx="2610685" cy="49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uppo 4">
            <a:extLst>
              <a:ext uri="{FF2B5EF4-FFF2-40B4-BE49-F238E27FC236}">
                <a16:creationId xmlns:a16="http://schemas.microsoft.com/office/drawing/2014/main" id="{337B09FD-363F-4E63-8295-954489B84E36}"/>
              </a:ext>
            </a:extLst>
          </p:cNvPr>
          <p:cNvGrpSpPr/>
          <p:nvPr/>
        </p:nvGrpSpPr>
        <p:grpSpPr>
          <a:xfrm>
            <a:off x="3308417" y="844133"/>
            <a:ext cx="4941279" cy="1194056"/>
            <a:chOff x="4477401" y="2601310"/>
            <a:chExt cx="3578777" cy="1686910"/>
          </a:xfrm>
        </p:grpSpPr>
        <p:sp>
          <p:nvSpPr>
            <p:cNvPr id="6" name="Ovale 5">
              <a:extLst>
                <a:ext uri="{FF2B5EF4-FFF2-40B4-BE49-F238E27FC236}">
                  <a16:creationId xmlns:a16="http://schemas.microsoft.com/office/drawing/2014/main" id="{54D1AAA4-1437-418A-87FE-0C3239ADAFCC}"/>
                </a:ext>
              </a:extLst>
            </p:cNvPr>
            <p:cNvSpPr/>
            <p:nvPr/>
          </p:nvSpPr>
          <p:spPr>
            <a:xfrm>
              <a:off x="4477401" y="2601310"/>
              <a:ext cx="3578777" cy="16869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D5392E91-6F4E-43FF-BAFB-81E652C508A1}"/>
                </a:ext>
              </a:extLst>
            </p:cNvPr>
            <p:cNvSpPr txBox="1"/>
            <p:nvPr/>
          </p:nvSpPr>
          <p:spPr>
            <a:xfrm>
              <a:off x="4477401" y="2939874"/>
              <a:ext cx="3578777" cy="13479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800" b="1" dirty="0">
                  <a:solidFill>
                    <a:schemeClr val="bg1"/>
                  </a:solidFill>
                </a:rPr>
                <a:t>NUOVO BANDO </a:t>
              </a:r>
            </a:p>
            <a:p>
              <a:pPr algn="ctr"/>
              <a:r>
                <a:rPr lang="it-IT" sz="2800" b="1" dirty="0">
                  <a:solidFill>
                    <a:schemeClr val="bg1"/>
                  </a:solidFill>
                </a:rPr>
                <a:t>2019-2020</a:t>
              </a:r>
            </a:p>
          </p:txBody>
        </p:sp>
      </p:grp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FC35FE45-A2A1-4205-9935-7723CAC695B5}"/>
              </a:ext>
            </a:extLst>
          </p:cNvPr>
          <p:cNvSpPr/>
          <p:nvPr/>
        </p:nvSpPr>
        <p:spPr>
          <a:xfrm>
            <a:off x="5171131" y="151703"/>
            <a:ext cx="1045450" cy="917726"/>
          </a:xfrm>
          <a:prstGeom prst="down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48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12520" y="363892"/>
            <a:ext cx="9966960" cy="591582"/>
          </a:xfrm>
        </p:spPr>
        <p:txBody>
          <a:bodyPr>
            <a:noAutofit/>
          </a:bodyPr>
          <a:lstStyle/>
          <a:p>
            <a:r>
              <a:rPr lang="it-IT" sz="4400" dirty="0"/>
              <a:t>BANDO 2019-2020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8853F8-94E0-4129-877D-64DD6022CE45}"/>
              </a:ext>
            </a:extLst>
          </p:cNvPr>
          <p:cNvSpPr txBox="1">
            <a:spLocks/>
          </p:cNvSpPr>
          <p:nvPr/>
        </p:nvSpPr>
        <p:spPr>
          <a:xfrm>
            <a:off x="1389985" y="3918970"/>
            <a:ext cx="9872871" cy="137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/>
            <a:endParaRPr lang="it-IT" sz="3600" dirty="0"/>
          </a:p>
        </p:txBody>
      </p:sp>
      <p:pic>
        <p:nvPicPr>
          <p:cNvPr id="4" name="Picture 4" descr="marchio_RER_2009_RGB">
            <a:extLst>
              <a:ext uri="{FF2B5EF4-FFF2-40B4-BE49-F238E27FC236}">
                <a16:creationId xmlns:a16="http://schemas.microsoft.com/office/drawing/2014/main" id="{A61A29B3-1CD2-462E-9210-9F8E34085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353" y="6260240"/>
            <a:ext cx="2540673" cy="47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egnaposto contenuto 4">
            <a:extLst>
              <a:ext uri="{FF2B5EF4-FFF2-40B4-BE49-F238E27FC236}">
                <a16:creationId xmlns:a16="http://schemas.microsoft.com/office/drawing/2014/main" id="{00A3D9E4-1696-4440-9657-6C50FB744E92}"/>
              </a:ext>
            </a:extLst>
          </p:cNvPr>
          <p:cNvSpPr txBox="1">
            <a:spLocks/>
          </p:cNvSpPr>
          <p:nvPr/>
        </p:nvSpPr>
        <p:spPr>
          <a:xfrm>
            <a:off x="3635604" y="1270970"/>
            <a:ext cx="8392785" cy="3624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  <a:prstDash val="dash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/>
            <a:r>
              <a:rPr lang="it-IT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 OBIETTIVI:</a:t>
            </a:r>
          </a:p>
          <a:p>
            <a:pPr marL="45720" algn="just">
              <a:buClrTx/>
            </a:pPr>
            <a:r>
              <a:rPr lang="it-IT" dirty="0">
                <a:solidFill>
                  <a:prstClr val="black"/>
                </a:solidFill>
                <a:latin typeface="Calibri" panose="020F0502020204030204" pitchFamily="34" charset="0"/>
              </a:rPr>
              <a:t>A) Intervenire in favore dell’accesso e qualificazione dell’attività lavorativa delle donne (dipendente, autonoma, imprenditoriale o professionale), favorire la riduzione del differenziale salariale di genere e la diffusione della cultura di impresa tra le donne, rafforzare il loro ruolo nell’economia e nella società</a:t>
            </a:r>
            <a:endParaRPr lang="it-IT" sz="13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just">
              <a:spcBef>
                <a:spcPts val="1000"/>
              </a:spcBef>
              <a:buClrTx/>
              <a:buSzTx/>
              <a:defRPr/>
            </a:pPr>
            <a:r>
              <a:rPr lang="it-IT" dirty="0">
                <a:solidFill>
                  <a:prstClr val="black"/>
                </a:solidFill>
                <a:latin typeface="Calibri" panose="020F0502020204030204" pitchFamily="34" charset="0"/>
              </a:rPr>
              <a:t>B) Promuovere progetti di welfare aziendale e welfare di comunità per migliorare organizzazione del lavoro e qualità della vita delle persone, in coerenza con gli obiettivi di sviluppo sostenibile dell’AGENDA 2030. </a:t>
            </a:r>
          </a:p>
          <a:p>
            <a:pPr lvl="0" algn="just" defTabSz="457200">
              <a:lnSpc>
                <a:spcPct val="100000"/>
              </a:lnSpc>
              <a:spcBef>
                <a:spcPts val="0"/>
              </a:spcBef>
              <a:buClrTx/>
              <a:buSzTx/>
            </a:pPr>
            <a:endParaRPr lang="it-IT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algn="just" defTabSz="457200">
              <a:lnSpc>
                <a:spcPct val="100000"/>
              </a:lnSpc>
              <a:spcBef>
                <a:spcPts val="0"/>
              </a:spcBef>
              <a:buClrTx/>
              <a:buSzTx/>
            </a:pPr>
            <a:r>
              <a:rPr lang="it-IT" dirty="0">
                <a:solidFill>
                  <a:prstClr val="black"/>
                </a:solidFill>
                <a:latin typeface="Calibri" panose="020F0502020204030204" pitchFamily="34" charset="0"/>
              </a:rPr>
              <a:t>Saranno fortemente valorizzati i progetti territoriali che prevedono l’attivazione di sinergie e collaborazioni tra soggetti pubblici e privati (Enti pubblici, imprese, organizzazioni sindacali, organizzazioni del privato sociale) in una logica di rete</a:t>
            </a:r>
            <a:endParaRPr lang="it-IT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02920" indent="-457200" algn="l">
              <a:buClrTx/>
              <a:buFont typeface="Corbel" pitchFamily="34" charset="0"/>
              <a:buAutoNum type="arabicParenR"/>
            </a:pPr>
            <a:endParaRPr lang="it-IT" sz="18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502920" indent="-457200" algn="l">
              <a:buClrTx/>
              <a:buFont typeface="Corbel" pitchFamily="34" charset="0"/>
              <a:buAutoNum type="arabicParenR"/>
            </a:pPr>
            <a:endParaRPr lang="it-IT" sz="51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F9F44184-F13A-4947-90C1-9C63325F3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80" y="4620503"/>
            <a:ext cx="819094" cy="1189407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C6E2233D-6169-4A71-A3BE-21176A982E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819" y="4789682"/>
            <a:ext cx="1361952" cy="903033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3263CE60-F460-43D2-BE46-EAB7F5D5D907}"/>
              </a:ext>
            </a:extLst>
          </p:cNvPr>
          <p:cNvSpPr txBox="1"/>
          <p:nvPr/>
        </p:nvSpPr>
        <p:spPr>
          <a:xfrm>
            <a:off x="437626" y="3772965"/>
            <a:ext cx="1497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ENTI LOCALI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5964A393-3C02-4E42-A1BD-2B83E8FDAE17}"/>
              </a:ext>
            </a:extLst>
          </p:cNvPr>
          <p:cNvSpPr txBox="1"/>
          <p:nvPr/>
        </p:nvSpPr>
        <p:spPr>
          <a:xfrm>
            <a:off x="834738" y="1760921"/>
            <a:ext cx="1877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>
                <a:solidFill>
                  <a:schemeClr val="bg1"/>
                </a:solidFill>
              </a:rPr>
              <a:t>rivolto a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79DC354-DDAA-42E1-AFD5-2C0DEFF9345C}"/>
              </a:ext>
            </a:extLst>
          </p:cNvPr>
          <p:cNvSpPr txBox="1"/>
          <p:nvPr/>
        </p:nvSpPr>
        <p:spPr>
          <a:xfrm>
            <a:off x="1677758" y="3630709"/>
            <a:ext cx="19984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ASSOCIAZIONI e TERZO SETTORE</a:t>
            </a:r>
          </a:p>
        </p:txBody>
      </p:sp>
      <p:sp>
        <p:nvSpPr>
          <p:cNvPr id="17" name="Freccia in giù 16">
            <a:extLst>
              <a:ext uri="{FF2B5EF4-FFF2-40B4-BE49-F238E27FC236}">
                <a16:creationId xmlns:a16="http://schemas.microsoft.com/office/drawing/2014/main" id="{10A8CE9F-DD75-4B65-8BF0-71472ADBD7EE}"/>
              </a:ext>
            </a:extLst>
          </p:cNvPr>
          <p:cNvSpPr/>
          <p:nvPr/>
        </p:nvSpPr>
        <p:spPr>
          <a:xfrm>
            <a:off x="1351925" y="2584369"/>
            <a:ext cx="575547" cy="645408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2"/>
              </a:solidFill>
            </a:endParaRPr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EC0148A4-DAB8-4F06-BB23-B0DA40A4C63F}"/>
              </a:ext>
            </a:extLst>
          </p:cNvPr>
          <p:cNvSpPr/>
          <p:nvPr/>
        </p:nvSpPr>
        <p:spPr>
          <a:xfrm>
            <a:off x="4620722" y="5168107"/>
            <a:ext cx="4270092" cy="13306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milione di Euro</a:t>
            </a:r>
          </a:p>
        </p:txBody>
      </p:sp>
    </p:spTree>
    <p:extLst>
      <p:ext uri="{BB962C8B-B14F-4D97-AF65-F5344CB8AC3E}">
        <p14:creationId xmlns:p14="http://schemas.microsoft.com/office/powerpoint/2010/main" val="2155008776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492</Words>
  <Application>Microsoft Office PowerPoint</Application>
  <PresentationFormat>Widescreen</PresentationFormat>
  <Paragraphs>83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Base</vt:lpstr>
      <vt:lpstr>Bando per la presentazione di progetti volti a sostenere la presenza paritaria delle donne nella vita economica del territorio, favorendo l’accesso al lavoro, i percorsi di carriera e la promozione di progetti di welfare aziendale finalizzati al work-life balance e al miglioramento della qualità della vita delle persone</vt:lpstr>
      <vt:lpstr>Occupazione femminile</vt:lpstr>
      <vt:lpstr>Aree di criticità</vt:lpstr>
      <vt:lpstr>Conciliazione tempi di vita e di lavoro</vt:lpstr>
      <vt:lpstr>Presentazione standard di PowerPoint</vt:lpstr>
      <vt:lpstr>BANDO 2019-2020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«Bandi per la concessione di contributi a sostegno di progetti rivolti alla promozione ed al conseguimento delle pari opportunità e al contrasto delle discriminazioni e della violenza di genere  </dc:title>
  <dc:creator>Cantoni Elena</dc:creator>
  <cp:lastModifiedBy>Cantoni Elena</cp:lastModifiedBy>
  <cp:revision>179</cp:revision>
  <cp:lastPrinted>2018-10-19T15:06:41Z</cp:lastPrinted>
  <dcterms:created xsi:type="dcterms:W3CDTF">2018-10-18T12:26:10Z</dcterms:created>
  <dcterms:modified xsi:type="dcterms:W3CDTF">2019-07-17T12:13:04Z</dcterms:modified>
</cp:coreProperties>
</file>