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17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48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78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15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05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44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31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76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53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6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12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48F4B-0BCA-46FE-AC7B-A12504A52A43}" type="datetimeFigureOut">
              <a:rPr lang="it-IT" smtClean="0"/>
              <a:t>03/05/2024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64180-E8A2-4DE9-9FC8-F93C6906D2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82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Tavolo Regionale </a:t>
            </a:r>
            <a:r>
              <a:rPr lang="it-IT" dirty="0" smtClean="0"/>
              <a:t>per </a:t>
            </a:r>
            <a:r>
              <a:rPr lang="it-IT" smtClean="0"/>
              <a:t>le  </a:t>
            </a:r>
            <a:r>
              <a:rPr lang="it-IT"/>
              <a:t>D</a:t>
            </a:r>
            <a:r>
              <a:rPr lang="it-IT" smtClean="0"/>
              <a:t>isabilità </a:t>
            </a:r>
            <a:r>
              <a:rPr lang="it-IT" dirty="0"/>
              <a:t>U</a:t>
            </a:r>
            <a:r>
              <a:rPr lang="it-IT" smtClean="0"/>
              <a:t>ditive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965" y="3753025"/>
            <a:ext cx="3612683" cy="202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0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34" y="2439988"/>
            <a:ext cx="6173061" cy="3639058"/>
          </a:xfrm>
          <a:prstGeom prst="rect">
            <a:avLst/>
          </a:prstGeom>
          <a:ln w="28575">
            <a:solidFill>
              <a:schemeClr val="accent2"/>
            </a:solidFill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780" y="1668194"/>
            <a:ext cx="4995622" cy="1879148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3581" y="3773845"/>
            <a:ext cx="3724795" cy="28579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595618" y="847288"/>
            <a:ext cx="10992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La raccolta periodica dei dati ha permesso uno studio Epidemiologico dell’ipoacusia nella nostra Regione</a:t>
            </a:r>
            <a:endParaRPr lang="it-IT" i="1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6358" y="4349894"/>
            <a:ext cx="4337243" cy="2341396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3914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493240" y="2018358"/>
            <a:ext cx="7650760" cy="3788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 </a:t>
            </a:r>
            <a:endParaRPr lang="it-I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Proposte </a:t>
            </a:r>
            <a:r>
              <a:rPr lang="it-IT" b="1" dirty="0"/>
              <a:t>di aggiornamento Delibera Regionale 694 del 23 maggio 2011 “Screening uditivo neonatale, percorso clinico ed organizzativo per i bambini affetti da ipoacusia in </a:t>
            </a:r>
            <a:r>
              <a:rPr lang="it-IT" b="1" dirty="0" smtClean="0"/>
              <a:t>Emilia-Romagna</a:t>
            </a:r>
          </a:p>
          <a:p>
            <a:pPr lvl="0"/>
            <a:r>
              <a:rPr lang="it-IT" b="1" dirty="0" smtClean="0"/>
              <a:t> </a:t>
            </a:r>
            <a:endParaRPr lang="it-I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/>
              <a:t>Utente ipoacusico 0 – 18 anni: presa in carico e riabilitazione </a:t>
            </a:r>
            <a:endParaRPr lang="it-IT" b="1" dirty="0" smtClean="0"/>
          </a:p>
          <a:p>
            <a:pPr lvl="0"/>
            <a:endParaRPr lang="it-IT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/>
              <a:t>Epidemiologia della sordità nella Regione Emilia-Romagna </a:t>
            </a:r>
            <a:endParaRPr lang="it-IT" dirty="0" smtClean="0"/>
          </a:p>
          <a:p>
            <a:pPr lvl="0"/>
            <a:endParaRPr lang="it-I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/>
              <a:t>Nuova organizzazione del TADU: proposte operative </a:t>
            </a:r>
            <a:endParaRPr lang="it-IT" b="1" dirty="0" smtClean="0"/>
          </a:p>
          <a:p>
            <a:pPr lvl="0"/>
            <a:endParaRPr lang="it-IT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b="1" dirty="0"/>
              <a:t>Accessibilità ai sistemi di comunicazione </a:t>
            </a:r>
            <a:endParaRPr lang="it-IT" dirty="0"/>
          </a:p>
          <a:p>
            <a:pPr marL="285750" indent="-28575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Gruppo regionale disabilità uditive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9630561" y="637563"/>
            <a:ext cx="1820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Ultimo triennio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62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031844" y="2420530"/>
            <a:ext cx="9555061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 luce delle esperienze maturate e tenendo conto della recente letteratura che ha spinto anche l’   Istituto Superiore di Sanità (ISS) a fornire un aggiornamento delle  raccomandazioni sullo screening uditivo a livello nazionale, </a:t>
            </a: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abbiamo elaborato una relazione  con la quale si propone di aggiornare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integrare le raccomandazioni regionali contenute nell’allegato 2 della precedente delibera 694 “Screening perdita congenita dell’udito” </a:t>
            </a: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it-I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Protocollo screening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Fattori di rischio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Sorveglianza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Formazione operatori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Informativa alle famiglie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it-IT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Proposte operative</a:t>
            </a:r>
            <a:endParaRPr lang="it-I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51575" y="109496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sz="3100" dirty="0" smtClean="0"/>
              <a:t>Proposte di aggiornamento Delibera Regionale 694 del 23 maggio 2011 “Screening uditivo neonatale, percorso clinico ed organizzativo per i bambini affetti da ipoacusia in Emilia-Romagna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640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100" dirty="0" smtClean="0"/>
              <a:t>Utente ipoacusico 0 – 18 anni: presa in carico e riabilitazione 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280719" y="3305262"/>
            <a:ext cx="96305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TEMPISTICA DELLA TRANSIZIONE DALL’ AUDIOLOGIA   ALLA NEUROPSICHIATRIA </a:t>
            </a:r>
            <a:r>
              <a:rPr lang="it-IT" dirty="0" smtClean="0"/>
              <a:t>INFANTILE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MODALITA’ DI TRANSIZIONE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PERCORSO ACCOGLIENZA -VALUTAZIONE- APPROFONDIMENTO DIAGNOSTICO IN NPI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PERCORSO PRESA IN CARICO RIABILITATIVA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LA RIEDUCAZIONE O ABILITAZIONE </a:t>
            </a:r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TRATTAMENTO CLINICO MULTIDISCIPLINARE  DIRETTO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TRATTAMENTO CLINICO MULTIDISCIPLINARE  </a:t>
            </a:r>
            <a:r>
              <a:rPr lang="it-IT" dirty="0" smtClean="0"/>
              <a:t>INDIRETTO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111" y="1162130"/>
            <a:ext cx="19431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8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73" y="2093256"/>
            <a:ext cx="4337243" cy="2341396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80145" y="683906"/>
            <a:ext cx="10515600" cy="1325563"/>
          </a:xfrm>
        </p:spPr>
        <p:txBody>
          <a:bodyPr>
            <a:normAutofit/>
          </a:bodyPr>
          <a:lstStyle/>
          <a:p>
            <a:r>
              <a:rPr lang="it-IT" sz="3100" dirty="0" smtClean="0"/>
              <a:t>Epidemiologia della sordità nella Regione Emilia-Romagna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5455640" y="1875142"/>
            <a:ext cx="6096000" cy="37144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è analizzata la incidenza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negli adulti della sordità uguale o superiore a 55 dB di perdita media che è il valore per avere diritto alla protesi acustica tramite Servizio Sanitario Nazionale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risultati della prevalenza in questo studio sono del </a:t>
            </a: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6,4 ‰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della popolazione adulta. La ipoacusia neurosensoriale aumenta progressivamente con l’aumento dell’età.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Utilizzando questo dato di prevalenza, come rappresentativo della realtà regione Emilia-Romagna, è possibile stimare la condizione di ipoacusia nel territorio come segue: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dato più recente dell’Ufficio di Statistica della Regione Emilia-Romagna riporta una popolazione residente di 4.458.006 stimando così </a:t>
            </a: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28.531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persone (6,4 ‰)  affette da sordità grave, severa e profonda e potenziali fruitori di protesi acustiche.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L’attuale contributo fornito ai portatori di protesi acustica è di 1200 euro per una stima di potenziale spesa protesica di </a:t>
            </a:r>
            <a:r>
              <a:rPr lang="it-IT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 milioni di euro</a:t>
            </a:r>
            <a:r>
              <a:rPr lang="it-I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591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Nuova organizzazione del TADU: proposte operative </a:t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04007" y="2122415"/>
            <a:ext cx="95634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Ai fini dell’adempimento della legge Regionale 2 Luglio 2019  che prevede la presa in carico anche del paziente ipoacusico adulto specie quello </a:t>
            </a:r>
            <a:r>
              <a:rPr lang="it-IT" dirty="0"/>
              <a:t>con problematiche riabilitative si è </a:t>
            </a:r>
            <a:r>
              <a:rPr lang="it-IT" dirty="0" smtClean="0"/>
              <a:t>cercato di strutturare  percorsi clinico organizzativi comuni e conseguenti percorsi aziendali che permettano  continuità assistenziale della </a:t>
            </a:r>
            <a:r>
              <a:rPr lang="it-IT" dirty="0"/>
              <a:t>persona con sordità, </a:t>
            </a:r>
            <a:r>
              <a:rPr lang="it-IT" dirty="0" err="1"/>
              <a:t>sordocecità</a:t>
            </a:r>
            <a:r>
              <a:rPr lang="it-IT" dirty="0"/>
              <a:t> o </a:t>
            </a:r>
            <a:r>
              <a:rPr lang="it-IT" dirty="0" smtClean="0"/>
              <a:t>ipoacusia allo </a:t>
            </a:r>
            <a:r>
              <a:rPr lang="it-IT" dirty="0"/>
              <a:t>scopo di garantire efficaci modalità di </a:t>
            </a:r>
            <a:r>
              <a:rPr lang="it-IT" dirty="0" smtClean="0"/>
              <a:t>comunicazione e </a:t>
            </a:r>
            <a:r>
              <a:rPr lang="it-IT" dirty="0"/>
              <a:t>coordinamento tra i diversi servizi e </a:t>
            </a:r>
            <a:r>
              <a:rPr lang="it-IT" dirty="0" smtClean="0"/>
              <a:t>professionisti coinvolti.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/>
              <a:t>Si è così elaborato un documento che sintetizza alcune caratteristiche che dovrebbe avere questo tavolo.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770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3091" y="985909"/>
            <a:ext cx="10515600" cy="1325563"/>
          </a:xfrm>
        </p:spPr>
        <p:txBody>
          <a:bodyPr/>
          <a:lstStyle/>
          <a:p>
            <a:r>
              <a:rPr lang="it-IT" b="1" dirty="0" smtClean="0"/>
              <a:t>Accessibilità ai sistemi di comunicazione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204230" y="3269338"/>
            <a:ext cx="52130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Raccomandazioni</a:t>
            </a:r>
            <a:endParaRPr lang="it-IT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0108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495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di Office</vt:lpstr>
      <vt:lpstr>Tavolo Regionale per le  Disabilità Uditive</vt:lpstr>
      <vt:lpstr>Presentazione standard di PowerPoint</vt:lpstr>
      <vt:lpstr>Gruppo regionale disabilità uditive</vt:lpstr>
      <vt:lpstr>Proposte di aggiornamento Delibera Regionale 694 del 23 maggio 2011 “Screening uditivo neonatale, percorso clinico ed organizzativo per i bambini affetti da ipoacusia in Emilia-Romagna </vt:lpstr>
      <vt:lpstr>Utente ipoacusico 0 – 18 anni: presa in carico e riabilitazione  </vt:lpstr>
      <vt:lpstr>Epidemiologia della sordità nella Regione Emilia-Romagna  </vt:lpstr>
      <vt:lpstr>Nuova organizzazione del TADU: proposte operative  </vt:lpstr>
      <vt:lpstr>Accessibilità ai sistemi di comunicazione  </vt:lpstr>
    </vt:vector>
  </TitlesOfParts>
  <Company>Azienda USL di Reggio Emilia - IRCCS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Polizzi Valeria</dc:creator>
  <cp:lastModifiedBy>Bianchin Giovanni</cp:lastModifiedBy>
  <cp:revision>9</cp:revision>
  <dcterms:created xsi:type="dcterms:W3CDTF">2024-04-29T13:02:08Z</dcterms:created>
  <dcterms:modified xsi:type="dcterms:W3CDTF">2024-05-03T06:37:22Z</dcterms:modified>
</cp:coreProperties>
</file>