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F01035-6E96-4BCD-9F96-C8F3B921F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C99A51-23FA-4B21-B248-B4F0D0BE90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EAFE56-1AD8-404A-A156-0DB83AD11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0A2852-6F9C-4889-8543-03CFB3FF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C6B3E4-A454-40F3-9F87-93D4B83F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20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AC12AC-55E1-4FFE-A697-6403A7923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4F9BC2B-DAF3-420E-9D68-EB2AA804F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6665F6-09CB-4704-94AF-5D146774F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F99850-AF6A-44B1-BECE-114765D3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1FEF1B-204D-4ACD-944C-5F8A645C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3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5DFF075-93E8-4523-85B6-EEE77D998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27FD4EE-A628-4E7C-8990-4587291EB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56E090-D806-4759-AD3F-46D1072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576AC1-2D05-4C1F-B67F-1AD1D50C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05B8AE-BE75-46B8-95AA-B20125E9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84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0DAA5A-37AD-4B66-8F0C-287B92535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17CFBE-BECE-4910-8E96-85884DE3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3CA74B-8C27-4C75-9760-08E8FBAF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E960EB-6545-450E-836F-5F1583A5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2558E-5B2C-457F-B7F5-1DDF3ACA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02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4FBE11-53AB-4F4A-A205-D4E047C8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B34C4F-BE9C-4D62-89F4-B460BDBE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B4DF52-EF2A-4D5C-91D0-3CFFACDC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3EA27D-AF86-464A-9EBF-C3B5D6FEA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B8298-1686-476A-8AC1-64ADA4C5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04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290E7D-52C5-4177-B833-7CFD1614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2C1382-FB3D-4FB3-A6F3-E9217991CD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E966670-36CC-4292-B507-831420B28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183B0D-C099-45B8-B404-A7F674562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1BA75C-2FE5-49A8-A42C-2B3700EB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3EA4C5-D71D-470A-B42E-05268286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3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15680-83F5-4F23-A991-D2E6646D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74675F-DD5B-488E-BF37-661651977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C0EC84-6DE1-485F-AC06-73B7BE1F2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3D1E56C-38FB-46B0-AF73-3DE7E2B22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A4B1471-78E9-4D55-98BF-B58A8B17C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2FC89B-C1EC-4D82-B194-EFA72F42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13A250-927D-4278-B690-B2A4FF41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D7DD0C3-BA74-41BF-AD30-DF2A38C7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63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A0FF25-E3CC-470A-8B86-60BB0EC6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FC684C6-5E5E-4F78-8D26-954E55C1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875882-92B0-4ECB-BA74-38F53A47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C3F9D8-5518-461C-BEBF-2C8C345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09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8AEA40-4FBF-479B-AD4F-CE228CF8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9CAD82-A841-455D-90D3-91F9E81D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BB3DE21-9BE1-4D6D-9ACB-4596FB37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77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6CD75F-B8A4-452F-A63B-BAC516C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BAF22B-59B3-48F2-B56F-1E6348976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A0D7EB-C79C-4889-AF66-E1EED5A99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E65B36-50FF-4EB8-81CB-4B920D0B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5552CC-951D-4E35-B01D-0B1DC0EC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C1AEED3-7860-4153-97A4-95289D96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52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E3C7F-49BD-4832-8F2A-BB92C061E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5F1205-42E6-435D-9C07-25D5232B0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7727C6-1D04-4F72-B70E-63E174FC5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5187D7-074A-4BE2-B8FB-9EF660EC4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1EE412-6819-4D82-BCCF-5EA2F32E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E9019D-E45E-4FFD-978D-81DB279A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79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2DC0C7F-4637-4C89-A19C-221DD5FA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D3550F-5033-4FF5-80DF-2FAE7C3E5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D33DDD-021A-4F74-B857-63285313D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C0C4-BF25-4FF0-8852-66F7C9433154}" type="datetimeFigureOut">
              <a:rPr lang="it-IT" smtClean="0"/>
              <a:t>30/03/2022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C72296-44CB-4BB1-A413-4DCB5C3F5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C20FAC-03A9-47FA-BB18-BC4FE9979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4E03-802A-4E32-8131-4E43FBEAA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583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2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756447-173C-42EE-B66A-1463E662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50771"/>
            <a:ext cx="10302240" cy="3348703"/>
          </a:xfrm>
        </p:spPr>
        <p:txBody>
          <a:bodyPr anchor="b">
            <a:normAutofit/>
          </a:bodyPr>
          <a:lstStyle/>
          <a:p>
            <a:br>
              <a:rPr lang="it-IT" sz="4000" dirty="0">
                <a:solidFill>
                  <a:schemeClr val="tx2"/>
                </a:solidFill>
              </a:rPr>
            </a:br>
            <a:endParaRPr lang="it-IT" sz="4000" dirty="0">
              <a:solidFill>
                <a:schemeClr val="tx2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B6A2654-3FC5-447F-8C19-12C0B66F9D4A}"/>
              </a:ext>
            </a:extLst>
          </p:cNvPr>
          <p:cNvSpPr txBox="1"/>
          <p:nvPr/>
        </p:nvSpPr>
        <p:spPr>
          <a:xfrm>
            <a:off x="748145" y="1259175"/>
            <a:ext cx="10837949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i="1" dirty="0">
                <a:effectLst/>
              </a:rPr>
              <a:t>Delibera del Consiglio dei Ministri del 28 febbraio 2022 </a:t>
            </a:r>
          </a:p>
          <a:p>
            <a:pPr algn="ctr"/>
            <a:r>
              <a:rPr lang="it-IT" sz="2400" b="1" i="0" dirty="0">
                <a:effectLst/>
              </a:rPr>
              <a:t>Dichiarazione dello stato di emergenza, fino al 31/12/2022, in relazione all'esigenza di assicurare soccorso ed assistenza alla popolazione ucraina sul territorio nazionale in conseguenza della grave crisi internazionale in atto</a:t>
            </a:r>
            <a:endParaRPr lang="it-IT" sz="2400" b="1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Art. 3 “Disposizioni urgenti di semplificazione delle procedure per gli interventi di assistenza o di cooperazione in favore dell’Ucraina” del Decreto-Legge 25 febbraio 2022, n. 14 “Disposizioni urgenti sulla crisi in Ucraina”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Art. 3 “Accoglienza dei profughi provenienti dall’Ucraina” del Decreto-Legge 28 febbraio 2022, n. 16 “Ulteriori misure urgenti per la crisi in Ucraina”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Ordinanza del Capo del Dipartimento della Protezione Civile del 4 marzo 2022 n. 872, che definisce le disposizioni per la gestione sul territorio italiano dell’accoglienza, del soccorso e dell’assistenza alla popolazione in arrivo dall’Ucraina, con particolare riferimento alle misure di profilassi sanitaria </a:t>
            </a:r>
          </a:p>
        </p:txBody>
      </p:sp>
    </p:spTree>
    <p:extLst>
      <p:ext uri="{BB962C8B-B14F-4D97-AF65-F5344CB8AC3E}">
        <p14:creationId xmlns:p14="http://schemas.microsoft.com/office/powerpoint/2010/main" val="11317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4F693BAF-4996-4BE3-AB4A-CF89C87F6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377" y="2111369"/>
            <a:ext cx="11129245" cy="346739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Responsabile Servizio Prevenzione Collettiva e Sanità Pubblica o suo delegato, con funzioni di coordinamento e raccordo operativo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Responsabile Servizio Assistenza Ospedaliera o suo delegato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Responsabile Servizio Assistenza Territoriale o suo delegato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 Responsabile Servizio politiche per l'integrazione sociale, il contrasto alla povertà e terzo settore o suo delegato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Responsabile Servizio politiche sociali e socioeducative o suo delegato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Responsabile Servizio ICT, tecnologie e strutture sanitarie o suo delegato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Referente Sanitario Regionale di cui alla Direttiva del Presidente del Consiglio dei Ministri del 24 giugno 2016</a:t>
            </a:r>
            <a:endParaRPr lang="it-IT" sz="1800" dirty="0">
              <a:solidFill>
                <a:schemeClr val="tx2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A12DB834-E434-4A6F-9DDB-50E308B1C2A5}"/>
              </a:ext>
            </a:extLst>
          </p:cNvPr>
          <p:cNvSpPr txBox="1"/>
          <p:nvPr/>
        </p:nvSpPr>
        <p:spPr>
          <a:xfrm>
            <a:off x="1719817" y="1000887"/>
            <a:ext cx="87523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i="1" dirty="0"/>
              <a:t>Determina del Direttore Generale num. 4339 del 09/03/2022 </a:t>
            </a:r>
          </a:p>
          <a:p>
            <a:pPr algn="ctr"/>
            <a:r>
              <a:rPr lang="pt-BR" sz="2400" b="1" dirty="0"/>
              <a:t> </a:t>
            </a:r>
            <a:r>
              <a:rPr lang="it-IT" sz="2400" b="1" dirty="0"/>
              <a:t>Unità di Crisi della direzione cura della persona, salute e welfare per l'emergenza ucraina</a:t>
            </a:r>
          </a:p>
        </p:txBody>
      </p:sp>
    </p:spTree>
    <p:extLst>
      <p:ext uri="{BB962C8B-B14F-4D97-AF65-F5344CB8AC3E}">
        <p14:creationId xmlns:p14="http://schemas.microsoft.com/office/powerpoint/2010/main" val="78435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756447-173C-42EE-B66A-1463E662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6485" y="1274619"/>
            <a:ext cx="10019030" cy="670487"/>
          </a:xfrm>
        </p:spPr>
        <p:txBody>
          <a:bodyPr anchor="b">
            <a:normAutofit/>
          </a:bodyPr>
          <a:lstStyle/>
          <a:p>
            <a:r>
              <a:rPr lang="it-IT" sz="3200" b="1" dirty="0">
                <a:latin typeface="+mn-lt"/>
                <a:ea typeface="+mn-ea"/>
                <a:cs typeface="+mn-cs"/>
              </a:rPr>
              <a:t>Funzioni dell’Unità di Crisi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693BAF-4996-4BE3-AB4A-CF89C87F6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6485" y="2262982"/>
            <a:ext cx="10019030" cy="2949169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coordinamento con gli altri Enti e Istituzioni competenti per la gestione dell’emergenza in atto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favorire l’integrazione e il coordinamento fra le competenze e le attività poste in essere, individuando specifiche modalità di cooperazione, volte ad assicurare la razionalizzazione nell’impiego delle risorse </a:t>
            </a:r>
          </a:p>
          <a:p>
            <a:pPr marL="342900" indent="-3429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it-IT" sz="1800" dirty="0"/>
              <a:t>raccordo coi referenti dell’Aziende Unità Sanitarie Locali specificatamente individuati per la gestione dell’emergenza Ucraina</a:t>
            </a:r>
          </a:p>
        </p:txBody>
      </p:sp>
    </p:spTree>
    <p:extLst>
      <p:ext uri="{BB962C8B-B14F-4D97-AF65-F5344CB8AC3E}">
        <p14:creationId xmlns:p14="http://schemas.microsoft.com/office/powerpoint/2010/main" val="1669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756447-173C-42EE-B66A-1463E662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460" y="1279236"/>
            <a:ext cx="10419080" cy="782246"/>
          </a:xfrm>
        </p:spPr>
        <p:txBody>
          <a:bodyPr anchor="ctr">
            <a:noAutofit/>
          </a:bodyPr>
          <a:lstStyle/>
          <a:p>
            <a:r>
              <a:rPr lang="it-IT" sz="3200" b="1" dirty="0">
                <a:latin typeface="+mn-lt"/>
              </a:rPr>
              <a:t>Organizzazione del Servizio Sanitario Locale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693BAF-4996-4BE3-AB4A-CF89C87F6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437" y="2421487"/>
            <a:ext cx="9763125" cy="3157277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Ogni Azienda Sanitaria Locale ha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proprio referente con funzioni di raccordo di tutte le prestazioni sanitarie e socio-sanitarie offerte dall’AUSL di competenza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SSR è da tempo organizzato per la gestione degli arrivi da parte di popolazioni migranti o profughe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Aziende USL della regione sono dotate di servizi specifici di accoglienza e prima accoglienza dei migranti che operano in collaborazione con mediatori culturali e con organizzazioni di volontariato locali al fine di garantire, oltre alle attività di prevenzione, anche un pronto intervento sanitario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Aziende USL hanno potenziato le attività di mediazione e traduzione in lingua ucraina</a:t>
            </a:r>
          </a:p>
        </p:txBody>
      </p:sp>
    </p:spTree>
    <p:extLst>
      <p:ext uri="{BB962C8B-B14F-4D97-AF65-F5344CB8AC3E}">
        <p14:creationId xmlns:p14="http://schemas.microsoft.com/office/powerpoint/2010/main" val="4057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756447-173C-42EE-B66A-1463E662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150" y="845993"/>
            <a:ext cx="10410824" cy="1038225"/>
          </a:xfrm>
        </p:spPr>
        <p:txBody>
          <a:bodyPr anchor="ctr">
            <a:noAutofit/>
          </a:bodyPr>
          <a:lstStyle/>
          <a:p>
            <a:br>
              <a:rPr lang="it-IT" sz="3200" b="1" dirty="0"/>
            </a:br>
            <a:r>
              <a:rPr lang="it-IT" sz="3200" b="1" dirty="0">
                <a:latin typeface="+mn-lt"/>
              </a:rPr>
              <a:t>Organizzazione del sistema sanitario</a:t>
            </a:r>
            <a:br>
              <a:rPr lang="it-IT" sz="3200" b="1" dirty="0">
                <a:latin typeface="+mn-lt"/>
              </a:rPr>
            </a:br>
            <a:endParaRPr lang="it-IT" sz="3200" b="1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693BAF-4996-4BE3-AB4A-CF89C87F6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469" y="1745672"/>
            <a:ext cx="11543062" cy="4607935"/>
          </a:xfrm>
        </p:spPr>
        <p:txBody>
          <a:bodyPr>
            <a:noAutofit/>
          </a:bodyPr>
          <a:lstStyle/>
          <a:p>
            <a:pPr lv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hot spot sanitari attivati nelle AUSL del territorio, garantiscono: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rilascio del codice STP per consentire ai migranti di beneficiare delle prestazioni sanitarie, nonché l’eventuale dichiarazione dello stato di indigenza</a:t>
            </a:r>
            <a:endParaRPr lang="it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effettuazione del test antigenico rapido tramite tampone nasofaringeo e contestuale rilascio del referto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screening per malattie tubercolare con esecuzione di test </a:t>
            </a:r>
            <a:r>
              <a:rPr lang="it-IT" sz="16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Mantoux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e, se necessario, approfondimenti diagnostici (</a:t>
            </a:r>
            <a:r>
              <a:rPr lang="it-IT" sz="1600" dirty="0" err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Quantiferon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 Rx Torace)</a:t>
            </a:r>
          </a:p>
          <a:p>
            <a:pPr marL="457200" lvl="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valutazione dello stato vaccinale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ed eventuale avvio al percorso 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vaccinale anti-Covid19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 dello stato vaccinale nei minori per la frequenza della collettività scolastica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 sensi della Legge 119/2017) e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vaccinazioni obbligatorie per frequentare i servizi </a:t>
            </a:r>
            <a:r>
              <a:rPr lang="it-IT" sz="16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-scolastici 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orientamento per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accedere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 altri Servizi sanitari e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altri punti di accesso rivolti ai migranti.</a:t>
            </a:r>
            <a:endParaRPr lang="it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gni AUSL ha </a:t>
            </a:r>
            <a:r>
              <a:rPr lang="it-IT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inoltre un numero unico dedicato a </a:t>
            </a:r>
            <a:r>
              <a:rPr lang="it-IT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gestione e presa in carico degli animali d’affezione in accompagnamento ai proprietari.</a:t>
            </a:r>
            <a:endParaRPr lang="it-IT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9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774AB25-7888-43DD-AE20-7BEC2D186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52" y="950026"/>
            <a:ext cx="8393695" cy="51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626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586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 </vt:lpstr>
      <vt:lpstr>Presentazione standard di PowerPoint</vt:lpstr>
      <vt:lpstr>Funzioni dell’Unità di Crisi</vt:lpstr>
      <vt:lpstr>Organizzazione del Servizio Sanitario Locale</vt:lpstr>
      <vt:lpstr> Organizzazione del sistema sanitario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Accoglienza, soccorso e assistenza sanitaria alla popolazione in arrivo dall’Ucraina</dc:title>
  <dc:creator>Bertolani Eleonora</dc:creator>
  <cp:lastModifiedBy>Diegoli Giuseppe</cp:lastModifiedBy>
  <cp:revision>9</cp:revision>
  <dcterms:created xsi:type="dcterms:W3CDTF">2022-03-28T11:06:31Z</dcterms:created>
  <dcterms:modified xsi:type="dcterms:W3CDTF">2022-03-30T06:30:45Z</dcterms:modified>
</cp:coreProperties>
</file>