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405" r:id="rId3"/>
    <p:sldId id="406" r:id="rId4"/>
    <p:sldId id="359" r:id="rId5"/>
    <p:sldId id="393" r:id="rId6"/>
    <p:sldId id="389" r:id="rId7"/>
    <p:sldId id="391" r:id="rId8"/>
    <p:sldId id="414" r:id="rId9"/>
    <p:sldId id="399" r:id="rId10"/>
    <p:sldId id="416" r:id="rId11"/>
    <p:sldId id="417" r:id="rId12"/>
    <p:sldId id="265" r:id="rId13"/>
    <p:sldId id="390" r:id="rId14"/>
    <p:sldId id="386" r:id="rId15"/>
    <p:sldId id="381" r:id="rId16"/>
    <p:sldId id="385" r:id="rId17"/>
    <p:sldId id="382" r:id="rId18"/>
    <p:sldId id="383" r:id="rId19"/>
    <p:sldId id="415" r:id="rId20"/>
    <p:sldId id="349" r:id="rId21"/>
    <p:sldId id="408" r:id="rId22"/>
    <p:sldId id="411" r:id="rId23"/>
    <p:sldId id="412" r:id="rId24"/>
    <p:sldId id="410" r:id="rId25"/>
    <p:sldId id="409" r:id="rId26"/>
    <p:sldId id="413" r:id="rId27"/>
    <p:sldId id="262" r:id="rId28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394"/>
    <a:srgbClr val="00CC99"/>
    <a:srgbClr val="FF6600"/>
    <a:srgbClr val="B2B2B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218BB-618D-4A8D-BA19-E4DDC53FF968}" v="3" dt="2021-08-31T13:12:50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5776" autoAdjust="0"/>
  </p:normalViewPr>
  <p:slideViewPr>
    <p:cSldViewPr snapToGrid="0">
      <p:cViewPr varScale="1">
        <p:scale>
          <a:sx n="82" d="100"/>
          <a:sy n="82" d="100"/>
        </p:scale>
        <p:origin x="1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ABE92-06A1-4984-9670-1EE23FD073D3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39BA-D329-4B47-B5FD-9446053E13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81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C39BA-D329-4B47-B5FD-9446053E13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8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C39BA-D329-4B47-B5FD-9446053E136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24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C39BA-D329-4B47-B5FD-9446053E136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86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17C6F-43F2-4F60-AD8B-92AFB6DC4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638E2A-78ED-480B-A1E9-05F7C6A55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565EBC-3B60-4C59-AA8D-D5C58D351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C19B40-EBA6-40A4-8DFF-621ED77FC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F91CFE-16E5-44A8-BDFF-70C76177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40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6556F-EC97-452B-B213-7F9794DF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6159C1-A9AC-4D80-9B57-5FA7F531F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FEE400-69BE-44E8-B9C0-3F15713B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24E5D9-CCBC-44BB-B0D7-AE4C5028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CEBDB1-9636-40C4-9E1B-EAA12B2E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46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8785EC-D4A7-43CB-ABD4-EE229583A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2C73C7-CC47-4B07-8561-FF38FFDB4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03C1FF-4F3E-4D4D-AFD7-D4ACCF6E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A2E555-508F-44B7-9E8F-076CE331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1E1546-1C79-4A79-9CA2-CD181E64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70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38238-5AB2-48EC-BFB0-9DDF5073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7AAA93-5510-49B1-9D9D-3ED3977AF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E0BD5D-ECD7-4A0A-BD9F-A2461C08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854690-9D18-4BC5-B9AE-B66FBFFC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5336A9-ED75-4322-89AF-30AB89C9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0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9723C-7616-475D-80BF-3733670F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4131DA-527C-457F-9E95-4419288E6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0113FE-DD50-44D4-B4FA-EF794CB4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BB06E-2492-431D-ADA5-312488FD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BF43CD-B427-45B2-BA14-84B3DC1C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67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B9899-73A3-4E0C-8377-5B69BF66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A3881-AE6D-40FC-86BE-9102A56E3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2105B9-0800-43D6-8841-A37564D64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D31266-5346-492B-8EAD-42865BC1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CD1667-44F9-4DF5-BBBD-4AA98622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8DD1B0-AD98-44D5-A135-3D2A4457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9F118-8102-47A8-AA58-EB143FF4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406F5E-0FF9-4964-9ADE-873C8EBAC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DCB6F8-A701-494C-887A-938035AFB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1DDE18-9D89-4531-A714-DF9F724AA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D0CB013-99C0-46BB-86EE-7D9DDC422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47C05E-26FD-4A05-847A-FBB5A1F6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876F15-B8EC-4E70-BA69-80DACDCC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3831C3-5CDD-4FC7-9518-E7DEE7B1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9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A3EA6D-9A88-47FC-B1F7-8305A5EE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50DF38-75C3-417A-B42B-9AA980AD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518587-DFC0-4CD8-8788-F036FE7F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6D5F2E-B69A-4EFA-8134-1208F507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72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F840F3-77ED-48B1-8EA8-60EBA68C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9F1E0D-48E6-4F22-9B90-B26D8FE2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555B46-554E-470F-97A5-7DA67089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70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39F88-05B8-492F-8066-D1935950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AE53D9-2B37-4AA1-B499-C18F0A8F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34D69D-A4E7-4896-B860-23DE3DB37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EBC2C7-7B5A-4D1A-84CC-CEEAA02A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768BB9-07A9-4533-B656-F1032218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667933-D04C-4012-8F9D-C16EA99B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22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A2BE2-CAD5-488C-AB86-DACA3BB9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29FE20-70FC-413D-8473-7C60FB966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60EE9F-7E74-4432-AF22-B5B6523A8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0228BD-950F-4EEC-8ACD-612E7AF1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468344-F3B9-462A-BD8D-96385B80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666EC6-5EC0-441F-ACDB-AE2C0224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89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7EBCBB-D2BB-4C50-A983-20B05A94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BFE692-7229-4022-954C-B31F8EF6B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9617E8-94E6-479D-8D18-8B5952CB7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974D-7101-45DB-A461-49BE8BBCD0CE}" type="datetimeFigureOut">
              <a:rPr lang="it-IT" smtClean="0"/>
              <a:t>06/09/2021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94DCE4-E12E-4353-A523-C4D659682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B198E-2720-4735-9855-E43DC989C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B672-6654-41CD-B2BD-6895CAAB4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13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olo rettangolo 11">
            <a:extLst>
              <a:ext uri="{FF2B5EF4-FFF2-40B4-BE49-F238E27FC236}">
                <a16:creationId xmlns:a16="http://schemas.microsoft.com/office/drawing/2014/main" id="{4AF4A5E7-DE4E-4FD1-B2A5-C2C34CB781C3}"/>
              </a:ext>
            </a:extLst>
          </p:cNvPr>
          <p:cNvSpPr/>
          <p:nvPr/>
        </p:nvSpPr>
        <p:spPr>
          <a:xfrm flipH="1">
            <a:off x="10220770" y="0"/>
            <a:ext cx="1971230" cy="6858000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rettangolo 6">
            <a:extLst>
              <a:ext uri="{FF2B5EF4-FFF2-40B4-BE49-F238E27FC236}">
                <a16:creationId xmlns:a16="http://schemas.microsoft.com/office/drawing/2014/main" id="{A98F0F0D-D7BF-436B-BD48-4EC3DB95265E}"/>
              </a:ext>
            </a:extLst>
          </p:cNvPr>
          <p:cNvSpPr/>
          <p:nvPr/>
        </p:nvSpPr>
        <p:spPr>
          <a:xfrm flipH="1">
            <a:off x="10964254" y="0"/>
            <a:ext cx="1227746" cy="68580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1366494" y="1662464"/>
            <a:ext cx="74877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6">
                    <a:lumMod val="75000"/>
                  </a:schemeClr>
                </a:solidFill>
              </a:rPr>
              <a:t>COVID-19 </a:t>
            </a:r>
          </a:p>
          <a:p>
            <a:r>
              <a:rPr lang="it-IT" sz="4400" b="1" dirty="0">
                <a:solidFill>
                  <a:schemeClr val="accent6">
                    <a:lumMod val="75000"/>
                  </a:schemeClr>
                </a:solidFill>
              </a:rPr>
              <a:t>EMILIA-ROMAGNA </a:t>
            </a:r>
          </a:p>
          <a:p>
            <a:endParaRPr lang="it-IT" sz="4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Aggiornamento epidemiologico </a:t>
            </a:r>
            <a:b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e vaccinazioni</a:t>
            </a:r>
          </a:p>
          <a:p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3 settembre 2021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88" y="6412750"/>
            <a:ext cx="1541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41" y="6335988"/>
            <a:ext cx="1800200" cy="386885"/>
          </a:xfrm>
          <a:prstGeom prst="rect">
            <a:avLst/>
          </a:prstGeom>
        </p:spPr>
      </p:pic>
      <p:sp>
        <p:nvSpPr>
          <p:cNvPr id="4" name="Triangolo rettangolo 3">
            <a:extLst>
              <a:ext uri="{FF2B5EF4-FFF2-40B4-BE49-F238E27FC236}">
                <a16:creationId xmlns:a16="http://schemas.microsoft.com/office/drawing/2014/main" id="{04685C69-90B4-4DED-83C2-07B7D0BB6CEC}"/>
              </a:ext>
            </a:extLst>
          </p:cNvPr>
          <p:cNvSpPr/>
          <p:nvPr/>
        </p:nvSpPr>
        <p:spPr>
          <a:xfrm flipH="1">
            <a:off x="11553914" y="0"/>
            <a:ext cx="638086" cy="68580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Elemento grafico 2" descr="Covid-19">
            <a:extLst>
              <a:ext uri="{FF2B5EF4-FFF2-40B4-BE49-F238E27FC236}">
                <a16:creationId xmlns:a16="http://schemas.microsoft.com/office/drawing/2014/main" id="{DF44184E-6F05-4F89-B308-3668FFED6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6612" y="5160680"/>
            <a:ext cx="1368751" cy="136875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A2992D-EABA-4B87-9A83-8B19705A6727}"/>
              </a:ext>
            </a:extLst>
          </p:cNvPr>
          <p:cNvSpPr txBox="1"/>
          <p:nvPr/>
        </p:nvSpPr>
        <p:spPr>
          <a:xfrm>
            <a:off x="3171073" y="6412750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7E20FA14-C745-4BD5-84D7-1B68B0165F7D}"/>
              </a:ext>
            </a:extLst>
          </p:cNvPr>
          <p:cNvSpPr/>
          <p:nvPr/>
        </p:nvSpPr>
        <p:spPr>
          <a:xfrm>
            <a:off x="0" y="631177"/>
            <a:ext cx="10801884" cy="400110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9C00FC3-F324-427E-996E-4067BE566E4C}"/>
              </a:ext>
            </a:extLst>
          </p:cNvPr>
          <p:cNvSpPr txBox="1"/>
          <p:nvPr/>
        </p:nvSpPr>
        <p:spPr>
          <a:xfrm>
            <a:off x="187464" y="646566"/>
            <a:ext cx="906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</p:spTree>
    <p:extLst>
      <p:ext uri="{BB962C8B-B14F-4D97-AF65-F5344CB8AC3E}">
        <p14:creationId xmlns:p14="http://schemas.microsoft.com/office/powerpoint/2010/main" val="331231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00" y="6416867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86315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RICOVERI ORDINARI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4230425" y="6302468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E2384C-0F33-4383-95C6-96D7DA5D4B61}"/>
              </a:ext>
            </a:extLst>
          </p:cNvPr>
          <p:cNvSpPr txBox="1"/>
          <p:nvPr/>
        </p:nvSpPr>
        <p:spPr>
          <a:xfrm>
            <a:off x="899227" y="1366234"/>
            <a:ext cx="7714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Ricoveri in reparti ordinari per giorno: </a:t>
            </a:r>
            <a:r>
              <a:rPr lang="it-IT" sz="1400" b="1" dirty="0">
                <a:solidFill>
                  <a:srgbClr val="FF0000"/>
                </a:solidFill>
              </a:rPr>
              <a:t>soglia critica 15%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E068AA-5D1F-4140-B745-0FC697090DD2}"/>
              </a:ext>
            </a:extLst>
          </p:cNvPr>
          <p:cNvSpPr txBox="1"/>
          <p:nvPr/>
        </p:nvSpPr>
        <p:spPr>
          <a:xfrm>
            <a:off x="4566305" y="6101013"/>
            <a:ext cx="5043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Flusso laboratori regionali COVID (aggiornamento 03/09)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1B2DDE-77D9-46F2-9F27-2E74917105D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E737BE66-C1F9-4391-9512-E852681A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58DFE0A-F2F1-4A3C-B94E-7B6F43FAD79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5998" y="1727512"/>
            <a:ext cx="104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00" y="6416867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86315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RICOVERI IN TERAPIA INTENSIVA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4230425" y="6302468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E2384C-0F33-4383-95C6-96D7DA5D4B61}"/>
              </a:ext>
            </a:extLst>
          </p:cNvPr>
          <p:cNvSpPr txBox="1"/>
          <p:nvPr/>
        </p:nvSpPr>
        <p:spPr>
          <a:xfrm>
            <a:off x="899227" y="1366234"/>
            <a:ext cx="7714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Ricoveri in reparti di terapia intensiva per giorno: </a:t>
            </a:r>
            <a:r>
              <a:rPr lang="it-IT" sz="1400" b="1" dirty="0">
                <a:solidFill>
                  <a:srgbClr val="FF0000"/>
                </a:solidFill>
              </a:rPr>
              <a:t>soglia critica 10%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E068AA-5D1F-4140-B745-0FC697090DD2}"/>
              </a:ext>
            </a:extLst>
          </p:cNvPr>
          <p:cNvSpPr txBox="1"/>
          <p:nvPr/>
        </p:nvSpPr>
        <p:spPr>
          <a:xfrm>
            <a:off x="4566305" y="6101013"/>
            <a:ext cx="5043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Flusso laboratori regionali COVID (aggiornamento 03/09)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1B2DDE-77D9-46F2-9F27-2E74917105D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E737BE66-C1F9-4391-9512-E852681A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B79DA4-D6AD-4A20-95FB-AEF6147AF8B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5998" y="1830052"/>
            <a:ext cx="104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8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6420676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86315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TAMPONI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0" y="6106396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E2384C-0F33-4383-95C6-96D7DA5D4B61}"/>
              </a:ext>
            </a:extLst>
          </p:cNvPr>
          <p:cNvSpPr txBox="1"/>
          <p:nvPr/>
        </p:nvSpPr>
        <p:spPr>
          <a:xfrm>
            <a:off x="899227" y="1366234"/>
            <a:ext cx="7714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Nuovi positivi e n° persone suscettibili testate, per settimana </a:t>
            </a:r>
            <a:r>
              <a:rPr lang="it-IT" sz="1400" b="1" dirty="0">
                <a:solidFill>
                  <a:srgbClr val="FF0000"/>
                </a:solidFill>
              </a:rPr>
              <a:t>(%  tamponi positivi)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E068AA-5D1F-4140-B745-0FC697090DD2}"/>
              </a:ext>
            </a:extLst>
          </p:cNvPr>
          <p:cNvSpPr txBox="1"/>
          <p:nvPr/>
        </p:nvSpPr>
        <p:spPr>
          <a:xfrm>
            <a:off x="347344" y="5733233"/>
            <a:ext cx="5043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Flusso laboratori regionali COVID (aggiornamento 03/09)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1B2DDE-77D9-46F2-9F27-2E74917105D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E737BE66-C1F9-4391-9512-E852681A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0A7D6B-69D4-46A8-AD69-38FDE3806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7" y="1610167"/>
            <a:ext cx="10333616" cy="3084843"/>
          </a:xfrm>
          <a:prstGeom prst="rect">
            <a:avLst/>
          </a:prstGeom>
        </p:spPr>
      </p:pic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3768C08-8BED-49CE-832B-69E8A32884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58" t="15503" r="29348" b="46538"/>
          <a:stretch/>
        </p:blipFill>
        <p:spPr>
          <a:xfrm>
            <a:off x="5855951" y="4696464"/>
            <a:ext cx="6336049" cy="209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268270" y="991631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VARIANTI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E068AA-5D1F-4140-B745-0FC697090DD2}"/>
              </a:ext>
            </a:extLst>
          </p:cNvPr>
          <p:cNvSpPr txBox="1"/>
          <p:nvPr/>
        </p:nvSpPr>
        <p:spPr>
          <a:xfrm>
            <a:off x="3268270" y="6205959"/>
            <a:ext cx="5043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Fonte: Laboratori sequenziamento (aggiornamento 03/09)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2922B1-ED73-4D19-B06B-79E6D5E98FDF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D1AD11B9-D322-4406-A540-BDC59D02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A991BE-EDBF-4452-B74D-3B50FB48F767}"/>
              </a:ext>
            </a:extLst>
          </p:cNvPr>
          <p:cNvSpPr txBox="1"/>
          <p:nvPr/>
        </p:nvSpPr>
        <p:spPr>
          <a:xfrm>
            <a:off x="1451839" y="5651127"/>
            <a:ext cx="951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Totale campioni testati: 3.899</a:t>
            </a:r>
            <a:r>
              <a:rPr lang="it-IT" dirty="0"/>
              <a:t>. Risultati non generalizzabili perché campione non rappresentativo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7C86B6-294D-4D51-BFDD-EF989D236D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06" t="50000" r="27500" b="13093"/>
          <a:stretch/>
        </p:blipFill>
        <p:spPr>
          <a:xfrm>
            <a:off x="1597487" y="1587363"/>
            <a:ext cx="8691232" cy="380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7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81" y="6397292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746333" y="1137451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VARIANTI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295438" y="5834289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E068AA-5D1F-4140-B745-0FC697090DD2}"/>
              </a:ext>
            </a:extLst>
          </p:cNvPr>
          <p:cNvSpPr txBox="1"/>
          <p:nvPr/>
        </p:nvSpPr>
        <p:spPr>
          <a:xfrm>
            <a:off x="-69348" y="5646736"/>
            <a:ext cx="5043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Fonte: Laboratori sequenziamento (aggiornamento 03/09)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2922B1-ED73-4D19-B06B-79E6D5E98FDF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D1AD11B9-D322-4406-A540-BDC59D02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32D3459-E1D8-4EFF-AD75-6EE274966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92" t="8882" r="31250" b="7308"/>
          <a:stretch/>
        </p:blipFill>
        <p:spPr>
          <a:xfrm>
            <a:off x="6161482" y="713603"/>
            <a:ext cx="5184056" cy="61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9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73788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23B36B-37BE-4E4A-B37D-CA5A4443552B}"/>
              </a:ext>
            </a:extLst>
          </p:cNvPr>
          <p:cNvSpPr txBox="1"/>
          <p:nvPr/>
        </p:nvSpPr>
        <p:spPr>
          <a:xfrm>
            <a:off x="281767" y="6042331"/>
            <a:ext cx="8695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03/09), rappresentazione DAFNE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1AC67-EF40-4019-B245-7366D960D210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C5A3BEFE-EBEE-4B52-A0BC-276F7D91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FEDEDA-B8BC-4F28-9EA0-93AF7A859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7" t="26124" r="11923" b="4979"/>
          <a:stretch/>
        </p:blipFill>
        <p:spPr>
          <a:xfrm>
            <a:off x="1269456" y="1239064"/>
            <a:ext cx="9653087" cy="48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73788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23B36B-37BE-4E4A-B37D-CA5A4443552B}"/>
              </a:ext>
            </a:extLst>
          </p:cNvPr>
          <p:cNvSpPr txBox="1"/>
          <p:nvPr/>
        </p:nvSpPr>
        <p:spPr>
          <a:xfrm>
            <a:off x="281767" y="6042331"/>
            <a:ext cx="8695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03/09), rappresentazione DAFNE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1AC67-EF40-4019-B245-7366D960D210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C5A3BEFE-EBEE-4B52-A0BC-276F7D91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627CB5-55B3-49D9-B433-F46D6E9855BE}"/>
              </a:ext>
            </a:extLst>
          </p:cNvPr>
          <p:cNvSpPr txBox="1"/>
          <p:nvPr/>
        </p:nvSpPr>
        <p:spPr>
          <a:xfrm>
            <a:off x="3720563" y="1107218"/>
            <a:ext cx="452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it-IT" sz="1400" dirty="0"/>
              <a:t>per data di somministrazione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E6B8F0-03ED-4644-8218-C331ADA69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11" t="69260" r="12981" b="4841"/>
          <a:stretch/>
        </p:blipFill>
        <p:spPr>
          <a:xfrm>
            <a:off x="25448" y="2597931"/>
            <a:ext cx="12131384" cy="22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7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73788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23B36B-37BE-4E4A-B37D-CA5A4443552B}"/>
              </a:ext>
            </a:extLst>
          </p:cNvPr>
          <p:cNvSpPr txBox="1"/>
          <p:nvPr/>
        </p:nvSpPr>
        <p:spPr>
          <a:xfrm>
            <a:off x="281767" y="6152059"/>
            <a:ext cx="8695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03/09), rappresentazione DAFNE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1AC67-EF40-4019-B245-7366D960D210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C5A3BEFE-EBEE-4B52-A0BC-276F7D91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F40761-5998-4C1C-9EF8-761C23475E3A}"/>
              </a:ext>
            </a:extLst>
          </p:cNvPr>
          <p:cNvSpPr txBox="1"/>
          <p:nvPr/>
        </p:nvSpPr>
        <p:spPr>
          <a:xfrm>
            <a:off x="3833775" y="1063958"/>
            <a:ext cx="452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it-IT" sz="1400" dirty="0"/>
              <a:t>per tipo di vaccino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22AC63-B726-4862-BFAD-DE988FF68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85" t="26302" r="13558" b="4508"/>
          <a:stretch/>
        </p:blipFill>
        <p:spPr>
          <a:xfrm>
            <a:off x="1515526" y="1391343"/>
            <a:ext cx="9160941" cy="46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7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73788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23B36B-37BE-4E4A-B37D-CA5A4443552B}"/>
              </a:ext>
            </a:extLst>
          </p:cNvPr>
          <p:cNvSpPr txBox="1"/>
          <p:nvPr/>
        </p:nvSpPr>
        <p:spPr>
          <a:xfrm>
            <a:off x="281767" y="6142915"/>
            <a:ext cx="8695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03/09), rappresentazione DAFNE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1AC67-EF40-4019-B245-7366D960D210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C5A3BEFE-EBEE-4B52-A0BC-276F7D91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1F7222-3939-4418-90D6-8D9801D17EC0}"/>
              </a:ext>
            </a:extLst>
          </p:cNvPr>
          <p:cNvSpPr txBox="1"/>
          <p:nvPr/>
        </p:nvSpPr>
        <p:spPr>
          <a:xfrm>
            <a:off x="3833775" y="1070499"/>
            <a:ext cx="452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it-IT" sz="1400" dirty="0"/>
              <a:t>Coperture vaccinali per età, dose e Azienda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9A251D-D974-4B8F-AA6D-0E078737C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7" t="26479" r="12020" b="5602"/>
          <a:stretch/>
        </p:blipFill>
        <p:spPr>
          <a:xfrm>
            <a:off x="1215255" y="1362413"/>
            <a:ext cx="9748136" cy="47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6" y="970094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85A4B3-14BF-441D-8A70-13AB17C9FA04}"/>
              </a:ext>
            </a:extLst>
          </p:cNvPr>
          <p:cNvSpPr txBox="1"/>
          <p:nvPr/>
        </p:nvSpPr>
        <p:spPr>
          <a:xfrm>
            <a:off x="434467" y="6106396"/>
            <a:ext cx="5043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 e GRU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CEEDFD-B69F-4E55-B290-08930F98C25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9B68091-F0BD-4175-9A35-B2BB55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73CE373-9483-439F-B8FB-FEEC088271BF}"/>
              </a:ext>
            </a:extLst>
          </p:cNvPr>
          <p:cNvSpPr txBox="1"/>
          <p:nvPr/>
        </p:nvSpPr>
        <p:spPr>
          <a:xfrm>
            <a:off x="2674833" y="1372352"/>
            <a:ext cx="7542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Copertura vaccinale anti COVID-19 (%) negli Operatori Sanitari del SSR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67D1ED3-1BAC-4957-A17C-3A6171AD86B8}"/>
              </a:ext>
            </a:extLst>
          </p:cNvPr>
          <p:cNvSpPr txBox="1"/>
          <p:nvPr/>
        </p:nvSpPr>
        <p:spPr>
          <a:xfrm>
            <a:off x="1672543" y="1825257"/>
            <a:ext cx="3039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Copertura con 1 dose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A3EAA7B-BE1E-44FB-83C6-999E2CC7852E}"/>
              </a:ext>
            </a:extLst>
          </p:cNvPr>
          <p:cNvSpPr txBox="1"/>
          <p:nvPr/>
        </p:nvSpPr>
        <p:spPr>
          <a:xfrm>
            <a:off x="7177951" y="1835163"/>
            <a:ext cx="3039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Copertura con ciclo completo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DBEC39-EF96-4FF6-9A3F-2681C7EB2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6" y="2335536"/>
            <a:ext cx="5128802" cy="35523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647AFF-F312-4D61-91E4-BF378716A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873" y="2335536"/>
            <a:ext cx="5128802" cy="35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5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B1A1CEB-A0AF-496F-B157-16A2999A7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37" b="6097"/>
          <a:stretch/>
        </p:blipFill>
        <p:spPr>
          <a:xfrm>
            <a:off x="119027" y="2327895"/>
            <a:ext cx="10190638" cy="3613666"/>
          </a:xfrm>
          <a:prstGeom prst="rect">
            <a:avLst/>
          </a:prstGeom>
        </p:spPr>
      </p:pic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6" y="970094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ANDAMENTO TEMPORALE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A204CA-241A-46FE-9501-4498ED21BE76}"/>
              </a:ext>
            </a:extLst>
          </p:cNvPr>
          <p:cNvSpPr txBox="1"/>
          <p:nvPr/>
        </p:nvSpPr>
        <p:spPr>
          <a:xfrm>
            <a:off x="3589816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028399-B3A7-4768-84E9-7EA5B05AB700}"/>
              </a:ext>
            </a:extLst>
          </p:cNvPr>
          <p:cNvSpPr txBox="1"/>
          <p:nvPr/>
        </p:nvSpPr>
        <p:spPr>
          <a:xfrm>
            <a:off x="206522" y="6097053"/>
            <a:ext cx="6763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SMI – Sorveglianza Malattie Infettive Emilia-Romagna (aggiornamento 03/09), rappresentazione DAFNE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B28F9C-4F30-4AD0-ACA0-AEB6FB6F633F}"/>
              </a:ext>
            </a:extLst>
          </p:cNvPr>
          <p:cNvSpPr txBox="1"/>
          <p:nvPr/>
        </p:nvSpPr>
        <p:spPr>
          <a:xfrm>
            <a:off x="210749" y="1763359"/>
            <a:ext cx="8549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Andamento epidemia dal 24 febbraio 2020, </a:t>
            </a:r>
            <a:r>
              <a:rPr lang="it-IT" sz="1400" b="1" u="sng" dirty="0"/>
              <a:t>per data diagnosi </a:t>
            </a:r>
            <a:r>
              <a:rPr lang="it-IT" sz="1400" b="1" dirty="0"/>
              <a:t>distinta per esito malattia. 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3A5E373-3869-41A0-BF62-D58144C338AE}"/>
              </a:ext>
            </a:extLst>
          </p:cNvPr>
          <p:cNvCxnSpPr/>
          <p:nvPr/>
        </p:nvCxnSpPr>
        <p:spPr>
          <a:xfrm>
            <a:off x="7978096" y="340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888745B-BCFB-498E-9DE3-37615ECB7724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22" name="Segnaposto data 3">
            <a:extLst>
              <a:ext uri="{FF2B5EF4-FFF2-40B4-BE49-F238E27FC236}">
                <a16:creationId xmlns:a16="http://schemas.microsoft.com/office/drawing/2014/main" id="{A7ADB4F6-D6ED-43A5-BC04-9C7004F8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B9EDB74-2802-4F13-913B-EA348AA806D1}"/>
              </a:ext>
            </a:extLst>
          </p:cNvPr>
          <p:cNvSpPr txBox="1"/>
          <p:nvPr/>
        </p:nvSpPr>
        <p:spPr>
          <a:xfrm>
            <a:off x="9405762" y="5835508"/>
            <a:ext cx="1754735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Dati non consolidati, soggetti ad aggiornamento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7259C96-3A32-4555-9B4C-2BB400D1D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7646" y="3488313"/>
            <a:ext cx="1678774" cy="837149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D1B30D2-06B0-4D71-8FA2-7FC66F5BACC9}"/>
              </a:ext>
            </a:extLst>
          </p:cNvPr>
          <p:cNvSpPr txBox="1"/>
          <p:nvPr/>
        </p:nvSpPr>
        <p:spPr>
          <a:xfrm>
            <a:off x="8443755" y="777668"/>
            <a:ext cx="3678750" cy="1815882"/>
          </a:xfrm>
          <a:prstGeom prst="rect">
            <a:avLst/>
          </a:prstGeom>
          <a:solidFill>
            <a:schemeClr val="bg1"/>
          </a:solidFill>
          <a:ln>
            <a:solidFill>
              <a:srgbClr val="1AB394"/>
            </a:solidFill>
          </a:ln>
        </p:spPr>
        <p:txBody>
          <a:bodyPr wrap="square">
            <a:spAutoFit/>
          </a:bodyPr>
          <a:lstStyle/>
          <a:p>
            <a:r>
              <a:rPr lang="it-IT" sz="1400" b="1" u="sng" dirty="0">
                <a:solidFill>
                  <a:srgbClr val="1AB394"/>
                </a:solidFill>
              </a:rPr>
              <a:t>Casi per 100.000 abitanti:</a:t>
            </a:r>
          </a:p>
          <a:p>
            <a:endParaRPr lang="it-IT" sz="1400" b="1" dirty="0">
              <a:solidFill>
                <a:srgbClr val="1AB3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1AB394"/>
                </a:solidFill>
              </a:rPr>
              <a:t>Settimana 09-15: </a:t>
            </a:r>
            <a:r>
              <a:rPr lang="it-IT" sz="1400" b="1" dirty="0">
                <a:solidFill>
                  <a:srgbClr val="FF0000"/>
                </a:solidFill>
              </a:rPr>
              <a:t>87,6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1AB394"/>
                </a:solidFill>
              </a:rPr>
              <a:t>Settimana 16-22: </a:t>
            </a:r>
            <a:r>
              <a:rPr lang="it-IT" sz="1400" b="1" dirty="0">
                <a:solidFill>
                  <a:srgbClr val="FF0000"/>
                </a:solidFill>
              </a:rPr>
              <a:t>86,5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1AB394"/>
                </a:solidFill>
              </a:rPr>
              <a:t>2 Settimane 09-22: </a:t>
            </a:r>
            <a:r>
              <a:rPr lang="it-IT" sz="1400" b="1" dirty="0">
                <a:solidFill>
                  <a:srgbClr val="FF0000"/>
                </a:solidFill>
              </a:rPr>
              <a:t>174,1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rgbClr val="1AB39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1AB394"/>
                </a:solidFill>
              </a:rPr>
              <a:t>Settimana 23-29: </a:t>
            </a:r>
            <a:r>
              <a:rPr lang="it-IT" sz="1400" b="1" dirty="0">
                <a:solidFill>
                  <a:srgbClr val="FF0000"/>
                </a:solidFill>
              </a:rPr>
              <a:t>87,9 </a:t>
            </a:r>
            <a:r>
              <a:rPr lang="it-IT" sz="1400" b="1" dirty="0">
                <a:solidFill>
                  <a:srgbClr val="1AB394"/>
                </a:solidFill>
              </a:rPr>
              <a:t>(non consolidato)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1AB394"/>
                </a:solidFill>
              </a:rPr>
              <a:t>2 Settimane 16-29: </a:t>
            </a:r>
            <a:r>
              <a:rPr lang="it-IT" sz="1400" b="1" dirty="0">
                <a:solidFill>
                  <a:srgbClr val="FF0000"/>
                </a:solidFill>
              </a:rPr>
              <a:t>174,4</a:t>
            </a:r>
            <a:r>
              <a:rPr lang="it-IT" sz="1400" b="1" dirty="0">
                <a:solidFill>
                  <a:srgbClr val="1AB394"/>
                </a:solidFill>
              </a:rPr>
              <a:t> (non consolidato)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ED7F228-90AE-4D93-AE78-CA27F0D32896}"/>
              </a:ext>
            </a:extLst>
          </p:cNvPr>
          <p:cNvSpPr txBox="1"/>
          <p:nvPr/>
        </p:nvSpPr>
        <p:spPr>
          <a:xfrm>
            <a:off x="10252737" y="4779437"/>
            <a:ext cx="1964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SOGLIA ZONA BIANCA</a:t>
            </a:r>
          </a:p>
          <a:p>
            <a:pPr algn="ctr"/>
            <a:r>
              <a:rPr lang="it-IT" sz="1100" b="1" dirty="0"/>
              <a:t>(50 casi x 100.000)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62AD524-41CD-4835-ACB0-734E4BE53346}"/>
              </a:ext>
            </a:extLst>
          </p:cNvPr>
          <p:cNvSpPr/>
          <p:nvPr/>
        </p:nvSpPr>
        <p:spPr>
          <a:xfrm>
            <a:off x="7948071" y="2085237"/>
            <a:ext cx="811763" cy="24265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1AB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A3BB3F3A-EA4A-4E1B-B3E4-E85DA68BD92F}"/>
              </a:ext>
            </a:extLst>
          </p:cNvPr>
          <p:cNvCxnSpPr/>
          <p:nvPr/>
        </p:nvCxnSpPr>
        <p:spPr>
          <a:xfrm flipH="1">
            <a:off x="0" y="5352639"/>
            <a:ext cx="11739207" cy="0"/>
          </a:xfrm>
          <a:prstGeom prst="line">
            <a:avLst/>
          </a:prstGeom>
          <a:ln w="19050">
            <a:solidFill>
              <a:srgbClr val="1AB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69184CF6-7197-432F-ABDA-168D6FC74036}"/>
              </a:ext>
            </a:extLst>
          </p:cNvPr>
          <p:cNvSpPr/>
          <p:nvPr/>
        </p:nvSpPr>
        <p:spPr>
          <a:xfrm>
            <a:off x="10093393" y="2621178"/>
            <a:ext cx="140354" cy="3533605"/>
          </a:xfrm>
          <a:prstGeom prst="rect">
            <a:avLst/>
          </a:prstGeom>
          <a:solidFill>
            <a:srgbClr val="B2B2B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4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1716127" y="970094"/>
            <a:ext cx="842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ANDAMENTO DEI CASI TRA GLI OPERATORI SANITARI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CEEDFD-B69F-4E55-B290-08930F98C25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9B68091-F0BD-4175-9A35-B2BB55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6AD6195-0363-4174-93AF-D43FE13EB75A}"/>
              </a:ext>
            </a:extLst>
          </p:cNvPr>
          <p:cNvSpPr txBox="1"/>
          <p:nvPr/>
        </p:nvSpPr>
        <p:spPr>
          <a:xfrm>
            <a:off x="346436" y="5973365"/>
            <a:ext cx="6763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SMI – Sorveglianza Malattie Infettive Emilia-Romagna (aggiornamento 03/09)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8F8601B-F997-4F3F-8B50-0FA0EEDE0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849" y="1553801"/>
            <a:ext cx="7724301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6" y="970094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85A4B3-14BF-441D-8A70-13AB17C9FA04}"/>
              </a:ext>
            </a:extLst>
          </p:cNvPr>
          <p:cNvSpPr txBox="1"/>
          <p:nvPr/>
        </p:nvSpPr>
        <p:spPr>
          <a:xfrm>
            <a:off x="434467" y="6106396"/>
            <a:ext cx="5043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CEEDFD-B69F-4E55-B290-08930F98C25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9B68091-F0BD-4175-9A35-B2BB55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009791-F8A8-4D56-9172-852C14F301EC}"/>
              </a:ext>
            </a:extLst>
          </p:cNvPr>
          <p:cNvSpPr txBox="1"/>
          <p:nvPr/>
        </p:nvSpPr>
        <p:spPr>
          <a:xfrm>
            <a:off x="3421165" y="1446468"/>
            <a:ext cx="534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Settimana di riferimento 27 – 02 agosto 2021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8EBCDE-F34B-426E-9FE3-B5BF49597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71" y="2423785"/>
            <a:ext cx="11336043" cy="28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235236D-BF41-4019-989A-FD6032D8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59" y="1593242"/>
            <a:ext cx="8634308" cy="4056227"/>
          </a:xfrm>
          <a:prstGeom prst="rect">
            <a:avLst/>
          </a:prstGeom>
        </p:spPr>
      </p:pic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970094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CEEDFD-B69F-4E55-B290-08930F98C25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9B68091-F0BD-4175-9A35-B2BB55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1711DA4B-1136-41EA-8161-9B583BE5E76A}"/>
              </a:ext>
            </a:extLst>
          </p:cNvPr>
          <p:cNvSpPr/>
          <p:nvPr/>
        </p:nvSpPr>
        <p:spPr>
          <a:xfrm>
            <a:off x="1787237" y="5060373"/>
            <a:ext cx="8353288" cy="34736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9D9B14-9487-4471-A5FB-8C134012840D}"/>
              </a:ext>
            </a:extLst>
          </p:cNvPr>
          <p:cNvSpPr txBox="1"/>
          <p:nvPr/>
        </p:nvSpPr>
        <p:spPr>
          <a:xfrm>
            <a:off x="281767" y="6142915"/>
            <a:ext cx="8695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03/09), rappresentazione DAFNE</a:t>
            </a:r>
          </a:p>
        </p:txBody>
      </p:sp>
    </p:spTree>
    <p:extLst>
      <p:ext uri="{BB962C8B-B14F-4D97-AF65-F5344CB8AC3E}">
        <p14:creationId xmlns:p14="http://schemas.microsoft.com/office/powerpoint/2010/main" val="235563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9AB7FD4-511E-4225-A942-287C70A7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33" y="3496398"/>
            <a:ext cx="6838950" cy="20764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F7D361-B291-4C0C-BE47-3D496DAF2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3"/>
          <a:stretch/>
        </p:blipFill>
        <p:spPr>
          <a:xfrm>
            <a:off x="2535383" y="1618556"/>
            <a:ext cx="6838950" cy="1752600"/>
          </a:xfrm>
          <a:prstGeom prst="rect">
            <a:avLst/>
          </a:prstGeom>
        </p:spPr>
      </p:pic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970094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CEEDFD-B69F-4E55-B290-08930F98C25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9B68091-F0BD-4175-9A35-B2BB55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2566E18E-200F-4353-998D-CF49AD36E34A}"/>
              </a:ext>
            </a:extLst>
          </p:cNvPr>
          <p:cNvSpPr/>
          <p:nvPr/>
        </p:nvSpPr>
        <p:spPr>
          <a:xfrm>
            <a:off x="2722417" y="2483428"/>
            <a:ext cx="924790" cy="507136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97B4D8A7-666B-47BA-A9F2-1FEEBB49984F}"/>
              </a:ext>
            </a:extLst>
          </p:cNvPr>
          <p:cNvSpPr/>
          <p:nvPr/>
        </p:nvSpPr>
        <p:spPr>
          <a:xfrm>
            <a:off x="2722417" y="4454013"/>
            <a:ext cx="924791" cy="736825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959F12-0C8D-4AE9-B6E1-08BB2DA17E41}"/>
              </a:ext>
            </a:extLst>
          </p:cNvPr>
          <p:cNvSpPr txBox="1"/>
          <p:nvPr/>
        </p:nvSpPr>
        <p:spPr>
          <a:xfrm>
            <a:off x="281767" y="6142915"/>
            <a:ext cx="8695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03/09), rappresentazione DAFNE</a:t>
            </a:r>
          </a:p>
        </p:txBody>
      </p:sp>
    </p:spTree>
    <p:extLst>
      <p:ext uri="{BB962C8B-B14F-4D97-AF65-F5344CB8AC3E}">
        <p14:creationId xmlns:p14="http://schemas.microsoft.com/office/powerpoint/2010/main" val="102328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970094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85A4B3-14BF-441D-8A70-13AB17C9FA04}"/>
              </a:ext>
            </a:extLst>
          </p:cNvPr>
          <p:cNvSpPr txBox="1"/>
          <p:nvPr/>
        </p:nvSpPr>
        <p:spPr>
          <a:xfrm>
            <a:off x="434467" y="6106396"/>
            <a:ext cx="5043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AVR-RT (aggiornamento 03/09)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CEEDFD-B69F-4E55-B290-08930F98C25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9B68091-F0BD-4175-9A35-B2BB55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2EC55C-9275-4E0B-9F7A-03E6D27A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94" y="1685740"/>
            <a:ext cx="9378612" cy="36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970094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CEEDFD-B69F-4E55-B290-08930F98C25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9B68091-F0BD-4175-9A35-B2BB55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9D0750-A9C4-4E1B-8121-BC06A45467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21"/>
          <a:stretch/>
        </p:blipFill>
        <p:spPr>
          <a:xfrm>
            <a:off x="2572704" y="1685740"/>
            <a:ext cx="7046588" cy="41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4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421165" y="970094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VACCINAZIONI ANTI COVID-19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BCEEDFD-B69F-4E55-B290-08930F98C25C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29B68091-F0BD-4175-9A35-B2BB55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511E23D-AF07-4B26-84C6-505F647F5A2F}"/>
              </a:ext>
            </a:extLst>
          </p:cNvPr>
          <p:cNvSpPr txBox="1"/>
          <p:nvPr/>
        </p:nvSpPr>
        <p:spPr>
          <a:xfrm>
            <a:off x="1309255" y="1787742"/>
            <a:ext cx="99233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l"/>
            <a:r>
              <a:rPr lang="it-IT" sz="2400" dirty="0">
                <a:solidFill>
                  <a:srgbClr val="C00000"/>
                </a:solidFill>
              </a:rPr>
              <a:t>In attesa di ulteriori indicazioni e formalizzazione da parte del Ministero della Salute e da parte della Struttura Commissariale:</a:t>
            </a:r>
          </a:p>
          <a:p>
            <a:pPr algn="l"/>
            <a:endParaRPr lang="it-IT" sz="2400" dirty="0">
              <a:solidFill>
                <a:srgbClr val="C00000"/>
              </a:solidFill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Vaccinazione «eterologa» per gli over 60;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Proroga scadenza Green Pass per vaccinati da 9 a 12 mesi;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Ipotesi di eventuale terza dose per soggetti a rischio/alta esposizione.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76971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515169" y="2905780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208149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o 26">
            <a:extLst>
              <a:ext uri="{FF2B5EF4-FFF2-40B4-BE49-F238E27FC236}">
                <a16:creationId xmlns:a16="http://schemas.microsoft.com/office/drawing/2014/main" id="{DD6E1B42-5D6D-490A-A8E6-588F60101D17}"/>
              </a:ext>
            </a:extLst>
          </p:cNvPr>
          <p:cNvGrpSpPr/>
          <p:nvPr/>
        </p:nvGrpSpPr>
        <p:grpSpPr>
          <a:xfrm>
            <a:off x="7504607" y="3903102"/>
            <a:ext cx="4690703" cy="2553550"/>
            <a:chOff x="7504607" y="3903102"/>
            <a:chExt cx="4690703" cy="2553550"/>
          </a:xfrm>
        </p:grpSpPr>
        <p:pic>
          <p:nvPicPr>
            <p:cNvPr id="14" name="Immagine 13" descr="Immagine che contiene mappa&#10;&#10;Descrizione generata automaticamente">
              <a:extLst>
                <a:ext uri="{FF2B5EF4-FFF2-40B4-BE49-F238E27FC236}">
                  <a16:creationId xmlns:a16="http://schemas.microsoft.com/office/drawing/2014/main" id="{88E62EAB-DA0F-4AF0-AEF2-42522A9D7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545" t="48740" r="40469" b="5484"/>
            <a:stretch/>
          </p:blipFill>
          <p:spPr>
            <a:xfrm>
              <a:off x="7504607" y="3903102"/>
              <a:ext cx="4690703" cy="2553550"/>
            </a:xfrm>
            <a:prstGeom prst="rect">
              <a:avLst/>
            </a:prstGeom>
          </p:spPr>
        </p:pic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BABF35A7-30F0-4143-9224-92F98D64DFF6}"/>
                </a:ext>
              </a:extLst>
            </p:cNvPr>
            <p:cNvGrpSpPr/>
            <p:nvPr/>
          </p:nvGrpSpPr>
          <p:grpSpPr>
            <a:xfrm>
              <a:off x="8222155" y="4401829"/>
              <a:ext cx="3512452" cy="1362877"/>
              <a:chOff x="8222155" y="4401829"/>
              <a:chExt cx="3512452" cy="1362877"/>
            </a:xfrm>
          </p:grpSpPr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6D34FB7-1C5A-4AF7-9186-D347D77A2227}"/>
                  </a:ext>
                </a:extLst>
              </p:cNvPr>
              <p:cNvSpPr txBox="1"/>
              <p:nvPr/>
            </p:nvSpPr>
            <p:spPr>
              <a:xfrm>
                <a:off x="10399399" y="5132252"/>
                <a:ext cx="863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</a:rPr>
                  <a:t>7,7</a:t>
                </a:r>
              </a:p>
            </p:txBody>
          </p: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A0F074AF-F1AC-4943-AF3D-8C5BA1BE53D4}"/>
                  </a:ext>
                </a:extLst>
              </p:cNvPr>
              <p:cNvGrpSpPr/>
              <p:nvPr/>
            </p:nvGrpSpPr>
            <p:grpSpPr>
              <a:xfrm>
                <a:off x="8222155" y="4401829"/>
                <a:ext cx="3512452" cy="1362877"/>
                <a:chOff x="8222155" y="4401829"/>
                <a:chExt cx="3512452" cy="1362877"/>
              </a:xfrm>
            </p:grpSpPr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569495BA-3298-43F7-8715-B28FB0FF332E}"/>
                    </a:ext>
                  </a:extLst>
                </p:cNvPr>
                <p:cNvSpPr txBox="1"/>
                <p:nvPr/>
              </p:nvSpPr>
              <p:spPr>
                <a:xfrm>
                  <a:off x="10120515" y="5179877"/>
                  <a:ext cx="5231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7,6</a:t>
                  </a:r>
                </a:p>
              </p:txBody>
            </p: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ED05C1CA-F239-492E-A810-2B88B7BEE23F}"/>
                    </a:ext>
                  </a:extLst>
                </p:cNvPr>
                <p:cNvSpPr txBox="1"/>
                <p:nvPr/>
              </p:nvSpPr>
              <p:spPr>
                <a:xfrm>
                  <a:off x="8222155" y="4401829"/>
                  <a:ext cx="8631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8,0</a:t>
                  </a:r>
                </a:p>
              </p:txBody>
            </p: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F0C5A424-EE73-47CB-92E2-F372B86B14C5}"/>
                    </a:ext>
                  </a:extLst>
                </p:cNvPr>
                <p:cNvSpPr txBox="1"/>
                <p:nvPr/>
              </p:nvSpPr>
              <p:spPr>
                <a:xfrm>
                  <a:off x="9272577" y="4680017"/>
                  <a:ext cx="8631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6,8</a:t>
                  </a:r>
                </a:p>
              </p:txBody>
            </p:sp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ED3699F1-1FF8-4687-90B6-14BE0534D7C3}"/>
                    </a:ext>
                  </a:extLst>
                </p:cNvPr>
                <p:cNvSpPr txBox="1"/>
                <p:nvPr/>
              </p:nvSpPr>
              <p:spPr>
                <a:xfrm>
                  <a:off x="9596817" y="4933565"/>
                  <a:ext cx="8631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8,8</a:t>
                  </a:r>
                </a:p>
              </p:txBody>
            </p:sp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511BE9FE-F1CA-417A-97AE-173BB86CE148}"/>
                    </a:ext>
                  </a:extLst>
                </p:cNvPr>
                <p:cNvSpPr txBox="1"/>
                <p:nvPr/>
              </p:nvSpPr>
              <p:spPr>
                <a:xfrm>
                  <a:off x="10696891" y="4532675"/>
                  <a:ext cx="8631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7,1</a:t>
                  </a:r>
                </a:p>
              </p:txBody>
            </p:sp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3E7B306D-0B00-46AA-829F-94C3A8143413}"/>
                    </a:ext>
                  </a:extLst>
                </p:cNvPr>
                <p:cNvSpPr txBox="1"/>
                <p:nvPr/>
              </p:nvSpPr>
              <p:spPr>
                <a:xfrm>
                  <a:off x="10871482" y="5456929"/>
                  <a:ext cx="8631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10,1</a:t>
                  </a:r>
                </a:p>
              </p:txBody>
            </p:sp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6ED75AAB-4BFF-423D-8BC3-4DDB2B22A04E}"/>
                    </a:ext>
                  </a:extLst>
                </p:cNvPr>
                <p:cNvSpPr txBox="1"/>
                <p:nvPr/>
              </p:nvSpPr>
              <p:spPr>
                <a:xfrm>
                  <a:off x="8753560" y="4760383"/>
                  <a:ext cx="8631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solidFill>
                        <a:schemeClr val="bg1"/>
                      </a:solidFill>
                    </a:rPr>
                    <a:t>8,8</a:t>
                  </a:r>
                </a:p>
              </p:txBody>
            </p:sp>
          </p:grpSp>
        </p:grp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D1765F7D-0C03-4CBC-982D-B4ECDB4EB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862" r="1027" b="5969"/>
          <a:stretch/>
        </p:blipFill>
        <p:spPr>
          <a:xfrm>
            <a:off x="330073" y="1948591"/>
            <a:ext cx="7520404" cy="2778436"/>
          </a:xfrm>
          <a:prstGeom prst="rect">
            <a:avLst/>
          </a:prstGeom>
        </p:spPr>
      </p:pic>
      <p:grpSp>
        <p:nvGrpSpPr>
          <p:cNvPr id="53" name="Gruppo 52">
            <a:extLst>
              <a:ext uri="{FF2B5EF4-FFF2-40B4-BE49-F238E27FC236}">
                <a16:creationId xmlns:a16="http://schemas.microsoft.com/office/drawing/2014/main" id="{2172D3AD-0404-4241-AD1B-831F898B8F45}"/>
              </a:ext>
            </a:extLst>
          </p:cNvPr>
          <p:cNvGrpSpPr/>
          <p:nvPr/>
        </p:nvGrpSpPr>
        <p:grpSpPr>
          <a:xfrm>
            <a:off x="8382992" y="1044324"/>
            <a:ext cx="3784281" cy="2179640"/>
            <a:chOff x="7504607" y="3855477"/>
            <a:chExt cx="4690703" cy="2553550"/>
          </a:xfrm>
        </p:grpSpPr>
        <p:pic>
          <p:nvPicPr>
            <p:cNvPr id="54" name="Immagine 53" descr="Immagine che contiene mappa&#10;&#10;Descrizione generata automaticamente">
              <a:extLst>
                <a:ext uri="{FF2B5EF4-FFF2-40B4-BE49-F238E27FC236}">
                  <a16:creationId xmlns:a16="http://schemas.microsoft.com/office/drawing/2014/main" id="{122CF0BB-7251-4E74-8AA1-D3CF2C246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545" t="48740" r="40469" b="5484"/>
            <a:stretch/>
          </p:blipFill>
          <p:spPr>
            <a:xfrm>
              <a:off x="7504607" y="3855477"/>
              <a:ext cx="4690703" cy="2553550"/>
            </a:xfrm>
            <a:prstGeom prst="rect">
              <a:avLst/>
            </a:prstGeom>
          </p:spPr>
        </p:pic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C189E3D4-75B0-449C-BCBD-D5F5BFD5702C}"/>
                </a:ext>
              </a:extLst>
            </p:cNvPr>
            <p:cNvGrpSpPr/>
            <p:nvPr/>
          </p:nvGrpSpPr>
          <p:grpSpPr>
            <a:xfrm>
              <a:off x="8222155" y="4401829"/>
              <a:ext cx="3512452" cy="1361589"/>
              <a:chOff x="8222155" y="4401829"/>
              <a:chExt cx="3512452" cy="1361589"/>
            </a:xfrm>
          </p:grpSpPr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AA614262-E788-4F0E-AC58-EC12912E3C91}"/>
                  </a:ext>
                </a:extLst>
              </p:cNvPr>
              <p:cNvSpPr txBox="1"/>
              <p:nvPr/>
            </p:nvSpPr>
            <p:spPr>
              <a:xfrm>
                <a:off x="10399399" y="5132252"/>
                <a:ext cx="863126" cy="306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b="1" dirty="0">
                    <a:solidFill>
                      <a:schemeClr val="bg1"/>
                    </a:solidFill>
                  </a:rPr>
                  <a:t>6,7</a:t>
                </a:r>
              </a:p>
            </p:txBody>
          </p:sp>
          <p:grpSp>
            <p:nvGrpSpPr>
              <p:cNvPr id="57" name="Gruppo 56">
                <a:extLst>
                  <a:ext uri="{FF2B5EF4-FFF2-40B4-BE49-F238E27FC236}">
                    <a16:creationId xmlns:a16="http://schemas.microsoft.com/office/drawing/2014/main" id="{6499A553-B6FE-4F83-81ED-0C4CC71F8CA4}"/>
                  </a:ext>
                </a:extLst>
              </p:cNvPr>
              <p:cNvGrpSpPr/>
              <p:nvPr/>
            </p:nvGrpSpPr>
            <p:grpSpPr>
              <a:xfrm>
                <a:off x="8222155" y="4401829"/>
                <a:ext cx="3512452" cy="1361589"/>
                <a:chOff x="8222155" y="4401829"/>
                <a:chExt cx="3512452" cy="1361589"/>
              </a:xfrm>
            </p:grpSpPr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1F34702D-EBF9-4E1B-8187-3979296AEF2E}"/>
                    </a:ext>
                  </a:extLst>
                </p:cNvPr>
                <p:cNvSpPr txBox="1"/>
                <p:nvPr/>
              </p:nvSpPr>
              <p:spPr>
                <a:xfrm>
                  <a:off x="9982525" y="5166145"/>
                  <a:ext cx="863126" cy="306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1" dirty="0">
                      <a:solidFill>
                        <a:schemeClr val="bg1"/>
                      </a:solidFill>
                    </a:rPr>
                    <a:t>7,1</a:t>
                  </a:r>
                </a:p>
              </p:txBody>
            </p:sp>
            <p:sp>
              <p:nvSpPr>
                <p:cNvPr id="59" name="CasellaDiTesto 58">
                  <a:extLst>
                    <a:ext uri="{FF2B5EF4-FFF2-40B4-BE49-F238E27FC236}">
                      <a16:creationId xmlns:a16="http://schemas.microsoft.com/office/drawing/2014/main" id="{BF9743F4-516D-45CC-BD31-95735D4BEE43}"/>
                    </a:ext>
                  </a:extLst>
                </p:cNvPr>
                <p:cNvSpPr txBox="1"/>
                <p:nvPr/>
              </p:nvSpPr>
              <p:spPr>
                <a:xfrm>
                  <a:off x="8222155" y="4401829"/>
                  <a:ext cx="863126" cy="306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1" dirty="0">
                      <a:solidFill>
                        <a:schemeClr val="bg1"/>
                      </a:solidFill>
                    </a:rPr>
                    <a:t>7,7</a:t>
                  </a:r>
                </a:p>
              </p:txBody>
            </p:sp>
            <p:sp>
              <p:nvSpPr>
                <p:cNvPr id="60" name="CasellaDiTesto 59">
                  <a:extLst>
                    <a:ext uri="{FF2B5EF4-FFF2-40B4-BE49-F238E27FC236}">
                      <a16:creationId xmlns:a16="http://schemas.microsoft.com/office/drawing/2014/main" id="{3614906D-CA62-4560-97CF-D09F56939A07}"/>
                    </a:ext>
                  </a:extLst>
                </p:cNvPr>
                <p:cNvSpPr txBox="1"/>
                <p:nvPr/>
              </p:nvSpPr>
              <p:spPr>
                <a:xfrm>
                  <a:off x="9272577" y="4680017"/>
                  <a:ext cx="863126" cy="306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1" dirty="0">
                      <a:solidFill>
                        <a:schemeClr val="bg1"/>
                      </a:solidFill>
                    </a:rPr>
                    <a:t>7,9</a:t>
                  </a:r>
                </a:p>
              </p:txBody>
            </p:sp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442892A5-9654-4F6F-B3BA-567C4E169B3A}"/>
                    </a:ext>
                  </a:extLst>
                </p:cNvPr>
                <p:cNvSpPr txBox="1"/>
                <p:nvPr/>
              </p:nvSpPr>
              <p:spPr>
                <a:xfrm>
                  <a:off x="9596817" y="4933565"/>
                  <a:ext cx="863126" cy="306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1" dirty="0">
                      <a:solidFill>
                        <a:schemeClr val="bg1"/>
                      </a:solidFill>
                    </a:rPr>
                    <a:t>9,4</a:t>
                  </a:r>
                </a:p>
              </p:txBody>
            </p:sp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FE61E57D-0D4B-4BB3-8251-DF08FE2CC31F}"/>
                    </a:ext>
                  </a:extLst>
                </p:cNvPr>
                <p:cNvSpPr txBox="1"/>
                <p:nvPr/>
              </p:nvSpPr>
              <p:spPr>
                <a:xfrm>
                  <a:off x="10696891" y="4532676"/>
                  <a:ext cx="863126" cy="306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1" dirty="0">
                      <a:solidFill>
                        <a:schemeClr val="bg1"/>
                      </a:solidFill>
                    </a:rPr>
                    <a:t>8,9</a:t>
                  </a:r>
                </a:p>
              </p:txBody>
            </p:sp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35ED117B-5B54-4988-9D50-7189646A9CF0}"/>
                    </a:ext>
                  </a:extLst>
                </p:cNvPr>
                <p:cNvSpPr txBox="1"/>
                <p:nvPr/>
              </p:nvSpPr>
              <p:spPr>
                <a:xfrm>
                  <a:off x="10871481" y="5456930"/>
                  <a:ext cx="863126" cy="306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1" dirty="0">
                      <a:solidFill>
                        <a:schemeClr val="bg1"/>
                      </a:solidFill>
                    </a:rPr>
                    <a:t>10,0</a:t>
                  </a:r>
                </a:p>
              </p:txBody>
            </p:sp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4D7D1F7A-669F-4F6C-8CA4-1526F3F6C46B}"/>
                    </a:ext>
                  </a:extLst>
                </p:cNvPr>
                <p:cNvSpPr txBox="1"/>
                <p:nvPr/>
              </p:nvSpPr>
              <p:spPr>
                <a:xfrm>
                  <a:off x="8753560" y="4760383"/>
                  <a:ext cx="863126" cy="306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1" dirty="0">
                      <a:solidFill>
                        <a:schemeClr val="bg1"/>
                      </a:solidFill>
                    </a:rPr>
                    <a:t>8,6</a:t>
                  </a:r>
                </a:p>
              </p:txBody>
            </p:sp>
          </p:grpSp>
        </p:grpSp>
      </p:grp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1353302" y="968675"/>
            <a:ext cx="756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ANDAMENTO TEMPORALE dal 1 settembre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E271B39-3633-45D8-BC57-830FD0B12B38}"/>
              </a:ext>
            </a:extLst>
          </p:cNvPr>
          <p:cNvSpPr txBox="1"/>
          <p:nvPr/>
        </p:nvSpPr>
        <p:spPr>
          <a:xfrm>
            <a:off x="3547087" y="6498549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8BE3669-25F3-4D72-87CD-CCBC8C8839EE}"/>
              </a:ext>
            </a:extLst>
          </p:cNvPr>
          <p:cNvSpPr txBox="1"/>
          <p:nvPr/>
        </p:nvSpPr>
        <p:spPr>
          <a:xfrm>
            <a:off x="81150" y="5978479"/>
            <a:ext cx="6687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SMI – Sorveglianza Malattie Infettive Emilia-Romagna (aggiornamento 03/09), rappresentazione DAFNE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266277-0BED-46EE-BD82-2365912CDD24}"/>
              </a:ext>
            </a:extLst>
          </p:cNvPr>
          <p:cNvSpPr txBox="1"/>
          <p:nvPr/>
        </p:nvSpPr>
        <p:spPr>
          <a:xfrm>
            <a:off x="24727" y="1605491"/>
            <a:ext cx="8549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Andamento dei casi dal 1 settembre 2020, per presenza di sintomi.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3E326B7-D6D3-4DB8-B6B3-3A7EF0DF1C9E}"/>
              </a:ext>
            </a:extLst>
          </p:cNvPr>
          <p:cNvSpPr txBox="1"/>
          <p:nvPr/>
        </p:nvSpPr>
        <p:spPr>
          <a:xfrm>
            <a:off x="6680582" y="1811420"/>
            <a:ext cx="1754735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Dati non consolidati, soggetti ad aggiornamento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6DB6AB1-A46E-4CC6-A302-CDB479EE8E0C}"/>
              </a:ext>
            </a:extLst>
          </p:cNvPr>
          <p:cNvSpPr txBox="1"/>
          <p:nvPr/>
        </p:nvSpPr>
        <p:spPr>
          <a:xfrm>
            <a:off x="9929452" y="14529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44D12B-9B5D-4718-A9C4-CC685A9D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4420" y="340192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1F14675-1430-4D1B-8D66-266ED6C58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18" y="4949079"/>
            <a:ext cx="1396232" cy="567607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9631710-2588-4920-B0CE-DE9C6017301E}"/>
              </a:ext>
            </a:extLst>
          </p:cNvPr>
          <p:cNvSpPr txBox="1"/>
          <p:nvPr/>
        </p:nvSpPr>
        <p:spPr>
          <a:xfrm>
            <a:off x="9053270" y="6187462"/>
            <a:ext cx="159037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/>
              <a:t>Ausl domicilio/residenza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1BF79C8-DEFB-43FF-817E-5FD014F1EDE8}"/>
              </a:ext>
            </a:extLst>
          </p:cNvPr>
          <p:cNvSpPr txBox="1"/>
          <p:nvPr/>
        </p:nvSpPr>
        <p:spPr>
          <a:xfrm>
            <a:off x="7469712" y="3344981"/>
            <a:ext cx="448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Nuovi casi per 10.000 abitanti, per data diagnosi. Settimana 16ago – 22ago (dati consolidati)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51B179C-ABB1-4874-9BF8-7E4E6E00F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4447" y="2319718"/>
            <a:ext cx="146502" cy="2312442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EDA42D6-EB2D-4AEB-97F4-CCF5C75657EB}"/>
              </a:ext>
            </a:extLst>
          </p:cNvPr>
          <p:cNvSpPr txBox="1"/>
          <p:nvPr/>
        </p:nvSpPr>
        <p:spPr>
          <a:xfrm>
            <a:off x="7582289" y="600121"/>
            <a:ext cx="44845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/>
              <a:t>Nuovi casi per 10.000 abitanti, per data diagnosi.</a:t>
            </a:r>
          </a:p>
          <a:p>
            <a:pPr algn="r"/>
            <a:r>
              <a:rPr lang="it-IT" sz="1100" b="1" dirty="0"/>
              <a:t> Settimana 09ago – 15ago (dati consolidati</a:t>
            </a:r>
            <a:r>
              <a:rPr lang="it-IT" sz="1200" b="1" dirty="0"/>
              <a:t>)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87624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A4B85D2-C28E-418D-B579-5061A085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9" y="1495280"/>
            <a:ext cx="9384177" cy="4370082"/>
          </a:xfrm>
          <a:prstGeom prst="rect">
            <a:avLst/>
          </a:prstGeom>
        </p:spPr>
      </p:pic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155639" y="94217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INCIDENZA REGIONALE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5" y="6413702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0C5BA84-1788-4537-B4D1-2409B901E7A7}"/>
              </a:ext>
            </a:extLst>
          </p:cNvPr>
          <p:cNvSpPr txBox="1"/>
          <p:nvPr/>
        </p:nvSpPr>
        <p:spPr>
          <a:xfrm>
            <a:off x="649712" y="5915823"/>
            <a:ext cx="6098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Fonte: SMI – Sorveglianza Malattie Infettive Emilia-Romagna (aggiornamento 03/09)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E0927AE-B47F-4211-8302-E796B391FA66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FDA49B2E-C7FF-4DBE-B187-5E5D1A4D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8B92C8-24CB-46FF-8092-F17B2EB282CD}"/>
              </a:ext>
            </a:extLst>
          </p:cNvPr>
          <p:cNvSpPr txBox="1"/>
          <p:nvPr/>
        </p:nvSpPr>
        <p:spPr>
          <a:xfrm>
            <a:off x="10036001" y="3190874"/>
            <a:ext cx="14915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Incidenze calcolate su tutti i casi notificati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ED048A4-D522-423F-8934-5F34F73B1977}"/>
              </a:ext>
            </a:extLst>
          </p:cNvPr>
          <p:cNvSpPr txBox="1"/>
          <p:nvPr/>
        </p:nvSpPr>
        <p:spPr>
          <a:xfrm>
            <a:off x="8356063" y="5734557"/>
            <a:ext cx="157242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Dati non consolidati</a:t>
            </a:r>
          </a:p>
        </p:txBody>
      </p:sp>
    </p:spTree>
    <p:extLst>
      <p:ext uri="{BB962C8B-B14F-4D97-AF65-F5344CB8AC3E}">
        <p14:creationId xmlns:p14="http://schemas.microsoft.com/office/powerpoint/2010/main" val="312113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7FBA04-52BF-4CC1-BFDC-15AC09BB5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5" r="1588" b="4979"/>
          <a:stretch/>
        </p:blipFill>
        <p:spPr>
          <a:xfrm>
            <a:off x="106637" y="1381396"/>
            <a:ext cx="11657890" cy="4546581"/>
          </a:xfrm>
          <a:prstGeom prst="rect">
            <a:avLst/>
          </a:prstGeom>
        </p:spPr>
      </p:pic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155639" y="94217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INCIDENZA PER AUSL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0C5BA84-1788-4537-B4D1-2409B901E7A7}"/>
              </a:ext>
            </a:extLst>
          </p:cNvPr>
          <p:cNvSpPr txBox="1"/>
          <p:nvPr/>
        </p:nvSpPr>
        <p:spPr>
          <a:xfrm>
            <a:off x="694190" y="6110544"/>
            <a:ext cx="6098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Fonte: SMI – Sorveglianza Malattie Infettive Emilia-Romagna (aggiornamento 03/09)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02AF98-C4DF-4B98-9B97-19988781AB07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CBBCB868-27C9-46CD-9A80-11395229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ED048A4-D522-423F-8934-5F34F73B1977}"/>
              </a:ext>
            </a:extLst>
          </p:cNvPr>
          <p:cNvSpPr txBox="1"/>
          <p:nvPr/>
        </p:nvSpPr>
        <p:spPr>
          <a:xfrm>
            <a:off x="10512938" y="6067366"/>
            <a:ext cx="157242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Dati non consolidati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F4996E2-B2CA-4C87-A974-440E80574096}"/>
              </a:ext>
            </a:extLst>
          </p:cNvPr>
          <p:cNvSpPr txBox="1"/>
          <p:nvPr/>
        </p:nvSpPr>
        <p:spPr>
          <a:xfrm>
            <a:off x="4645086" y="1853910"/>
            <a:ext cx="237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Ultime 8 settimane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826069E-88AC-449D-B35D-D503F8C598E9}"/>
              </a:ext>
            </a:extLst>
          </p:cNvPr>
          <p:cNvSpPr/>
          <p:nvPr/>
        </p:nvSpPr>
        <p:spPr>
          <a:xfrm>
            <a:off x="10853872" y="1739410"/>
            <a:ext cx="700434" cy="4371134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8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2928682" y="1017808"/>
            <a:ext cx="633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Rt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(aggiornamento RER)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EF2935-63E3-4B49-8862-9EEE90ECF1DC}"/>
              </a:ext>
            </a:extLst>
          </p:cNvPr>
          <p:cNvSpPr txBox="1"/>
          <p:nvPr/>
        </p:nvSpPr>
        <p:spPr>
          <a:xfrm>
            <a:off x="3547087" y="6433277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32B929-4515-40E7-BC11-8D3C1FADD363}"/>
              </a:ext>
            </a:extLst>
          </p:cNvPr>
          <p:cNvSpPr txBox="1"/>
          <p:nvPr/>
        </p:nvSpPr>
        <p:spPr>
          <a:xfrm>
            <a:off x="4204060" y="6131799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ISS – Aggiornamento 06/09 </a:t>
            </a:r>
            <a:r>
              <a:rPr lang="it-IT" sz="1100" dirty="0">
                <a:solidFill>
                  <a:srgbClr val="FF0000"/>
                </a:solidFill>
              </a:rPr>
              <a:t>(ultimo giorno calcolato: 24/08)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1F43F23-0217-4E60-9CE6-DD1B15746786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33F0ADCB-D39A-43FF-A27C-08AC4A18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C8BCE87-FF5F-431F-857A-BB13DCD0A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43" t="29798" r="49135" b="12563"/>
          <a:stretch/>
        </p:blipFill>
        <p:spPr>
          <a:xfrm>
            <a:off x="1345687" y="1738027"/>
            <a:ext cx="8969571" cy="41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3155639" y="942177"/>
            <a:ext cx="534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INCIDENZA PER CLASSI DI ETA’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5" y="6413702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0C5BA84-1788-4537-B4D1-2409B901E7A7}"/>
              </a:ext>
            </a:extLst>
          </p:cNvPr>
          <p:cNvSpPr txBox="1"/>
          <p:nvPr/>
        </p:nvSpPr>
        <p:spPr>
          <a:xfrm>
            <a:off x="749875" y="5834454"/>
            <a:ext cx="6098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Fonte: SMI – Sorveglianza Malattie Infettive Emilia-Romagna (aggiornamento 03/09)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02AF98-C4DF-4B98-9B97-19988781AB07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CBBCB868-27C9-46CD-9A80-11395229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FFB01C-734C-41EB-A4A2-4330DC14DD14}"/>
              </a:ext>
            </a:extLst>
          </p:cNvPr>
          <p:cNvSpPr txBox="1"/>
          <p:nvPr/>
        </p:nvSpPr>
        <p:spPr>
          <a:xfrm>
            <a:off x="8406084" y="3395492"/>
            <a:ext cx="1406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Ultime 8 settimane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ED048A4-D522-423F-8934-5F34F73B1977}"/>
              </a:ext>
            </a:extLst>
          </p:cNvPr>
          <p:cNvSpPr txBox="1"/>
          <p:nvPr/>
        </p:nvSpPr>
        <p:spPr>
          <a:xfrm>
            <a:off x="10606365" y="3486327"/>
            <a:ext cx="157242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Dati non consolidati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00580C-1D24-496D-894C-622F7D6D7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37" y="1363294"/>
            <a:ext cx="6446268" cy="300193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9539570-5CE5-495F-A4DA-09FF3F096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313" y="3776630"/>
            <a:ext cx="5653477" cy="26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2860126" y="957865"/>
            <a:ext cx="65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APPROFONDIMENTO DAL 01 LUGLIO 2021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5" y="6498549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0C5BA84-1788-4537-B4D1-2409B901E7A7}"/>
              </a:ext>
            </a:extLst>
          </p:cNvPr>
          <p:cNvSpPr txBox="1"/>
          <p:nvPr/>
        </p:nvSpPr>
        <p:spPr>
          <a:xfrm>
            <a:off x="3281898" y="6279476"/>
            <a:ext cx="6098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Fonte: SMI – Sorveglianza Malattie Infettive Emilia-Romagna (aggiornamento 03/09)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02AF98-C4DF-4B98-9B97-19988781AB07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CBBCB868-27C9-46CD-9A80-11395229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FFB01C-734C-41EB-A4A2-4330DC14DD14}"/>
              </a:ext>
            </a:extLst>
          </p:cNvPr>
          <p:cNvSpPr txBox="1"/>
          <p:nvPr/>
        </p:nvSpPr>
        <p:spPr>
          <a:xfrm>
            <a:off x="7662622" y="2418008"/>
            <a:ext cx="431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Andamento dei casi notificati per data di diagnosi (sintomatici/asintomatici)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3B83616-3608-4F99-BC05-7C4B92B6A227}"/>
              </a:ext>
            </a:extLst>
          </p:cNvPr>
          <p:cNvSpPr txBox="1"/>
          <p:nvPr/>
        </p:nvSpPr>
        <p:spPr>
          <a:xfrm>
            <a:off x="7658563" y="4788520"/>
            <a:ext cx="3551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/>
              <a:t>Andamento dei casi ricoverati (ricovero ordinario/TI)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B663DD-943C-40AC-9118-244405851A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03" t="60364" r="31635" b="12581"/>
          <a:stretch/>
        </p:blipFill>
        <p:spPr>
          <a:xfrm>
            <a:off x="211160" y="1795938"/>
            <a:ext cx="7086426" cy="185575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3D9DBC6-496B-4E0F-A277-4111B385B2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84" t="68791" r="24039" b="5497"/>
          <a:stretch/>
        </p:blipFill>
        <p:spPr>
          <a:xfrm>
            <a:off x="422032" y="4113406"/>
            <a:ext cx="6734878" cy="17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5C1B6C4-AEFE-421C-8005-2278015EECD3}"/>
              </a:ext>
            </a:extLst>
          </p:cNvPr>
          <p:cNvSpPr/>
          <p:nvPr/>
        </p:nvSpPr>
        <p:spPr>
          <a:xfrm>
            <a:off x="1" y="252900"/>
            <a:ext cx="6096000" cy="524768"/>
          </a:xfrm>
          <a:prstGeom prst="homePlate">
            <a:avLst>
              <a:gd name="adj" fmla="val 79722"/>
            </a:avLst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75000"/>
                </a:schemeClr>
              </a:gs>
              <a:gs pos="8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B71D0F-9D82-47A0-8FCA-C5FC4A0F3BC5}"/>
              </a:ext>
            </a:extLst>
          </p:cNvPr>
          <p:cNvSpPr txBox="1"/>
          <p:nvPr/>
        </p:nvSpPr>
        <p:spPr>
          <a:xfrm>
            <a:off x="0" y="313493"/>
            <a:ext cx="534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COVID-19 EMILIA-ROMAGNA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3B168E2-745D-4B60-95E9-42E855C6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24" y="6468365"/>
            <a:ext cx="1944839" cy="2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634A22-C415-479D-84B6-DEFC9F5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7" y="6368006"/>
            <a:ext cx="1824713" cy="392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6D2770-AB08-4E5A-BB7E-2105F9869DE5}"/>
              </a:ext>
            </a:extLst>
          </p:cNvPr>
          <p:cNvSpPr txBox="1"/>
          <p:nvPr/>
        </p:nvSpPr>
        <p:spPr>
          <a:xfrm>
            <a:off x="806824" y="957865"/>
            <a:ext cx="1054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RISCHIO PANDEMICO PER DISTRETTO SECONDO INDICATORE COMPOSITO ASSR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78A99C-758C-4D74-A75D-46C9B6E7B690}"/>
              </a:ext>
            </a:extLst>
          </p:cNvPr>
          <p:cNvSpPr txBox="1"/>
          <p:nvPr/>
        </p:nvSpPr>
        <p:spPr>
          <a:xfrm>
            <a:off x="3547085" y="6498549"/>
            <a:ext cx="4566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/>
              <a:t>Servizio Prevenzione collettiva e Sanità pubblica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0C5BA84-1788-4537-B4D1-2409B901E7A7}"/>
              </a:ext>
            </a:extLst>
          </p:cNvPr>
          <p:cNvSpPr txBox="1"/>
          <p:nvPr/>
        </p:nvSpPr>
        <p:spPr>
          <a:xfrm>
            <a:off x="3281898" y="6279476"/>
            <a:ext cx="6098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Fonte: SMI – Sorveglianza Malattie Infettive Emilia-Romagna (aggiornamento 03/09)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02AF98-C4DF-4B98-9B97-19988781AB07}"/>
              </a:ext>
            </a:extLst>
          </p:cNvPr>
          <p:cNvSpPr txBox="1"/>
          <p:nvPr/>
        </p:nvSpPr>
        <p:spPr>
          <a:xfrm>
            <a:off x="9928488" y="282715"/>
            <a:ext cx="206980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200" dirty="0"/>
              <a:t>Cabina di Regia</a:t>
            </a:r>
          </a:p>
        </p:txBody>
      </p:sp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CBBCB868-27C9-46CD-9A80-11395229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6001" y="455803"/>
            <a:ext cx="1944839" cy="365125"/>
          </a:xfrm>
        </p:spPr>
        <p:txBody>
          <a:bodyPr/>
          <a:lstStyle/>
          <a:p>
            <a:pPr algn="ctr"/>
            <a:fld id="{511452BB-DC87-4688-A36A-DAF87449AE30}" type="datetime1">
              <a:rPr lang="it-IT" smtClean="0">
                <a:solidFill>
                  <a:schemeClr val="tx1"/>
                </a:solidFill>
              </a:rPr>
              <a:pPr algn="ctr"/>
              <a:t>06/09/2021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FFB01C-734C-41EB-A4A2-4330DC14DD14}"/>
              </a:ext>
            </a:extLst>
          </p:cNvPr>
          <p:cNvSpPr txBox="1"/>
          <p:nvPr/>
        </p:nvSpPr>
        <p:spPr>
          <a:xfrm>
            <a:off x="7122659" y="1638158"/>
            <a:ext cx="241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Settimana 19 - 25 agosto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6676A77-BE0D-4C46-B7F5-E50CD8A33416}"/>
              </a:ext>
            </a:extLst>
          </p:cNvPr>
          <p:cNvSpPr txBox="1"/>
          <p:nvPr/>
        </p:nvSpPr>
        <p:spPr>
          <a:xfrm>
            <a:off x="1450675" y="1599727"/>
            <a:ext cx="241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Settimana 12-18 agosto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66D6021-53BD-4C13-9BA3-51CFDC8BF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50" t="32826" r="15294" b="60179"/>
          <a:stretch/>
        </p:blipFill>
        <p:spPr>
          <a:xfrm>
            <a:off x="295291" y="4964937"/>
            <a:ext cx="4723214" cy="8621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62489D3-986E-47DF-84C5-E076DD9704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77" t="53462" r="13799" b="7295"/>
          <a:stretch/>
        </p:blipFill>
        <p:spPr>
          <a:xfrm>
            <a:off x="502335" y="1930196"/>
            <a:ext cx="4701783" cy="275913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4CAE7B7-97A5-4F3A-92FA-5D327AC7C8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977" t="52196" r="13943" b="6838"/>
          <a:stretch/>
        </p:blipFill>
        <p:spPr>
          <a:xfrm>
            <a:off x="5349667" y="1893378"/>
            <a:ext cx="6197739" cy="38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83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7432</TotalTime>
  <Words>992</Words>
  <Application>Microsoft Office PowerPoint</Application>
  <PresentationFormat>Widescreen</PresentationFormat>
  <Paragraphs>221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Mattivi Andrea</dc:creator>
  <cp:lastModifiedBy>Matteo Giulio</cp:lastModifiedBy>
  <cp:revision>625</cp:revision>
  <cp:lastPrinted>2021-07-06T10:49:09Z</cp:lastPrinted>
  <dcterms:created xsi:type="dcterms:W3CDTF">2020-11-13T08:40:45Z</dcterms:created>
  <dcterms:modified xsi:type="dcterms:W3CDTF">2021-09-06T07:25:39Z</dcterms:modified>
</cp:coreProperties>
</file>