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80" r:id="rId10"/>
    <p:sldMasterId id="2147483682" r:id="rId11"/>
  </p:sldMasterIdLst>
  <p:notesMasterIdLst>
    <p:notesMasterId r:id="rId19"/>
  </p:notesMasterIdLst>
  <p:sldIdLst>
    <p:sldId id="258" r:id="rId12"/>
    <p:sldId id="345" r:id="rId13"/>
    <p:sldId id="342" r:id="rId14"/>
    <p:sldId id="346" r:id="rId15"/>
    <p:sldId id="347" r:id="rId16"/>
    <p:sldId id="348" r:id="rId17"/>
    <p:sldId id="350" r:id="rId18"/>
  </p:sldIdLst>
  <p:sldSz cx="12192000" cy="6858000"/>
  <p:notesSz cx="6797675" cy="9926638"/>
  <p:embeddedFontLst>
    <p:embeddedFont>
      <p:font typeface="Segoe UI Semilight" panose="020B0402040204020203" pitchFamily="34" charset="0"/>
      <p:regular r:id="rId20"/>
      <p:italic r:id="rId21"/>
    </p:embeddedFont>
    <p:embeddedFont>
      <p:font typeface="TIM Sans Light" panose="02020503040602060503" pitchFamily="18" charset="0"/>
      <p:regular r:id="rId22"/>
      <p:italic r:id="rId23"/>
    </p:embeddedFont>
    <p:embeddedFont>
      <p:font typeface="MS PGothic" panose="020B0600070205080204" pitchFamily="34" charset="-128"/>
      <p:regular r:id="rId24"/>
    </p:embeddedFont>
    <p:embeddedFont>
      <p:font typeface="TIM Sans Medium" panose="02020503040602060503" pitchFamily="18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S Me" panose="020B0604020202020204" charset="0"/>
      <p:regular r:id="rId31"/>
      <p:bold r:id="rId32"/>
      <p:italic r:id="rId33"/>
      <p:boldItalic r:id="rId34"/>
    </p:embeddedFont>
    <p:embeddedFont>
      <p:font typeface="Franklin Gothic Medium" panose="020B0603020102020204" pitchFamily="34" charset="0"/>
      <p:regular r:id="rId35"/>
      <p:italic r:id="rId36"/>
    </p:embeddedFont>
    <p:embeddedFont>
      <p:font typeface="TIM Sans" panose="02020503040602060503" pitchFamily="18" charset="0"/>
      <p:regular r:id="rId37"/>
      <p:bold r:id="rId38"/>
      <p:italic r:id="rId39"/>
      <p:boldItalic r:id="rId40"/>
    </p:embeddedFont>
    <p:embeddedFont>
      <p:font typeface="MS PGothic" panose="020B0600070205080204" pitchFamily="34" charset="-128"/>
      <p:regular r:id="rId24"/>
    </p:embeddedFont>
    <p:embeddedFont>
      <p:font typeface="Franklin Gothic Demi" panose="020B0703020102020204" pitchFamily="34" charset="0"/>
      <p:regular r:id="rId41"/>
      <p:italic r:id="rId4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7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2167" userDrawn="1">
          <p15:clr>
            <a:srgbClr val="A4A3A4"/>
          </p15:clr>
        </p15:guide>
        <p15:guide id="5" pos="7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orient="horz" pos="2570"/>
        <p:guide pos="3840"/>
        <p:guide pos="2167"/>
        <p:guide pos="7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8115942028986"/>
          <c:y val="5.7446808510638298E-2"/>
          <c:w val="0.63043478260869568"/>
          <c:h val="0.76170212765957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tx2"/>
            </a:solidFill>
            <a:ln w="253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B6A5-4333-8051-9F227DAE6E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B6A5-4333-8051-9F227DAE6E24}"/>
              </c:ext>
            </c:extLst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5-B6A5-4333-8051-9F227DAE6E24}"/>
              </c:ext>
            </c:extLst>
          </c:dPt>
          <c:dPt>
            <c:idx val="3"/>
            <c:invertIfNegative val="0"/>
            <c:bubble3D val="0"/>
            <c:spPr>
              <a:solidFill>
                <a:schemeClr val="hlink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7-B6A5-4333-8051-9F227DAE6E2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6A5-4333-8051-9F227DAE6E2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A-B6A5-4333-8051-9F227DAE6E24}"/>
              </c:ext>
            </c:extLst>
          </c:dPt>
          <c:dPt>
            <c:idx val="6"/>
            <c:invertIfNegative val="0"/>
            <c:bubble3D val="0"/>
            <c:spPr>
              <a:solidFill>
                <a:srgbClr val="505050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C-B6A5-4333-8051-9F227DAE6E24}"/>
              </c:ext>
            </c:extLst>
          </c:dPt>
          <c:dPt>
            <c:idx val="7"/>
            <c:invertIfNegative val="0"/>
            <c:bubble3D val="0"/>
            <c:spPr>
              <a:solidFill>
                <a:srgbClr val="AFAFAF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E-B6A5-4333-8051-9F227DAE6E24}"/>
              </c:ext>
            </c:extLst>
          </c:dPt>
          <c:cat>
            <c:strRef>
              <c:f>Sheet1!$B$1:$I$1</c:f>
              <c:strCache>
                <c:ptCount val="8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2007</c:v>
                </c:pt>
                <c:pt idx="5">
                  <c:v>2006</c:v>
                </c:pt>
                <c:pt idx="6">
                  <c:v>2005</c:v>
                </c:pt>
                <c:pt idx="7">
                  <c:v>2004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  <c:pt idx="4">
                  <c:v>15</c:v>
                </c:pt>
                <c:pt idx="5">
                  <c:v>11</c:v>
                </c:pt>
                <c:pt idx="6">
                  <c:v>45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6A5-4333-8051-9F227DAE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98368"/>
        <c:axId val="100704256"/>
      </c:barChart>
      <c:catAx>
        <c:axId val="1006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100704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704256"/>
        <c:scaling>
          <c:orientation val="minMax"/>
        </c:scaling>
        <c:delete val="0"/>
        <c:axPos val="l"/>
        <c:majorGridlines>
          <c:spPr>
            <a:ln w="12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100698368"/>
        <c:crosses val="autoZero"/>
        <c:crossBetween val="between"/>
      </c:valAx>
      <c:spPr>
        <a:noFill/>
        <a:ln w="12691">
          <a:solidFill>
            <a:srgbClr val="AFAFA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27053140096615"/>
          <c:y val="0.22340425531914893"/>
          <c:w val="0.20048309178743962"/>
          <c:h val="0.42765957446808511"/>
        </c:manualLayout>
      </c:layout>
      <c:overlay val="0"/>
      <c:spPr>
        <a:noFill/>
        <a:ln w="25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 Sans Light" panose="00000400000000000000" pitchFamily="50" charset="0"/>
              <a:ea typeface="Franklin Gothic Medium"/>
              <a:cs typeface="Franklin Gothic Medium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Franklin Gothic Demi"/>
          <a:ea typeface="Franklin Gothic Demi"/>
          <a:cs typeface="Franklin Gothic Demi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D8F2C-3D8C-419E-AD50-18A5002B90BB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8FE4A-06C4-4ED5-9E18-88AB9DF3FD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19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12749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34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graphicFrame>
        <p:nvGraphicFramePr>
          <p:cNvPr id="8" name="Oggetto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77837083"/>
              </p:ext>
            </p:extLst>
          </p:nvPr>
        </p:nvGraphicFramePr>
        <p:xfrm>
          <a:off x="486834" y="1757979"/>
          <a:ext cx="5441951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contenuto 3"/>
          <p:cNvSpPr>
            <a:spLocks noGrp="1"/>
          </p:cNvSpPr>
          <p:nvPr>
            <p:ph sz="half" idx="2"/>
          </p:nvPr>
        </p:nvSpPr>
        <p:spPr>
          <a:xfrm>
            <a:off x="6052610" y="1513053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788988" indent="-34290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 sz="1000">
                <a:solidFill>
                  <a:schemeClr val="accent5"/>
                </a:solidFill>
                <a:latin typeface="TIM Sans" panose="00000500000000000000" pitchFamily="50" charset="0"/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12751" y="1081002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052610" y="1079443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14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717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3407701" y="2132856"/>
            <a:ext cx="8784299" cy="1944216"/>
          </a:xfrm>
          <a:prstGeom prst="rect">
            <a:avLst/>
          </a:prstGeom>
          <a:solidFill>
            <a:srgbClr val="004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983766" y="2529226"/>
            <a:ext cx="7745743" cy="1151483"/>
          </a:xfr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TIM Sans Medium" panose="02020503040602060503" pitchFamily="18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693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470403" y="332656"/>
            <a:ext cx="11280000" cy="57801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3407704" y="3429000"/>
            <a:ext cx="8342699" cy="1512168"/>
          </a:xfrm>
          <a:solidFill>
            <a:srgbClr val="003264">
              <a:alpha val="80000"/>
            </a:srgbClr>
          </a:solidFill>
          <a:ln>
            <a:noFill/>
          </a:ln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084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3407704" y="3429000"/>
            <a:ext cx="8784299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651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407704" y="3429000"/>
            <a:ext cx="8784299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noProof="0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28150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983767" y="1666928"/>
            <a:ext cx="7977007" cy="2139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3983768" y="2996952"/>
            <a:ext cx="7977005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983767" y="3583588"/>
            <a:ext cx="7977007" cy="252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effectLst/>
                <a:latin typeface="+mj-lt"/>
                <a:cs typeface="Segoe UI Semilight" panose="020B0402040204020203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983767" y="1897491"/>
            <a:ext cx="7977007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983767" y="2168898"/>
            <a:ext cx="7977007" cy="370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983765" y="4319531"/>
            <a:ext cx="7977008" cy="1904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983765" y="4139534"/>
            <a:ext cx="7977008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465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470899" y="1882954"/>
            <a:ext cx="7016900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 hasCustomPrompt="1"/>
          </p:nvPr>
        </p:nvSpPr>
        <p:spPr>
          <a:xfrm>
            <a:off x="4470899" y="2996952"/>
            <a:ext cx="7016900" cy="576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470899" y="3656175"/>
            <a:ext cx="7016900" cy="290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4470899" y="2113513"/>
            <a:ext cx="7016900" cy="3960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4470899" y="2384923"/>
            <a:ext cx="7016900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4470898" y="4435046"/>
            <a:ext cx="5855947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4470898" y="4255049"/>
            <a:ext cx="5855947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38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486664" y="1039660"/>
            <a:ext cx="7022164" cy="190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Titolo 12"/>
          <p:cNvSpPr>
            <a:spLocks noGrp="1"/>
          </p:cNvSpPr>
          <p:nvPr>
            <p:ph type="title"/>
          </p:nvPr>
        </p:nvSpPr>
        <p:spPr>
          <a:xfrm>
            <a:off x="4486664" y="2392474"/>
            <a:ext cx="7022164" cy="50777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486664" y="3001688"/>
            <a:ext cx="7022164" cy="329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4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4486664" y="1287696"/>
            <a:ext cx="7022164" cy="2697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5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4486664" y="1559103"/>
            <a:ext cx="7022164" cy="3169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6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4486664" y="4905144"/>
            <a:ext cx="7022164" cy="18711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4486664" y="4725147"/>
            <a:ext cx="7022164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8361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751852" y="989556"/>
            <a:ext cx="6621000" cy="2410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chemeClr val="bg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/>
          </p:nvPr>
        </p:nvSpPr>
        <p:spPr>
          <a:xfrm>
            <a:off x="4751852" y="2417526"/>
            <a:ext cx="6621000" cy="4827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751851" y="3022413"/>
            <a:ext cx="6621000" cy="319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4751852" y="1222736"/>
            <a:ext cx="662100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4751852" y="1494143"/>
            <a:ext cx="662100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4751852" y="4905144"/>
            <a:ext cx="6620999" cy="20288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4751852" y="4725147"/>
            <a:ext cx="6620999" cy="176239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112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2"/>
          <p:cNvSpPr>
            <a:spLocks noGrp="1"/>
          </p:cNvSpPr>
          <p:nvPr>
            <p:ph type="title" hasCustomPrompt="1"/>
          </p:nvPr>
        </p:nvSpPr>
        <p:spPr>
          <a:xfrm>
            <a:off x="1649621" y="2708920"/>
            <a:ext cx="9449304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649619" y="3301063"/>
            <a:ext cx="9449305" cy="3977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6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649621" y="5193222"/>
            <a:ext cx="9449303" cy="23011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4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649621" y="5013225"/>
            <a:ext cx="9449303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649622" y="874839"/>
            <a:ext cx="9449303" cy="3558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6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649622" y="1155906"/>
            <a:ext cx="9449303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649622" y="1410687"/>
            <a:ext cx="9449303" cy="4662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29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12751" y="809074"/>
            <a:ext cx="11299196" cy="396999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12749" y="1362252"/>
            <a:ext cx="11267016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>
              <a:defRPr sz="1400">
                <a:solidFill>
                  <a:schemeClr val="accent5"/>
                </a:solidFill>
                <a:latin typeface="TIM Sans" panose="00000500000000000000" pitchFamily="50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505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29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9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987632" y="1000343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987632" y="1232784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987632" y="2296487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40" hasCustomPrompt="1"/>
          </p:nvPr>
        </p:nvSpPr>
        <p:spPr>
          <a:xfrm>
            <a:off x="987632" y="2528928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987632" y="3592631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43" hasCustomPrompt="1"/>
          </p:nvPr>
        </p:nvSpPr>
        <p:spPr>
          <a:xfrm>
            <a:off x="987632" y="3825072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987632" y="4888775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46" hasCustomPrompt="1"/>
          </p:nvPr>
        </p:nvSpPr>
        <p:spPr>
          <a:xfrm>
            <a:off x="987632" y="5121216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987632" y="1520816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9" hasCustomPrompt="1"/>
          </p:nvPr>
        </p:nvSpPr>
        <p:spPr>
          <a:xfrm>
            <a:off x="987632" y="2816960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987632" y="4124221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Tx/>
              <a:buNone/>
              <a:tabLst/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987632" y="5425962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23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700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891623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6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891623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egnaposto tes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4655840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4655840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9" hasCustomPrompt="1"/>
          </p:nvPr>
        </p:nvSpPr>
        <p:spPr>
          <a:xfrm>
            <a:off x="8400256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6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891623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33" hasCustomPrompt="1"/>
          </p:nvPr>
        </p:nvSpPr>
        <p:spPr>
          <a:xfrm>
            <a:off x="891623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4655840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36" hasCustomPrompt="1"/>
          </p:nvPr>
        </p:nvSpPr>
        <p:spPr>
          <a:xfrm>
            <a:off x="4655840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38" hasCustomPrompt="1"/>
          </p:nvPr>
        </p:nvSpPr>
        <p:spPr>
          <a:xfrm>
            <a:off x="8400256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8400256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1" hasCustomPrompt="1"/>
          </p:nvPr>
        </p:nvSpPr>
        <p:spPr>
          <a:xfrm>
            <a:off x="891623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891623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44" hasCustomPrompt="1"/>
          </p:nvPr>
        </p:nvSpPr>
        <p:spPr>
          <a:xfrm>
            <a:off x="4655840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4655840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Segnaposto testo 19"/>
          <p:cNvSpPr>
            <a:spLocks noGrp="1"/>
          </p:cNvSpPr>
          <p:nvPr>
            <p:ph type="body" sz="quarter" idx="47" hasCustomPrompt="1"/>
          </p:nvPr>
        </p:nvSpPr>
        <p:spPr>
          <a:xfrm>
            <a:off x="8400256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24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8400256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891623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4655840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Segnaposto testo 19"/>
          <p:cNvSpPr>
            <a:spLocks noGrp="1"/>
          </p:cNvSpPr>
          <p:nvPr>
            <p:ph type="body" sz="quarter" idx="52" hasCustomPrompt="1"/>
          </p:nvPr>
        </p:nvSpPr>
        <p:spPr>
          <a:xfrm>
            <a:off x="8400256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8" name="Segnaposto testo 19"/>
          <p:cNvSpPr>
            <a:spLocks noGrp="1"/>
          </p:cNvSpPr>
          <p:nvPr>
            <p:ph type="body" sz="quarter" idx="53" hasCustomPrompt="1"/>
          </p:nvPr>
        </p:nvSpPr>
        <p:spPr>
          <a:xfrm>
            <a:off x="891623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Segnaposto testo 19"/>
          <p:cNvSpPr>
            <a:spLocks noGrp="1"/>
          </p:cNvSpPr>
          <p:nvPr>
            <p:ph type="body" sz="quarter" idx="54" hasCustomPrompt="1"/>
          </p:nvPr>
        </p:nvSpPr>
        <p:spPr>
          <a:xfrm>
            <a:off x="4655840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egnaposto testo 19"/>
          <p:cNvSpPr>
            <a:spLocks noGrp="1"/>
          </p:cNvSpPr>
          <p:nvPr>
            <p:ph type="body" sz="quarter" idx="55" hasCustomPrompt="1"/>
          </p:nvPr>
        </p:nvSpPr>
        <p:spPr>
          <a:xfrm>
            <a:off x="8400256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1" name="Segnaposto testo 19"/>
          <p:cNvSpPr>
            <a:spLocks noGrp="1"/>
          </p:cNvSpPr>
          <p:nvPr>
            <p:ph type="body" sz="quarter" idx="56" hasCustomPrompt="1"/>
          </p:nvPr>
        </p:nvSpPr>
        <p:spPr>
          <a:xfrm>
            <a:off x="891623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2" name="Segnaposto testo 19"/>
          <p:cNvSpPr>
            <a:spLocks noGrp="1"/>
          </p:cNvSpPr>
          <p:nvPr>
            <p:ph type="body" sz="quarter" idx="57" hasCustomPrompt="1"/>
          </p:nvPr>
        </p:nvSpPr>
        <p:spPr>
          <a:xfrm>
            <a:off x="4655840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58" hasCustomPrompt="1"/>
          </p:nvPr>
        </p:nvSpPr>
        <p:spPr>
          <a:xfrm>
            <a:off x="8400256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35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5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3271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/>
              <a:t>Argomento #1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#2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#3 in TIM Sans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4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12749" y="952501"/>
            <a:ext cx="11266587" cy="522232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TIM Sans" panose="00000500000000000000" pitchFamily="2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41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 -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93701" y="1362252"/>
            <a:ext cx="11266587" cy="479724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12751" y="809074"/>
            <a:ext cx="11299196" cy="396999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9852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412749" y="953839"/>
            <a:ext cx="11280000" cy="5205662"/>
          </a:xfrm>
        </p:spPr>
        <p:txBody>
          <a:bodyPr>
            <a:noAutofit/>
          </a:bodyPr>
          <a:lstStyle>
            <a:lvl1pPr marL="342900" indent="-34290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accent5"/>
                </a:solidFill>
              </a:defRPr>
            </a:lvl1pPr>
            <a:lvl2pPr marL="731838" indent="-28575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accent5"/>
                </a:solidFill>
              </a:defRPr>
            </a:lvl2pPr>
            <a:lvl3pPr marL="1179513" indent="-285750" algn="l">
              <a:buClr>
                <a:srgbClr val="EB0028"/>
              </a:buClr>
              <a:buSzPct val="100000"/>
              <a:buFont typeface="FS Me" panose="02000506040000020004" pitchFamily="50" charset="0"/>
              <a:buChar char="–"/>
              <a:defRPr sz="1000">
                <a:solidFill>
                  <a:schemeClr val="accent5"/>
                </a:solidFill>
              </a:defRPr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5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12751" y="1081002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" panose="02020503040602060503" pitchFamily="18" charset="0"/>
                <a:ea typeface="+mj-ea"/>
                <a:cs typeface="TIM Sans" panose="02020503040602060503" pitchFamily="18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3"/>
          <p:cNvSpPr>
            <a:spLocks noGrp="1"/>
          </p:cNvSpPr>
          <p:nvPr>
            <p:ph sz="half" idx="2"/>
          </p:nvPr>
        </p:nvSpPr>
        <p:spPr>
          <a:xfrm>
            <a:off x="405970" y="1513053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contenuto 5"/>
          <p:cNvSpPr>
            <a:spLocks noGrp="1"/>
          </p:cNvSpPr>
          <p:nvPr>
            <p:ph sz="quarter" idx="4"/>
          </p:nvPr>
        </p:nvSpPr>
        <p:spPr>
          <a:xfrm>
            <a:off x="6069161" y="1513053"/>
            <a:ext cx="5508251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052610" y="1079443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" panose="02020503040602060503" pitchFamily="18" charset="0"/>
                <a:ea typeface="+mj-ea"/>
                <a:cs typeface="TIM Sans" panose="02020503040602060503" pitchFamily="18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data 7"/>
          <p:cNvSpPr>
            <a:spLocks noGrp="1"/>
          </p:cNvSpPr>
          <p:nvPr>
            <p:ph type="dt" sz="quarter" idx="14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10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760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31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TIM Sans Grassetto 22 </a:t>
            </a:r>
            <a:r>
              <a:rPr lang="it-IT" dirty="0" err="1"/>
              <a:t>pt</a:t>
            </a:r>
            <a:r>
              <a:rPr lang="it-IT" dirty="0"/>
              <a:t> </a:t>
            </a: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11296652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chemeClr val="tx1"/>
                </a:solidFill>
                <a:latin typeface="TIM Sans" panose="00000500000000000000" pitchFamily="50" charset="0"/>
              </a:rPr>
              <a:pPr algn="r" defTabSz="914400" eaLnBrk="1" hangingPunct="1">
                <a:defRPr/>
              </a:pPr>
              <a:t>‹#›</a:t>
            </a:fld>
            <a:endParaRPr lang="it-IT" sz="900" dirty="0">
              <a:solidFill>
                <a:schemeClr val="tx1"/>
              </a:solidFill>
              <a:latin typeface="TIM Sans" panose="00000500000000000000" pitchFamily="50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B00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2" y="942975"/>
            <a:ext cx="1126701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6381331"/>
            <a:ext cx="948958" cy="251247"/>
          </a:xfrm>
          <a:prstGeom prst="rect">
            <a:avLst/>
          </a:prstGeom>
        </p:spPr>
      </p:pic>
      <p:sp>
        <p:nvSpPr>
          <p:cNvPr id="12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/>
              <a:t>Titolo della Relazione</a:t>
            </a:r>
          </a:p>
        </p:txBody>
      </p:sp>
      <p:sp>
        <p:nvSpPr>
          <p:cNvPr id="13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45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accent2"/>
          </a:solidFill>
          <a:latin typeface="TIM Sans Medium" panose="020205030406020605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750"/>
        </a:spcBef>
        <a:buFontTx/>
        <a:buNone/>
        <a:defRPr sz="18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6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4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3407701" y="1376772"/>
            <a:ext cx="8784299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5" name="Immagine 4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8" y="4725144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407701" y="1376772"/>
            <a:ext cx="8784299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9" name="Immagine 8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2" y="4797152"/>
            <a:ext cx="1359862" cy="360040"/>
          </a:xfrm>
          <a:prstGeom prst="rect">
            <a:avLst/>
          </a:prstGeom>
        </p:spPr>
      </p:pic>
      <p:pic>
        <p:nvPicPr>
          <p:cNvPr id="10" name="Immagine 9" descr="TIM_Simbol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23" y="1917827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0" name="Rettangolo 9"/>
          <p:cNvSpPr/>
          <p:nvPr/>
        </p:nvSpPr>
        <p:spPr>
          <a:xfrm>
            <a:off x="3407701" y="260648"/>
            <a:ext cx="8448939" cy="52205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6" name="Immagine 5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64" y="5877272"/>
            <a:ext cx="1359862" cy="360040"/>
          </a:xfrm>
          <a:prstGeom prst="rect">
            <a:avLst/>
          </a:prstGeom>
        </p:spPr>
      </p:pic>
      <p:pic>
        <p:nvPicPr>
          <p:cNvPr id="7" name="Immagine 6" descr="TIM_Simbo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3" y="1005856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07701" y="260648"/>
            <a:ext cx="8448939" cy="522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5" name="Immagine 4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3" y="5877272"/>
            <a:ext cx="1359869" cy="360040"/>
          </a:xfrm>
          <a:prstGeom prst="rect">
            <a:avLst/>
          </a:prstGeom>
        </p:spPr>
      </p:pic>
      <p:pic>
        <p:nvPicPr>
          <p:cNvPr id="9" name="Immagine 8" descr="TIM_Simbo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3" y="1005856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20" y="5773578"/>
            <a:ext cx="1606594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2063552" y="2708923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>
                <a:solidFill>
                  <a:srgbClr val="FFFFFF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  <p:pic>
        <p:nvPicPr>
          <p:cNvPr id="5" name="Immagine 4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517232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1649620" y="2708923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>
                <a:solidFill>
                  <a:srgbClr val="004691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  <p:pic>
        <p:nvPicPr>
          <p:cNvPr id="4" name="Immagine 3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20" y="5773578"/>
            <a:ext cx="1606594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70899" y="2730321"/>
            <a:ext cx="7016900" cy="1184855"/>
          </a:xfrm>
        </p:spPr>
        <p:txBody>
          <a:bodyPr/>
          <a:lstStyle/>
          <a:p>
            <a:br>
              <a:rPr lang="it-IT"/>
            </a:br>
            <a:r>
              <a:rPr lang="it-IT"/>
              <a:t>Regione </a:t>
            </a:r>
            <a:r>
              <a:rPr lang="it-IT" dirty="0"/>
              <a:t>Emilia Romagna – Assemblea Legislativa</a:t>
            </a:r>
            <a:br>
              <a:rPr lang="it-IT" dirty="0"/>
            </a:br>
            <a:r>
              <a:rPr lang="it-IT" dirty="0"/>
              <a:t>Invito audizione in Commissione III, territorio, ambiente, mobilità.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1200" dirty="0"/>
              <a:t>Bologna, 28 Giugno 2018</a:t>
            </a:r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Network  Area Nord Est</a:t>
            </a:r>
          </a:p>
        </p:txBody>
      </p:sp>
    </p:spTree>
    <p:extLst>
      <p:ext uri="{BB962C8B-B14F-4D97-AF65-F5344CB8AC3E}">
        <p14:creationId xmlns:p14="http://schemas.microsoft.com/office/powerpoint/2010/main" val="258697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5" y="360363"/>
            <a:ext cx="11279717" cy="798736"/>
          </a:xfrm>
        </p:spPr>
        <p:txBody>
          <a:bodyPr/>
          <a:lstStyle/>
          <a:p>
            <a:r>
              <a:rPr lang="it-IT" sz="2800" dirty="0"/>
              <a:t>Disagi a seguito di eventi atmosferici 13 novembre 2017. </a:t>
            </a:r>
            <a:br>
              <a:rPr lang="it-IT" sz="2800" dirty="0"/>
            </a:br>
            <a:r>
              <a:rPr lang="it-IT" sz="2000" dirty="0">
                <a:solidFill>
                  <a:schemeClr val="accent1"/>
                </a:solidFill>
              </a:rPr>
              <a:t>Audizione in Regione Emilia Romagna - Commissione III – Giovedì 1 marzo</a:t>
            </a:r>
            <a:br>
              <a:rPr lang="it-IT" sz="2800" dirty="0"/>
            </a:br>
            <a:br>
              <a:rPr lang="it-IT" sz="2800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5300" r="7701" b="1343"/>
          <a:stretch/>
        </p:blipFill>
        <p:spPr bwMode="auto">
          <a:xfrm>
            <a:off x="10874662" y="166650"/>
            <a:ext cx="1017053" cy="125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37308305\Desktop\fig3_traliccio_srb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4965" r="23610" b="21711"/>
          <a:stretch/>
        </p:blipFill>
        <p:spPr bwMode="auto">
          <a:xfrm>
            <a:off x="5056682" y="1447293"/>
            <a:ext cx="1174718" cy="17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7308305\Desktop\500_F_16905840_Uuu4a83bFre5wR77yR6XWJLJk9dxjo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7" y="2848963"/>
            <a:ext cx="976623" cy="14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384" y="4475016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/>
                </a:solidFill>
              </a:rPr>
              <a:t>Energia elettrica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21498" y="1473808"/>
            <a:ext cx="252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Stazione Radio Base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62950" y="4059375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Centrale telefonica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86148" y="324192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Batterie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473081" y="4045520"/>
            <a:ext cx="133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Utilizzatore fisso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448380" y="3422045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Utilizzatore mobile</a:t>
            </a:r>
          </a:p>
        </p:txBody>
      </p:sp>
      <p:pic>
        <p:nvPicPr>
          <p:cNvPr id="2053" name="Picture 5" descr="C:\Users\37308305\Desktop\Lite-fra-un-utente-di-telefonia-ed-il-gestore-in-ordine-al-pagamento-del-traffico-telefoni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r="32644"/>
          <a:stretch/>
        </p:blipFill>
        <p:spPr bwMode="auto">
          <a:xfrm>
            <a:off x="9407084" y="4378945"/>
            <a:ext cx="1515273" cy="12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37308305\Desktop\agcm-istruttoria-per-possibile-cartello-tra-operatori-telefonia-fissa-mobile-v3-321205-1280x7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r="5893"/>
          <a:stretch/>
        </p:blipFill>
        <p:spPr bwMode="auto">
          <a:xfrm>
            <a:off x="9477549" y="1993238"/>
            <a:ext cx="1417098" cy="13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410614" y="5412977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Batterie</a:t>
            </a:r>
          </a:p>
        </p:txBody>
      </p:sp>
      <p:pic>
        <p:nvPicPr>
          <p:cNvPr id="2055" name="Picture 7" descr="C:\Users\37308305\Desktop\imag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" r="66258" b="13549"/>
          <a:stretch/>
        </p:blipFill>
        <p:spPr bwMode="auto">
          <a:xfrm>
            <a:off x="7773389" y="4428707"/>
            <a:ext cx="650317" cy="11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37308305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689976"/>
            <a:ext cx="1214268" cy="10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37308305\Desktop\images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46" y="2460753"/>
            <a:ext cx="1038528" cy="7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37308305\Desktop\wireles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8222" b="7036"/>
          <a:stretch/>
        </p:blipFill>
        <p:spPr bwMode="auto">
          <a:xfrm>
            <a:off x="7609337" y="2095538"/>
            <a:ext cx="814369" cy="8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37308305\Desktop\images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54" y="4611581"/>
            <a:ext cx="1041749" cy="7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7579419" y="1829285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Onde radio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675411" y="4087076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Palificate</a:t>
            </a:r>
          </a:p>
        </p:txBody>
      </p:sp>
      <p:sp>
        <p:nvSpPr>
          <p:cNvPr id="24" name="Freccia a destra 23"/>
          <p:cNvSpPr/>
          <p:nvPr/>
        </p:nvSpPr>
        <p:spPr>
          <a:xfrm>
            <a:off x="6802581" y="3632432"/>
            <a:ext cx="2615497" cy="19115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8" name="CasellaDiTesto 2067"/>
          <p:cNvSpPr txBox="1"/>
          <p:nvPr/>
        </p:nvSpPr>
        <p:spPr>
          <a:xfrm>
            <a:off x="2790385" y="588761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Generatore</a:t>
            </a:r>
          </a:p>
          <a:p>
            <a:pPr algn="ctr"/>
            <a:r>
              <a:rPr lang="it-IT" sz="1200" dirty="0"/>
              <a:t>Elettrico</a:t>
            </a:r>
          </a:p>
        </p:txBody>
      </p:sp>
      <p:sp>
        <p:nvSpPr>
          <p:cNvPr id="2069" name="Rettangolo 2068"/>
          <p:cNvSpPr/>
          <p:nvPr/>
        </p:nvSpPr>
        <p:spPr>
          <a:xfrm>
            <a:off x="3101975" y="5908030"/>
            <a:ext cx="3048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1200" dirty="0">
                <a:solidFill>
                  <a:srgbClr val="000000"/>
                </a:solidFill>
              </a:rPr>
              <a:t>Generatore</a:t>
            </a:r>
          </a:p>
          <a:p>
            <a:pPr lvl="0" algn="ctr"/>
            <a:r>
              <a:rPr lang="it-IT" sz="1200" dirty="0">
                <a:solidFill>
                  <a:srgbClr val="000000"/>
                </a:solidFill>
              </a:rPr>
              <a:t>Elettrico</a:t>
            </a:r>
          </a:p>
        </p:txBody>
      </p:sp>
      <p:sp>
        <p:nvSpPr>
          <p:cNvPr id="2071" name="Rettangolo arrotondato 2070"/>
          <p:cNvSpPr/>
          <p:nvPr/>
        </p:nvSpPr>
        <p:spPr>
          <a:xfrm>
            <a:off x="2355238" y="1131763"/>
            <a:ext cx="4447344" cy="24562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072" name="Rettangolo arrotondato 2071"/>
          <p:cNvSpPr/>
          <p:nvPr/>
        </p:nvSpPr>
        <p:spPr>
          <a:xfrm>
            <a:off x="2313630" y="3865404"/>
            <a:ext cx="4488952" cy="2909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73" name="Freccia a destra 2072"/>
          <p:cNvSpPr/>
          <p:nvPr/>
        </p:nvSpPr>
        <p:spPr>
          <a:xfrm>
            <a:off x="1565551" y="3344433"/>
            <a:ext cx="678889" cy="686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75" name="Picture 15" descr="C:\Users\37308305\Desktop\AAEAAQAAAAAAAAsGAAAAJDQ0NzFjYWQ0LWQwMzItNDUwMC1hNGJiLTgxNjllYjdkNGJlO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23558" r="14947" b="9089"/>
          <a:stretch/>
        </p:blipFill>
        <p:spPr bwMode="auto">
          <a:xfrm>
            <a:off x="4465227" y="4450539"/>
            <a:ext cx="1766173" cy="10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Rettangolo 2076"/>
          <p:cNvSpPr/>
          <p:nvPr/>
        </p:nvSpPr>
        <p:spPr>
          <a:xfrm>
            <a:off x="7329056" y="5877132"/>
            <a:ext cx="4350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>
                <a:solidFill>
                  <a:srgbClr val="003264"/>
                </a:solidFill>
                <a:latin typeface="TIM Sans Medium"/>
              </a:rPr>
              <a:t>LA TELEFONIA DI TIM</a:t>
            </a:r>
          </a:p>
        </p:txBody>
      </p:sp>
    </p:spTree>
    <p:extLst>
      <p:ext uri="{BB962C8B-B14F-4D97-AF65-F5344CB8AC3E}">
        <p14:creationId xmlns:p14="http://schemas.microsoft.com/office/powerpoint/2010/main" val="348579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5" y="360363"/>
            <a:ext cx="11279717" cy="355600"/>
          </a:xfrm>
        </p:spPr>
        <p:txBody>
          <a:bodyPr/>
          <a:lstStyle/>
          <a:p>
            <a:r>
              <a:rPr lang="it-IT" sz="2800" dirty="0"/>
              <a:t>Disagi a seguito di eventi atmosferici 13 novembre 2017. </a:t>
            </a:r>
            <a:br>
              <a:rPr lang="it-IT" sz="2800" dirty="0"/>
            </a:br>
            <a:r>
              <a:rPr lang="it-IT" sz="2000" dirty="0">
                <a:solidFill>
                  <a:schemeClr val="accent1"/>
                </a:solidFill>
              </a:rPr>
              <a:t>Audizione in Regione Emilia Romagna - Commissione III – Giovedì 1 marzo</a:t>
            </a:r>
            <a:br>
              <a:rPr lang="it-IT" sz="2000" dirty="0"/>
            </a:br>
            <a:br>
              <a:rPr lang="it-IT" sz="2000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68" y="1056067"/>
            <a:ext cx="9465344" cy="5267459"/>
          </a:xfrm>
        </p:spPr>
        <p:txBody>
          <a:bodyPr/>
          <a:lstStyle/>
          <a:p>
            <a:r>
              <a:rPr lang="it-IT" sz="1600" dirty="0"/>
              <a:t>E</a:t>
            </a:r>
            <a:r>
              <a:rPr lang="it-IT" dirty="0"/>
              <a:t>vento meteo «neve» del 13 novembre 2017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Cause primarie dei disservizi:</a:t>
            </a:r>
          </a:p>
          <a:p>
            <a:pPr marL="6286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800" dirty="0"/>
              <a:t>interruzione della fornitura di energia elettrica</a:t>
            </a:r>
          </a:p>
          <a:p>
            <a:pPr marL="6286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800" dirty="0"/>
              <a:t>caduta di rami e alberi con conseguente taglio dei cavi di telefonia fissa (evento replicato durante il forte vento verificatosi a metà dicembre)</a:t>
            </a:r>
          </a:p>
          <a:p>
            <a:pPr marL="6286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800" dirty="0"/>
              <a:t>difficoltà nel raggiungere le zone oggetto di disservizi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Comunque tenuta del servizio di telefonia mobile che ha permesso di sopperire, per buona parte, ai disagi registrati sulla rete di accesso di telefonia fissa tradizionale.</a:t>
            </a:r>
          </a:p>
          <a:p>
            <a:pPr algn="just"/>
            <a:endParaRPr lang="it-IT" sz="1600" i="1" dirty="0"/>
          </a:p>
          <a:p>
            <a:pPr algn="just"/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87532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5" y="360363"/>
            <a:ext cx="11279717" cy="798736"/>
          </a:xfrm>
        </p:spPr>
        <p:txBody>
          <a:bodyPr/>
          <a:lstStyle/>
          <a:p>
            <a:r>
              <a:rPr lang="it-IT" sz="2800" dirty="0"/>
              <a:t>Disagi a seguito di eventi atmosferici 13 novembre 2017. </a:t>
            </a:r>
            <a:br>
              <a:rPr lang="it-IT" sz="2800" dirty="0"/>
            </a:br>
            <a:r>
              <a:rPr lang="it-IT" sz="2000" dirty="0">
                <a:solidFill>
                  <a:schemeClr val="accent1"/>
                </a:solidFill>
              </a:rPr>
              <a:t>Audizione in Regione Emilia Romagna - Commissione III – Giovedì 1 marzo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>
                <a:solidFill>
                  <a:schemeClr val="accent1"/>
                </a:solidFill>
              </a:rPr>
              <a:t>Le consistenze di TIM in Emilia Romagna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05" y="2163651"/>
            <a:ext cx="9465344" cy="2057368"/>
          </a:xfrm>
        </p:spPr>
        <p:txBody>
          <a:bodyPr/>
          <a:lstStyle/>
          <a:p>
            <a:endParaRPr lang="it-IT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N° 1.625 Stazioni radio base (mobile, gennaio 2018)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N° 1.463.403  linee mobili (novembre 2017)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N° </a:t>
            </a:r>
            <a:r>
              <a:rPr lang="it-IT" b="1" dirty="0"/>
              <a:t>871 centrali telefoniche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N° </a:t>
            </a:r>
            <a:r>
              <a:rPr lang="it-IT" sz="1600" dirty="0"/>
              <a:t>750.257</a:t>
            </a:r>
            <a:r>
              <a:rPr lang="it-IT" sz="1600" i="1" dirty="0"/>
              <a:t> linee fisse (dicembre 2017)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18" y="3555441"/>
            <a:ext cx="3629602" cy="246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58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872692"/>
          </a:xfrm>
        </p:spPr>
        <p:txBody>
          <a:bodyPr/>
          <a:lstStyle/>
          <a:p>
            <a:r>
              <a:rPr lang="it-IT" sz="2800" dirty="0"/>
              <a:t>Disagi a seguito di eventi atmosferici 13 novembre 2017. </a:t>
            </a:r>
            <a:br>
              <a:rPr lang="it-IT" sz="2800" dirty="0"/>
            </a:br>
            <a:r>
              <a:rPr lang="it-IT" sz="2000" dirty="0">
                <a:solidFill>
                  <a:schemeClr val="accent1"/>
                </a:solidFill>
              </a:rPr>
              <a:t>Audizione in Regione Emilia Romagna - Commissione III – Giovedì 1 marzo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61" y="1443038"/>
            <a:ext cx="68389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38251" y="1443038"/>
            <a:ext cx="4584310" cy="4134119"/>
          </a:xfrm>
        </p:spPr>
        <p:txBody>
          <a:bodyPr/>
          <a:lstStyle/>
          <a:p>
            <a:endParaRPr lang="it-IT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Affluenza settimanale fino a 11.500 TT contro una media di periodo 7.500 TT (+50%)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Incremento produttivo di circa il 25% rispetto alla media del periodo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390 Tecnici (MOS/MOI) sui TT singoli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100 Tecnici (MOS/MOI) su guasti cavo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Incremento fino a 700 Tecnici (MOS/MOI) nel periodo in esame su Assurance (+45%)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Segnalazioni di manutenzioni urgenti su impianti fino a 100 al giorno contro una media di 25 (+4 volte)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7163" y="1196263"/>
            <a:ext cx="4488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Gli interventi sulla rete di accesso: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86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2"/>
            <a:ext cx="11279717" cy="900401"/>
          </a:xfrm>
        </p:spPr>
        <p:txBody>
          <a:bodyPr/>
          <a:lstStyle/>
          <a:p>
            <a:r>
              <a:rPr lang="it-IT" sz="2800" dirty="0"/>
              <a:t>Disagi a seguito di eventi atmosferici 13 novembre 2017. </a:t>
            </a:r>
            <a:br>
              <a:rPr lang="it-IT" sz="3200" dirty="0"/>
            </a:br>
            <a:r>
              <a:rPr lang="it-IT" sz="2000" dirty="0">
                <a:solidFill>
                  <a:schemeClr val="accent1"/>
                </a:solidFill>
              </a:rPr>
              <a:t>Audizione in Regione Emilia Romagna - Commissione III – Giovedì 1 marzo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5" y="1604947"/>
            <a:ext cx="5963042" cy="31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604504" y="4564930"/>
            <a:ext cx="11245749" cy="1457180"/>
          </a:xfrm>
        </p:spPr>
        <p:txBody>
          <a:bodyPr/>
          <a:lstStyle/>
          <a:p>
            <a:endParaRPr lang="it-IT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Affluenza giornaliera quadruplicata rispetto alla media di periodo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/>
              <a:t>Interventi gestiti al massimo entro il giorno successivo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21" y="1706548"/>
            <a:ext cx="5749710" cy="30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97163" y="1140847"/>
            <a:ext cx="7804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Gli interventi sulla rete Trasmissiva, di Commutazione e Mobile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82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928110"/>
          </a:xfrm>
        </p:spPr>
        <p:txBody>
          <a:bodyPr/>
          <a:lstStyle/>
          <a:p>
            <a:r>
              <a:rPr lang="it-IT" sz="2800" dirty="0"/>
              <a:t>Disagi a seguito di eventi atmosferici 13 novembre 2017. </a:t>
            </a:r>
            <a:br>
              <a:rPr lang="it-IT" sz="3600" dirty="0"/>
            </a:br>
            <a:r>
              <a:rPr lang="it-IT" sz="2000" dirty="0">
                <a:solidFill>
                  <a:schemeClr val="accent1"/>
                </a:solidFill>
              </a:rPr>
              <a:t>Audizione in Regione Emilia Romagna - Commissione III – Giovedì 1 marzo</a:t>
            </a:r>
            <a:br>
              <a:rPr lang="it-IT" sz="2000" dirty="0">
                <a:solidFill>
                  <a:schemeClr val="accent1"/>
                </a:solidFill>
              </a:rPr>
            </a:br>
            <a:br>
              <a:rPr lang="it-IT" sz="2000" dirty="0">
                <a:solidFill>
                  <a:schemeClr val="accent1"/>
                </a:solidFill>
              </a:rPr>
            </a:br>
            <a:r>
              <a:rPr lang="it-IT" sz="2000" dirty="0">
                <a:solidFill>
                  <a:schemeClr val="accent1"/>
                </a:solidFill>
              </a:rPr>
              <a:t>I RIFERIMENTI</a:t>
            </a:r>
            <a:endParaRPr lang="it-IT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28" y="1136939"/>
            <a:ext cx="6877016" cy="360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80" y="4810718"/>
            <a:ext cx="6604156" cy="140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2396"/>
      </p:ext>
    </p:extLst>
  </p:cSld>
  <p:clrMapOvr>
    <a:masterClrMapping/>
  </p:clrMapOvr>
</p:sld>
</file>

<file path=ppt/theme/theme1.xml><?xml version="1.0" encoding="utf-8"?>
<a:theme xmlns:a="http://schemas.openxmlformats.org/drawingml/2006/main" name="SAL LAA Maggio 17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AAA5C8"/>
      </a:accent4>
      <a:accent5>
        <a:srgbClr val="003264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B1C9A9E9-C53D-471D-AAF5-89A999C1D3D8}"/>
    </a:ext>
  </a:extLst>
</a:theme>
</file>

<file path=ppt/theme/theme2.xml><?xml version="1.0" encoding="utf-8"?>
<a:theme xmlns:a="http://schemas.openxmlformats.org/drawingml/2006/main" name="Master - Cover 1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57874FF7-5142-43B7-B697-5AE11C762718}"/>
    </a:ext>
  </a:extLst>
</a:theme>
</file>

<file path=ppt/theme/theme3.xml><?xml version="1.0" encoding="utf-8"?>
<a:theme xmlns:a="http://schemas.openxmlformats.org/drawingml/2006/main" name="Master - Cover 2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D39F4138-B6F5-43FC-9E77-FB24300A3FCD}"/>
    </a:ext>
  </a:extLst>
</a:theme>
</file>

<file path=ppt/theme/theme4.xml><?xml version="1.0" encoding="utf-8"?>
<a:theme xmlns:a="http://schemas.openxmlformats.org/drawingml/2006/main" name="Master - Cover 3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5A06C536-DCCB-423C-A822-E133DB3FBDAC}"/>
    </a:ext>
  </a:extLst>
</a:theme>
</file>

<file path=ppt/theme/theme5.xml><?xml version="1.0" encoding="utf-8"?>
<a:theme xmlns:a="http://schemas.openxmlformats.org/drawingml/2006/main" name="Master - Cover 4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B66CE9C6-93CB-42C7-A41B-F804E154541A}"/>
    </a:ext>
  </a:extLst>
</a:theme>
</file>

<file path=ppt/theme/theme6.xml><?xml version="1.0" encoding="utf-8"?>
<a:theme xmlns:a="http://schemas.openxmlformats.org/drawingml/2006/main" name="Master - Cover Bianca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TIM Font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F42C0ADE-D192-470E-8AFA-507ADD70B05C}"/>
    </a:ext>
  </a:extLst>
</a:theme>
</file>

<file path=ppt/theme/theme7.xml><?xml version="1.0" encoding="utf-8"?>
<a:theme xmlns:a="http://schemas.openxmlformats.org/drawingml/2006/main" name="Mastro - Grazie Blu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A6811448-7869-4328-8893-725141657CDB}"/>
    </a:ext>
  </a:extLst>
</a:theme>
</file>

<file path=ppt/theme/theme8.xml><?xml version="1.0" encoding="utf-8"?>
<a:theme xmlns:a="http://schemas.openxmlformats.org/drawingml/2006/main" name="1_Mastro - Grazie Bianca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16A10EB6-4CA3-460E-883C-8B30CA11E92F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14A9464081124583D0C1B493ABC696" ma:contentTypeVersion="3" ma:contentTypeDescription="Creare un nuovo documento." ma:contentTypeScope="" ma:versionID="90321808def6f840b42e64978aa57aac">
  <xsd:schema xmlns:xsd="http://www.w3.org/2001/XMLSchema" xmlns:xs="http://www.w3.org/2001/XMLSchema" xmlns:p="http://schemas.microsoft.com/office/2006/metadata/properties" xmlns:ns2="7ee2c968-d3ec-4de0-b455-112bc7b22b4c" xmlns:ns3="b83b51fa-0077-45d5-a5fb-b0a7d92e3730" targetNamespace="http://schemas.microsoft.com/office/2006/metadata/properties" ma:root="true" ma:fieldsID="f5fa9b993ebdf461e6fb1a32f9099166" ns2:_="" ns3:_="">
    <xsd:import namespace="7ee2c968-d3ec-4de0-b455-112bc7b22b4c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c968-d3ec-4de0-b455-112bc7b22b4c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7ee2c968-d3ec-4de0-b455-112bc7b22b4c" xsi:nil="true"/>
  </documentManagement>
</p:properties>
</file>

<file path=customXml/item3.xml><?xml version="1.0" encoding="utf-8"?>
<?mso-contentType ?>
<FormTemplates xmlns="http://schemas.microsoft.com/sharepoint/v3/contenttype/forms">
  <Display>ShareDocEditForm</Display>
  <Edit>ShareDocEditForm</Edit>
</FormTemplates>
</file>

<file path=customXml/itemProps1.xml><?xml version="1.0" encoding="utf-8"?>
<ds:datastoreItem xmlns:ds="http://schemas.openxmlformats.org/officeDocument/2006/customXml" ds:itemID="{A2F63C04-D1C9-4DDC-9153-E768464904EB}"/>
</file>

<file path=customXml/itemProps2.xml><?xml version="1.0" encoding="utf-8"?>
<ds:datastoreItem xmlns:ds="http://schemas.openxmlformats.org/officeDocument/2006/customXml" ds:itemID="{98C8A750-5061-473A-977A-71D2C0994E0D}"/>
</file>

<file path=customXml/itemProps3.xml><?xml version="1.0" encoding="utf-8"?>
<ds:datastoreItem xmlns:ds="http://schemas.openxmlformats.org/officeDocument/2006/customXml" ds:itemID="{CBBC0224-921B-4B7D-B5BB-A27693E62DAB}"/>
</file>

<file path=docProps/app.xml><?xml version="1.0" encoding="utf-8"?>
<Properties xmlns="http://schemas.openxmlformats.org/officeDocument/2006/extended-properties" xmlns:vt="http://schemas.openxmlformats.org/officeDocument/2006/docPropsVTypes">
  <Template>SAL LAA Maggio 17</Template>
  <TotalTime>1859</TotalTime>
  <Words>330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Segoe UI Semilight</vt:lpstr>
      <vt:lpstr>Arial</vt:lpstr>
      <vt:lpstr>TIM Sans Light</vt:lpstr>
      <vt:lpstr>MS PGothic</vt:lpstr>
      <vt:lpstr>Wingdings</vt:lpstr>
      <vt:lpstr>TIM Sans Medium</vt:lpstr>
      <vt:lpstr>Calibri</vt:lpstr>
      <vt:lpstr>FS Me</vt:lpstr>
      <vt:lpstr>Franklin Gothic Medium</vt:lpstr>
      <vt:lpstr>TIM Sans</vt:lpstr>
      <vt:lpstr>MS PGothic</vt:lpstr>
      <vt:lpstr>Franklin Gothic Demi</vt:lpstr>
      <vt:lpstr>SAL LAA Maggio 17</vt:lpstr>
      <vt:lpstr>Master - Cover 1</vt:lpstr>
      <vt:lpstr>Master - Cover 2</vt:lpstr>
      <vt:lpstr>Master - Cover 3</vt:lpstr>
      <vt:lpstr>Master - Cover 4</vt:lpstr>
      <vt:lpstr>Master - Cover Bianca</vt:lpstr>
      <vt:lpstr>Mastro - Grazie Blu</vt:lpstr>
      <vt:lpstr>1_Mastro - Grazie Bianca</vt:lpstr>
      <vt:lpstr> Regione Emilia Romagna – Assemblea Legislativa Invito audizione in Commissione III, territorio, ambiente, mobilità.</vt:lpstr>
      <vt:lpstr>Disagi a seguito di eventi atmosferici 13 novembre 2017.  Audizione in Regione Emilia Romagna - Commissione III – Giovedì 1 marzo    </vt:lpstr>
      <vt:lpstr>Disagi a seguito di eventi atmosferici 13 novembre 2017.  Audizione in Regione Emilia Romagna - Commissione III – Giovedì 1 marzo   </vt:lpstr>
      <vt:lpstr>Disagi a seguito di eventi atmosferici 13 novembre 2017.  Audizione in Regione Emilia Romagna - Commissione III – Giovedì 1 marzo  Le consistenze di TIM in Emilia Romagna   </vt:lpstr>
      <vt:lpstr>Disagi a seguito di eventi atmosferici 13 novembre 2017.  Audizione in Regione Emilia Romagna - Commissione III – Giovedì 1 marzo </vt:lpstr>
      <vt:lpstr>Disagi a seguito di eventi atmosferici 13 novembre 2017.  Audizione in Regione Emilia Romagna - Commissione III – Giovedì 1 marzo</vt:lpstr>
      <vt:lpstr>Disagi a seguito di eventi atmosferici 13 novembre 2017.  Audizione in Regione Emilia Romagna - Commissione III – Giovedì 1 marzo  I RIFERIMENTI</vt:lpstr>
    </vt:vector>
  </TitlesOfParts>
  <Company>Telecom Italia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 Local Autority Account</dc:title>
  <dc:creator>Giacomini Alberto</dc:creator>
  <cp:lastModifiedBy>Schinaia Sergio</cp:lastModifiedBy>
  <cp:revision>122</cp:revision>
  <cp:lastPrinted>2018-06-28T09:22:35Z</cp:lastPrinted>
  <dcterms:created xsi:type="dcterms:W3CDTF">2017-05-17T12:13:10Z</dcterms:created>
  <dcterms:modified xsi:type="dcterms:W3CDTF">2018-06-28T09:24:27Z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0x0101001F14A9464081124583D0C1B493ABC696</vt:lpwstr>
  </property>
</Properties>
</file>