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19"/>
  </p:notesMasterIdLst>
  <p:sldIdLst>
    <p:sldId id="263" r:id="rId5"/>
    <p:sldId id="314" r:id="rId6"/>
    <p:sldId id="317" r:id="rId7"/>
    <p:sldId id="265" r:id="rId8"/>
    <p:sldId id="315" r:id="rId9"/>
    <p:sldId id="281" r:id="rId10"/>
    <p:sldId id="334" r:id="rId11"/>
    <p:sldId id="277" r:id="rId12"/>
    <p:sldId id="256" r:id="rId13"/>
    <p:sldId id="335" r:id="rId14"/>
    <p:sldId id="319" r:id="rId15"/>
    <p:sldId id="279" r:id="rId16"/>
    <p:sldId id="333" r:id="rId17"/>
    <p:sldId id="338" r:id="rId18"/>
  </p:sldIdLst>
  <p:sldSz cx="9144000" cy="6858000" type="screen4x3"/>
  <p:notesSz cx="6797675" cy="987266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uca Montanari" initials="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AC8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85" autoAdjust="0"/>
    <p:restoredTop sz="94660"/>
  </p:normalViewPr>
  <p:slideViewPr>
    <p:cSldViewPr>
      <p:cViewPr varScale="1">
        <p:scale>
          <a:sx n="67" d="100"/>
          <a:sy n="67" d="100"/>
        </p:scale>
        <p:origin x="1306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5" y="5"/>
            <a:ext cx="2945873" cy="492997"/>
          </a:xfrm>
          <a:prstGeom prst="rect">
            <a:avLst/>
          </a:prstGeom>
        </p:spPr>
        <p:txBody>
          <a:bodyPr vert="horz" lIns="92214" tIns="46104" rIns="92214" bIns="46104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202" y="5"/>
            <a:ext cx="2945873" cy="492997"/>
          </a:xfrm>
          <a:prstGeom prst="rect">
            <a:avLst/>
          </a:prstGeom>
        </p:spPr>
        <p:txBody>
          <a:bodyPr vert="horz" lIns="92214" tIns="46104" rIns="92214" bIns="46104" rtlCol="0"/>
          <a:lstStyle>
            <a:lvl1pPr algn="r">
              <a:defRPr sz="1200"/>
            </a:lvl1pPr>
          </a:lstStyle>
          <a:p>
            <a:fld id="{D84DCD74-3A57-435C-8912-9FFFE6657E1D}" type="datetimeFigureOut">
              <a:rPr lang="it-IT" smtClean="0"/>
              <a:t>24/05/2018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14" tIns="46104" rIns="92214" bIns="46104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2" y="4689839"/>
            <a:ext cx="5438783" cy="4441743"/>
          </a:xfrm>
          <a:prstGeom prst="rect">
            <a:avLst/>
          </a:prstGeom>
        </p:spPr>
        <p:txBody>
          <a:bodyPr vert="horz" lIns="92214" tIns="46104" rIns="92214" bIns="46104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5" y="9378081"/>
            <a:ext cx="2945873" cy="492997"/>
          </a:xfrm>
          <a:prstGeom prst="rect">
            <a:avLst/>
          </a:prstGeom>
        </p:spPr>
        <p:txBody>
          <a:bodyPr vert="horz" lIns="92214" tIns="46104" rIns="92214" bIns="46104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202" y="9378081"/>
            <a:ext cx="2945873" cy="492997"/>
          </a:xfrm>
          <a:prstGeom prst="rect">
            <a:avLst/>
          </a:prstGeom>
        </p:spPr>
        <p:txBody>
          <a:bodyPr vert="horz" lIns="92214" tIns="46104" rIns="92214" bIns="46104" rtlCol="0" anchor="b"/>
          <a:lstStyle>
            <a:lvl1pPr algn="r">
              <a:defRPr sz="1200"/>
            </a:lvl1pPr>
          </a:lstStyle>
          <a:p>
            <a:fld id="{8475C060-1007-4290-ACF6-20EB25919F4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6542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75C060-1007-4290-ACF6-20EB25919F49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0968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75C060-1007-4290-ACF6-20EB25919F49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8180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75C060-1007-4290-ACF6-20EB25919F49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378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408113" y="1144588"/>
            <a:ext cx="4122737" cy="309086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75C060-1007-4290-ACF6-20EB25919F49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0232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75C060-1007-4290-ACF6-20EB25919F49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6574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75C060-1007-4290-ACF6-20EB25919F49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3784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75C060-1007-4290-ACF6-20EB25919F49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07884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1408113" y="1144588"/>
            <a:ext cx="4122737" cy="3090862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75C060-1007-4290-ACF6-20EB25919F49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5900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6E371-A96A-4683-AEBB-3407C78DE3CF}" type="datetimeFigureOut">
              <a:rPr lang="it-IT" smtClean="0"/>
              <a:t>24/05/2018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C143-26E6-4DD6-A42E-3D7B2DB222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1122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6E371-A96A-4683-AEBB-3407C78DE3CF}" type="datetimeFigureOut">
              <a:rPr lang="it-IT" smtClean="0"/>
              <a:t>24/05/2018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C143-26E6-4DD6-A42E-3D7B2DB222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5100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6E371-A96A-4683-AEBB-3407C78DE3CF}" type="datetimeFigureOut">
              <a:rPr lang="it-IT" smtClean="0"/>
              <a:t>24/05/2018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C143-26E6-4DD6-A42E-3D7B2DB222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505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6E371-A96A-4683-AEBB-3407C78DE3CF}" type="datetimeFigureOut">
              <a:rPr lang="it-IT" smtClean="0"/>
              <a:t>24/05/2018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C143-26E6-4DD6-A42E-3D7B2DB222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4351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6E371-A96A-4683-AEBB-3407C78DE3CF}" type="datetimeFigureOut">
              <a:rPr lang="it-IT" smtClean="0"/>
              <a:t>24/05/2018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C143-26E6-4DD6-A42E-3D7B2DB222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4762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6E371-A96A-4683-AEBB-3407C78DE3CF}" type="datetimeFigureOut">
              <a:rPr lang="it-IT" smtClean="0"/>
              <a:t>24/05/2018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C143-26E6-4DD6-A42E-3D7B2DB222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5916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6E371-A96A-4683-AEBB-3407C78DE3CF}" type="datetimeFigureOut">
              <a:rPr lang="it-IT" smtClean="0"/>
              <a:t>24/05/2018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C143-26E6-4DD6-A42E-3D7B2DB222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3870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6E371-A96A-4683-AEBB-3407C78DE3CF}" type="datetimeFigureOut">
              <a:rPr lang="it-IT" smtClean="0"/>
              <a:t>24/05/2018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C143-26E6-4DD6-A42E-3D7B2DB222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5555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6E371-A96A-4683-AEBB-3407C78DE3CF}" type="datetimeFigureOut">
              <a:rPr lang="it-IT" smtClean="0"/>
              <a:t>24/05/2018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C143-26E6-4DD6-A42E-3D7B2DB222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4792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6E371-A96A-4683-AEBB-3407C78DE3CF}" type="datetimeFigureOut">
              <a:rPr lang="it-IT" smtClean="0"/>
              <a:t>24/05/2018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C143-26E6-4DD6-A42E-3D7B2DB222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9253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6E371-A96A-4683-AEBB-3407C78DE3CF}" type="datetimeFigureOut">
              <a:rPr lang="it-IT" smtClean="0"/>
              <a:t>24/05/2018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FC143-26E6-4DD6-A42E-3D7B2DB222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084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6E371-A96A-4683-AEBB-3407C78DE3CF}" type="datetimeFigureOut">
              <a:rPr lang="it-IT" smtClean="0"/>
              <a:t>24/05/2018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FC143-26E6-4DD6-A42E-3D7B2DB222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8848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emf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emf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emf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019671" y="5157192"/>
            <a:ext cx="6944816" cy="1333315"/>
          </a:xfrm>
        </p:spPr>
        <p:txBody>
          <a:bodyPr/>
          <a:lstStyle/>
          <a:p>
            <a:pPr algn="r"/>
            <a:r>
              <a:rPr lang="it-IT" b="1" dirty="0">
                <a:solidFill>
                  <a:schemeClr val="tx1"/>
                </a:solidFill>
              </a:rPr>
              <a:t>IL PUNTO SULLA </a:t>
            </a:r>
          </a:p>
          <a:p>
            <a:pPr algn="r"/>
            <a:r>
              <a:rPr lang="it-IT" b="1" dirty="0">
                <a:solidFill>
                  <a:schemeClr val="tx1"/>
                </a:solidFill>
              </a:rPr>
              <a:t>RICOSTRUZIONE IN EMILIA</a:t>
            </a:r>
          </a:p>
        </p:txBody>
      </p:sp>
      <p:sp>
        <p:nvSpPr>
          <p:cNvPr id="4" name="Rettangolo 3"/>
          <p:cNvSpPr/>
          <p:nvPr/>
        </p:nvSpPr>
        <p:spPr>
          <a:xfrm>
            <a:off x="4572000" y="2852936"/>
            <a:ext cx="4392488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Commissione Territorio, Ambiente, Mobilità </a:t>
            </a:r>
          </a:p>
          <a:p>
            <a:pPr algn="ctr"/>
            <a:endParaRPr lang="it-IT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it-IT" sz="2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24 </a:t>
            </a:r>
            <a:r>
              <a:rPr lang="it-IT" sz="2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MAGGIO 2018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688" y="122717"/>
            <a:ext cx="1298039" cy="1390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ttangolo 4"/>
          <p:cNvSpPr/>
          <p:nvPr/>
        </p:nvSpPr>
        <p:spPr>
          <a:xfrm>
            <a:off x="1864096" y="116631"/>
            <a:ext cx="7100391" cy="432048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240703" y="4080290"/>
            <a:ext cx="5002857" cy="263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ttangolo 5"/>
          <p:cNvSpPr/>
          <p:nvPr/>
        </p:nvSpPr>
        <p:spPr>
          <a:xfrm>
            <a:off x="1690419" y="535917"/>
            <a:ext cx="744774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4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SISMA E RICOSTRUZIONE</a:t>
            </a:r>
          </a:p>
        </p:txBody>
      </p:sp>
      <p:sp>
        <p:nvSpPr>
          <p:cNvPr id="7" name="Rettangolo 6"/>
          <p:cNvSpPr/>
          <p:nvPr/>
        </p:nvSpPr>
        <p:spPr>
          <a:xfrm>
            <a:off x="7460628" y="1358877"/>
            <a:ext cx="1511821" cy="144655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8800" b="1" cap="none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6"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6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5848686" y="1068145"/>
            <a:ext cx="269817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t-IT" sz="4400" b="1" cap="none" spc="50" dirty="0">
                <a:ln w="11430"/>
                <a:solidFill>
                  <a:schemeClr val="bg1">
                    <a:lumMod val="8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2012-2018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D61E8899-BE57-48CD-9301-64CD55332AC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495" y="1722390"/>
            <a:ext cx="3502868" cy="4923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768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16632"/>
            <a:ext cx="1008467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98004"/>
            <a:ext cx="1008467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itolo 1"/>
          <p:cNvSpPr>
            <a:spLocks noGrp="1"/>
          </p:cNvSpPr>
          <p:nvPr>
            <p:ph type="title"/>
          </p:nvPr>
        </p:nvSpPr>
        <p:spPr>
          <a:xfrm>
            <a:off x="1259632" y="197768"/>
            <a:ext cx="7560840" cy="854968"/>
          </a:xfrm>
        </p:spPr>
        <p:txBody>
          <a:bodyPr anchor="ctr">
            <a:noAutofit/>
          </a:bodyPr>
          <a:lstStyle/>
          <a:p>
            <a:r>
              <a:rPr lang="it-IT" sz="3000" b="1" dirty="0">
                <a:solidFill>
                  <a:srgbClr val="C00000"/>
                </a:solidFill>
              </a:rPr>
              <a:t>RICOSTRUZIONE PUBBLICA – </a:t>
            </a:r>
            <a:r>
              <a:rPr lang="it-IT" sz="2800" b="1" dirty="0">
                <a:solidFill>
                  <a:srgbClr val="C00000"/>
                </a:solidFill>
              </a:rPr>
              <a:t>nuovo piano 2018 e stato di avanzamento degli interventi</a:t>
            </a:r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140096" y="3891835"/>
            <a:ext cx="4885390" cy="344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03AB47CB-BBDD-491C-AA98-B818A6AF9B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738" y="5029087"/>
            <a:ext cx="7168501" cy="1221800"/>
          </a:xfrm>
          <a:prstGeom prst="rect">
            <a:avLst/>
          </a:prstGeom>
        </p:spPr>
      </p:pic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A9ABDD5A-A2E4-488A-8DF7-9A1436C87E67}"/>
              </a:ext>
            </a:extLst>
          </p:cNvPr>
          <p:cNvSpPr txBox="1"/>
          <p:nvPr/>
        </p:nvSpPr>
        <p:spPr>
          <a:xfrm>
            <a:off x="611738" y="4566306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/>
              <a:t>Stato di avanzamento: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5C5CABEF-89D0-4ED7-86D4-3FC430AEBF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544553"/>
              </p:ext>
            </p:extLst>
          </p:nvPr>
        </p:nvGraphicFramePr>
        <p:xfrm>
          <a:off x="611738" y="2859243"/>
          <a:ext cx="7974390" cy="16316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03077">
                  <a:extLst>
                    <a:ext uri="{9D8B030D-6E8A-4147-A177-3AD203B41FA5}">
                      <a16:colId xmlns:a16="http://schemas.microsoft.com/office/drawing/2014/main" val="676252223"/>
                    </a:ext>
                  </a:extLst>
                </a:gridCol>
                <a:gridCol w="3871313">
                  <a:extLst>
                    <a:ext uri="{9D8B030D-6E8A-4147-A177-3AD203B41FA5}">
                      <a16:colId xmlns:a16="http://schemas.microsoft.com/office/drawing/2014/main" val="3661373083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CATEGORIA ENTE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IMPORTO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451684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diocesi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€ 57.821.890,80 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6586678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comparto sanità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€ 9.000.000,00 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0150572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comuni e province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€ 101.110.826,82 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50410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 TOTALE </a:t>
                      </a:r>
                      <a:endParaRPr lang="it-IT" sz="1600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solidFill>
                            <a:schemeClr val="tx1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</a:rPr>
                        <a:t>€ 167.932.717,62</a:t>
                      </a:r>
                      <a:endParaRPr lang="it-IT" sz="1600" b="1" dirty="0">
                        <a:solidFill>
                          <a:schemeClr val="tx1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Arial" panose="020B0604020202020204" pitchFamily="34" charset="0"/>
                        <a:ea typeface="Arial Unicode MS"/>
                        <a:cs typeface="Arial Unicode MS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4863365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9B4D402B-FDD5-4DF4-A9CA-2A526FF88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798" y="1556792"/>
            <a:ext cx="806489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 Unicode MS"/>
                <a:cs typeface="Arial" panose="020B0604020202020204" pitchFamily="34" charset="0"/>
              </a:rPr>
              <a:t>Con le nuove risorse stanziate dalla legge di bilancio 2018 è stato approvato dalla Giunta Regionale e dal Commissario </a:t>
            </a:r>
            <a:r>
              <a:rPr kumimoji="0" lang="it-IT" altLang="it-IT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 Unicode MS"/>
                <a:cs typeface="Arial" panose="020B0604020202020204" pitchFamily="34" charset="0"/>
              </a:rPr>
              <a:t>il nuovo Piano delle Opere pubbliche e beni culturali per il 2018</a:t>
            </a:r>
            <a:r>
              <a:rPr kumimoji="0" lang="it-IT" altLang="it-IT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Arial Unicode MS"/>
                <a:cs typeface="Arial" panose="020B0604020202020204" pitchFamily="34" charset="0"/>
              </a:rPr>
              <a:t> che va a completare i fabbisogno dei comuni e a finanziare completamenti di opere già parzia</a:t>
            </a:r>
            <a:r>
              <a:rPr lang="it-IT" altLang="it-IT" dirty="0">
                <a:latin typeface="+mj-lt"/>
                <a:ea typeface="Arial Unicode MS"/>
                <a:cs typeface="Arial" panose="020B0604020202020204" pitchFamily="34" charset="0"/>
              </a:rPr>
              <a:t>lmente finanziate di altri Enti.</a:t>
            </a:r>
            <a:endParaRPr kumimoji="0" lang="it-IT" altLang="it-IT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382059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94518" y="170557"/>
            <a:ext cx="7218709" cy="1143000"/>
          </a:xfrm>
        </p:spPr>
        <p:txBody>
          <a:bodyPr>
            <a:normAutofit/>
          </a:bodyPr>
          <a:lstStyle/>
          <a:p>
            <a:pPr algn="l"/>
            <a:r>
              <a:rPr lang="it-IT" b="1" dirty="0">
                <a:solidFill>
                  <a:srgbClr val="C00000"/>
                </a:solidFill>
              </a:rPr>
              <a:t>TRASPARENZA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080120" cy="115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294490" y="3922741"/>
            <a:ext cx="5292629" cy="344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ttangolo 6"/>
          <p:cNvSpPr/>
          <p:nvPr/>
        </p:nvSpPr>
        <p:spPr>
          <a:xfrm>
            <a:off x="549800" y="1280954"/>
            <a:ext cx="45330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200" b="1" dirty="0">
                <a:latin typeface="+mj-lt"/>
              </a:rPr>
              <a:t>DURER</a:t>
            </a:r>
            <a:r>
              <a:rPr lang="it-IT" sz="4000" b="1" dirty="0">
                <a:latin typeface="+mj-lt"/>
              </a:rPr>
              <a:t> </a:t>
            </a:r>
            <a:r>
              <a:rPr lang="it-IT" sz="1600" dirty="0">
                <a:latin typeface="+mj-lt"/>
              </a:rPr>
              <a:t>(Database Unico della Ricostruzione)</a:t>
            </a:r>
            <a:endParaRPr lang="it-IT" sz="4000" dirty="0">
              <a:latin typeface="+mj-lt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32BE3423-B622-4022-A174-294B4CC94218}"/>
              </a:ext>
            </a:extLst>
          </p:cNvPr>
          <p:cNvSpPr/>
          <p:nvPr/>
        </p:nvSpPr>
        <p:spPr>
          <a:xfrm>
            <a:off x="599286" y="2060848"/>
            <a:ext cx="43924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dirty="0">
                <a:latin typeface="+mj-lt"/>
              </a:rPr>
              <a:t>Banca dati complessiva della ricostruzione pubblica e privata che permette, agli Enti abilitati, elaborazioni di sintesi delle attività di ricostruzione e del loro stato di avanzamento. </a:t>
            </a:r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5DBED746-BA0B-47DF-A298-B4F18449CA91}"/>
              </a:ext>
            </a:extLst>
          </p:cNvPr>
          <p:cNvSpPr/>
          <p:nvPr/>
        </p:nvSpPr>
        <p:spPr>
          <a:xfrm>
            <a:off x="5141928" y="1292567"/>
            <a:ext cx="36167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err="1">
                <a:latin typeface="+mj-lt"/>
              </a:rPr>
              <a:t>MiRIC</a:t>
            </a:r>
            <a:r>
              <a:rPr lang="it-IT" sz="3200" b="1" dirty="0">
                <a:latin typeface="+mj-lt"/>
              </a:rPr>
              <a:t>/</a:t>
            </a:r>
            <a:r>
              <a:rPr lang="it-IT" sz="3200" b="1" dirty="0" err="1">
                <a:latin typeface="+mj-lt"/>
              </a:rPr>
              <a:t>WebGIS</a:t>
            </a:r>
            <a:r>
              <a:rPr lang="it-IT" sz="4000" b="1" dirty="0">
                <a:latin typeface="+mj-lt"/>
              </a:rPr>
              <a:t> </a:t>
            </a:r>
            <a:r>
              <a:rPr lang="it-IT" sz="1600" dirty="0">
                <a:latin typeface="+mj-lt"/>
              </a:rPr>
              <a:t>(Monitoraggio Interventi della Ricostruzione)</a:t>
            </a:r>
            <a:endParaRPr lang="it-IT" sz="4000" dirty="0">
              <a:latin typeface="+mj-lt"/>
            </a:endParaRP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789EA662-A2D2-42B9-8402-1BCDA0BA0764}"/>
              </a:ext>
            </a:extLst>
          </p:cNvPr>
          <p:cNvSpPr/>
          <p:nvPr/>
        </p:nvSpPr>
        <p:spPr>
          <a:xfrm>
            <a:off x="5141928" y="2372687"/>
            <a:ext cx="38177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latin typeface="+mj-lt"/>
              </a:rPr>
              <a:t>Strumento per la georeferenziazione degli interventi di ricostruzione e monitoraggio del loro stato di avanzamento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E469905C-ACBA-4253-943D-D98CFEBD89B0}"/>
              </a:ext>
            </a:extLst>
          </p:cNvPr>
          <p:cNvSpPr/>
          <p:nvPr/>
        </p:nvSpPr>
        <p:spPr>
          <a:xfrm>
            <a:off x="544689" y="4078813"/>
            <a:ext cx="45016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600" b="1" dirty="0">
                <a:solidFill>
                  <a:srgbClr val="C00000"/>
                </a:solidFill>
                <a:latin typeface="+mj-lt"/>
              </a:rPr>
              <a:t>OPEN RICOSTRUZIONE</a:t>
            </a:r>
            <a:endParaRPr lang="it-IT" sz="44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24" name="Rettangolo 23">
            <a:extLst>
              <a:ext uri="{FF2B5EF4-FFF2-40B4-BE49-F238E27FC236}">
                <a16:creationId xmlns:a16="http://schemas.microsoft.com/office/drawing/2014/main" id="{BA1961FC-CFED-45CC-8B3F-DC9A99CABB3D}"/>
              </a:ext>
            </a:extLst>
          </p:cNvPr>
          <p:cNvSpPr/>
          <p:nvPr/>
        </p:nvSpPr>
        <p:spPr>
          <a:xfrm>
            <a:off x="587963" y="4676943"/>
            <a:ext cx="52801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/>
              <a:t>Sito web che consente a cittadini, imprese e professionisti di conoscere lo stato di avanzamento della ricostruzione ricercando i singoli interventi anche grazie ad una cartografia interattiva</a:t>
            </a:r>
            <a:endParaRPr lang="it-IT" dirty="0">
              <a:latin typeface="+mj-lt"/>
            </a:endParaRP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E9F10301-35CB-471A-94A6-9C5EBF3780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33873" y="3998412"/>
            <a:ext cx="2477055" cy="22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015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9429" y="0"/>
            <a:ext cx="8856984" cy="1143000"/>
          </a:xfrm>
        </p:spPr>
        <p:txBody>
          <a:bodyPr>
            <a:normAutofit/>
          </a:bodyPr>
          <a:lstStyle/>
          <a:p>
            <a:pPr algn="l"/>
            <a:r>
              <a:rPr lang="it-IT" sz="3200" dirty="0">
                <a:solidFill>
                  <a:srgbClr val="C00000"/>
                </a:solidFill>
              </a:rPr>
              <a:t>              </a:t>
            </a:r>
            <a:r>
              <a:rPr lang="it-IT" b="1" dirty="0">
                <a:solidFill>
                  <a:srgbClr val="C00000"/>
                </a:solidFill>
              </a:rPr>
              <a:t>LE DONAZIONI 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152128" cy="1233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294490" y="3922741"/>
            <a:ext cx="5292629" cy="344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540000" y="30924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1547664" y="836712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C00000"/>
                </a:solidFill>
              </a:rPr>
              <a:t>La catena della solidarietà nel sisma dell’Emilia 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8FEACCB8-22A7-4615-B7F9-1628D560F64D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439620"/>
            <a:ext cx="8064896" cy="5229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640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9429" y="113950"/>
            <a:ext cx="8856984" cy="457200"/>
          </a:xfrm>
        </p:spPr>
        <p:txBody>
          <a:bodyPr>
            <a:normAutofit fontScale="90000"/>
          </a:bodyPr>
          <a:lstStyle/>
          <a:p>
            <a:pPr algn="l"/>
            <a:r>
              <a:rPr lang="it-IT" sz="3200" dirty="0">
                <a:solidFill>
                  <a:srgbClr val="C00000"/>
                </a:solidFill>
              </a:rPr>
              <a:t>            </a:t>
            </a:r>
            <a:r>
              <a:rPr lang="it-IT" sz="3200" b="1" dirty="0">
                <a:solidFill>
                  <a:srgbClr val="C00000"/>
                </a:solidFill>
              </a:rPr>
              <a:t>I COMUNI DEL  CRATERE, ANNO 2019</a:t>
            </a:r>
            <a:endParaRPr lang="it-IT" b="1" dirty="0">
              <a:solidFill>
                <a:srgbClr val="C00000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152128" cy="1233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294490" y="3922741"/>
            <a:ext cx="5292629" cy="344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540000" y="30924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1259632" y="519625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C00000"/>
                </a:solidFill>
              </a:rPr>
              <a:t>Dal completamento della ricostruzione privata alla rideterminazione del cratere a 30 Comuni 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CD026184-9209-4EB7-BCAD-601DA8DDF35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512" y="1448738"/>
            <a:ext cx="8874571" cy="5295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91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16632"/>
            <a:ext cx="1008467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98004"/>
            <a:ext cx="1008467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itolo 1"/>
          <p:cNvSpPr>
            <a:spLocks noGrp="1"/>
          </p:cNvSpPr>
          <p:nvPr>
            <p:ph type="title"/>
          </p:nvPr>
        </p:nvSpPr>
        <p:spPr>
          <a:xfrm>
            <a:off x="1259632" y="197768"/>
            <a:ext cx="7560840" cy="854968"/>
          </a:xfrm>
        </p:spPr>
        <p:txBody>
          <a:bodyPr anchor="ctr">
            <a:noAutofit/>
          </a:bodyPr>
          <a:lstStyle/>
          <a:p>
            <a:r>
              <a:rPr lang="it-IT" sz="3000" b="1" dirty="0">
                <a:solidFill>
                  <a:srgbClr val="C00000"/>
                </a:solidFill>
              </a:rPr>
              <a:t>Il tessuto economico oggi…</a:t>
            </a:r>
            <a:endParaRPr lang="it-IT" sz="2800" b="1" dirty="0">
              <a:solidFill>
                <a:srgbClr val="C00000"/>
              </a:solidFill>
            </a:endParaRPr>
          </a:p>
        </p:txBody>
      </p:sp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140096" y="3891835"/>
            <a:ext cx="4885390" cy="344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9B4D402B-FDD5-4DF4-A9CA-2A526FF88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738" y="1660216"/>
            <a:ext cx="8064896" cy="44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it-IT" sz="2200" dirty="0"/>
              <a:t>I numeri dicono che il territorio colpito dal sisma – dove si produce </a:t>
            </a:r>
            <a:r>
              <a:rPr lang="it-IT" sz="2200" b="1" dirty="0"/>
              <a:t>circa il 2,5% del valore aggiunto nazionale e 27% di quello regionale </a:t>
            </a:r>
            <a:r>
              <a:rPr lang="it-IT" sz="2200" dirty="0"/>
              <a:t>– corre più veloce di prima, con fabbriche, capannoni e strutture nuove, più sicure ed efficienti.</a:t>
            </a:r>
          </a:p>
          <a:p>
            <a:pPr algn="just"/>
            <a:endParaRPr lang="it-IT" sz="22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2200" b="1" dirty="0"/>
              <a:t>Occupati in crescita:</a:t>
            </a:r>
            <a:r>
              <a:rPr lang="it-IT" sz="2200" dirty="0"/>
              <a:t> </a:t>
            </a:r>
            <a:r>
              <a:rPr lang="it-IT" sz="2200" b="1" dirty="0"/>
              <a:t>quasi 3.900 addetti in più </a:t>
            </a:r>
            <a:r>
              <a:rPr lang="it-IT" sz="2200" dirty="0"/>
              <a:t>(dai 419.900 nel giugno 2012 ai 423.769 del giugno 2017),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2200" b="1" dirty="0"/>
              <a:t>Export:</a:t>
            </a:r>
            <a:r>
              <a:rPr lang="it-IT" sz="2200" dirty="0"/>
              <a:t> </a:t>
            </a:r>
            <a:r>
              <a:rPr lang="it-IT" sz="2200" b="1" dirty="0"/>
              <a:t>+ 3 miliardi</a:t>
            </a:r>
            <a:r>
              <a:rPr lang="it-IT" sz="2200" dirty="0"/>
              <a:t> dal 2012,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2200" b="1" dirty="0"/>
              <a:t>Pil</a:t>
            </a:r>
            <a:r>
              <a:rPr lang="it-IT" sz="2200" dirty="0"/>
              <a:t> andamento migliore rispetto al dato regionale</a:t>
            </a:r>
            <a:r>
              <a:rPr lang="it-IT" sz="2200" b="1" dirty="0"/>
              <a:t>: +2,1% contro +1,8%</a:t>
            </a:r>
            <a:r>
              <a:rPr lang="it-IT" sz="2200" dirty="0"/>
              <a:t> tra il 2016 e il 2017.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it-IT" sz="2200" dirty="0"/>
              <a:t>Tutte le </a:t>
            </a:r>
            <a:r>
              <a:rPr lang="it-IT" sz="2200" b="1" dirty="0"/>
              <a:t>Multinazionali</a:t>
            </a:r>
            <a:r>
              <a:rPr lang="it-IT" sz="2200" dirty="0"/>
              <a:t> sono rimaste e alcune hanno investito e rilanciato (esempio </a:t>
            </a:r>
            <a:r>
              <a:rPr lang="it-IT" sz="2200" dirty="0" err="1"/>
              <a:t>Medtronic</a:t>
            </a:r>
            <a:r>
              <a:rPr lang="it-IT" sz="2200" dirty="0"/>
              <a:t> su </a:t>
            </a:r>
            <a:r>
              <a:rPr lang="it-IT" sz="2200" dirty="0" err="1"/>
              <a:t>Bellco</a:t>
            </a:r>
            <a:r>
              <a:rPr lang="it-IT" sz="2200" dirty="0"/>
              <a:t>) assumendo personale e completando la modernizzazione degli impianti.</a:t>
            </a:r>
          </a:p>
        </p:txBody>
      </p:sp>
    </p:spTree>
    <p:extLst>
      <p:ext uri="{BB962C8B-B14F-4D97-AF65-F5344CB8AC3E}">
        <p14:creationId xmlns:p14="http://schemas.microsoft.com/office/powerpoint/2010/main" val="4106211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43608" y="53752"/>
            <a:ext cx="8229600" cy="1002612"/>
          </a:xfrm>
        </p:spPr>
        <p:txBody>
          <a:bodyPr>
            <a:normAutofit fontScale="90000"/>
          </a:bodyPr>
          <a:lstStyle/>
          <a:p>
            <a:r>
              <a:rPr lang="it-IT" sz="4600" b="1" dirty="0">
                <a:solidFill>
                  <a:srgbClr val="C00000"/>
                </a:solidFill>
              </a:rPr>
              <a:t>Ricostruzione abitativa </a:t>
            </a:r>
            <a:r>
              <a:rPr lang="it-IT" sz="2700" b="1" dirty="0">
                <a:solidFill>
                  <a:srgbClr val="C00000"/>
                </a:solidFill>
              </a:rPr>
              <a:t>– piattaforma MUDE</a:t>
            </a:r>
            <a:endParaRPr lang="it-IT" sz="3100" b="1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936104" cy="1002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57" name="Picture 3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10" y="1268760"/>
            <a:ext cx="347663" cy="5248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664534" y="3967556"/>
            <a:ext cx="3419321" cy="221599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C00000"/>
                </a:solidFill>
              </a:rPr>
              <a:t>10.026 </a:t>
            </a:r>
            <a:r>
              <a:rPr lang="it-IT" b="1" dirty="0">
                <a:solidFill>
                  <a:srgbClr val="C00000"/>
                </a:solidFill>
              </a:rPr>
              <a:t>DOMANDE che riguardano:</a:t>
            </a:r>
          </a:p>
          <a:p>
            <a:r>
              <a:rPr lang="it-IT" b="1" dirty="0">
                <a:solidFill>
                  <a:srgbClr val="C00000"/>
                </a:solidFill>
              </a:rPr>
              <a:t> </a:t>
            </a:r>
            <a:endParaRPr lang="it-IT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/>
              <a:t>20.210 </a:t>
            </a:r>
            <a:r>
              <a:rPr lang="it-IT" dirty="0"/>
              <a:t>ABITAZIONI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/>
              <a:t>7.009  </a:t>
            </a:r>
            <a:r>
              <a:rPr lang="it-IT" dirty="0"/>
              <a:t> ATT. ECONOMICHE</a:t>
            </a:r>
          </a:p>
        </p:txBody>
      </p:sp>
      <p:sp>
        <p:nvSpPr>
          <p:cNvPr id="8" name="Rectangle 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9" name="CasellaDiTesto 18"/>
          <p:cNvSpPr txBox="1"/>
          <p:nvPr/>
        </p:nvSpPr>
        <p:spPr>
          <a:xfrm>
            <a:off x="5060147" y="3961876"/>
            <a:ext cx="3472294" cy="215443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rgbClr val="C00000"/>
                </a:solidFill>
                <a:ea typeface="Calibri"/>
                <a:cs typeface="Times New Roman"/>
              </a:rPr>
              <a:t>6.131</a:t>
            </a:r>
            <a:r>
              <a:rPr lang="it-IT" sz="2400" b="1" i="1" dirty="0">
                <a:solidFill>
                  <a:srgbClr val="C00000"/>
                </a:solidFill>
                <a:ea typeface="Calibri"/>
                <a:cs typeface="Times New Roman"/>
              </a:rPr>
              <a:t> </a:t>
            </a:r>
            <a:r>
              <a:rPr lang="it-IT" b="1" dirty="0">
                <a:solidFill>
                  <a:srgbClr val="C00000"/>
                </a:solidFill>
              </a:rPr>
              <a:t>INTERVENTI CONCLUSI che riguardano:</a:t>
            </a:r>
          </a:p>
          <a:p>
            <a:endParaRPr lang="it-IT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/>
              <a:t>13.913 </a:t>
            </a:r>
            <a:r>
              <a:rPr lang="it-IT" dirty="0"/>
              <a:t>ABITAZIONI</a:t>
            </a:r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800" dirty="0"/>
              <a:t>4.362  </a:t>
            </a:r>
            <a:r>
              <a:rPr lang="it-IT" dirty="0"/>
              <a:t>ATT. ECONOMICHE</a:t>
            </a:r>
            <a:endParaRPr lang="it-IT" sz="2800" dirty="0"/>
          </a:p>
        </p:txBody>
      </p:sp>
      <p:sp>
        <p:nvSpPr>
          <p:cNvPr id="13" name="Freccia in giù 12"/>
          <p:cNvSpPr/>
          <p:nvPr/>
        </p:nvSpPr>
        <p:spPr>
          <a:xfrm rot="16200000">
            <a:off x="4196851" y="4400878"/>
            <a:ext cx="713507" cy="827305"/>
          </a:xfrm>
          <a:prstGeom prst="down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>
            <a:scene3d>
              <a:camera prst="orthographicFront">
                <a:rot lat="21299999" lon="0" rev="0"/>
              </a:camera>
              <a:lightRig rig="threePt" dir="t"/>
            </a:scene3d>
          </a:bodyPr>
          <a:lstStyle/>
          <a:p>
            <a:pPr algn="ctr"/>
            <a:r>
              <a:rPr lang="it-IT" b="1" dirty="0"/>
              <a:t>di cui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1453" y="1627016"/>
            <a:ext cx="937888" cy="937888"/>
          </a:xfrm>
          <a:prstGeom prst="rect">
            <a:avLst/>
          </a:prstGeom>
        </p:spPr>
      </p:pic>
      <p:sp>
        <p:nvSpPr>
          <p:cNvPr id="10" name="AutoShape 3" descr="Image result for SEMAFORO VERDE">
            <a:extLst>
              <a:ext uri="{FF2B5EF4-FFF2-40B4-BE49-F238E27FC236}">
                <a16:creationId xmlns:a16="http://schemas.microsoft.com/office/drawing/2014/main" id="{07B5B870-CC90-4BBA-A713-ECA82C61B1E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247A561F-4000-4051-897D-444B6514A7F3}"/>
              </a:ext>
            </a:extLst>
          </p:cNvPr>
          <p:cNvSpPr/>
          <p:nvPr/>
        </p:nvSpPr>
        <p:spPr>
          <a:xfrm>
            <a:off x="680133" y="2807926"/>
            <a:ext cx="7783734" cy="905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ts val="16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Contributi </a:t>
            </a:r>
            <a:r>
              <a:rPr lang="it-IT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concessi</a:t>
            </a: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2,4</a:t>
            </a:r>
            <a:r>
              <a:rPr lang="it-IT" sz="28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miliardi</a:t>
            </a:r>
            <a:endParaRPr lang="it-IT" sz="2000" b="1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6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endParaRPr lang="it-IT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6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Contributi </a:t>
            </a:r>
            <a:r>
              <a:rPr lang="it-IT" sz="2000" b="1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liquidati</a:t>
            </a: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sz="28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1,8 miliardi </a:t>
            </a: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(73 % dei contributi concessi)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54E69CA0-6459-48A6-92E2-3920FF72E88E}"/>
              </a:ext>
            </a:extLst>
          </p:cNvPr>
          <p:cNvSpPr/>
          <p:nvPr/>
        </p:nvSpPr>
        <p:spPr>
          <a:xfrm>
            <a:off x="1567351" y="1895905"/>
            <a:ext cx="768415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u="sng" dirty="0"/>
              <a:t>Termine per deposito domande chiuso</a:t>
            </a:r>
            <a:r>
              <a:rPr lang="it-IT" sz="2000" b="1" u="sng" dirty="0"/>
              <a:t> al 31/10/2017</a:t>
            </a:r>
            <a:endParaRPr lang="it-IT" sz="2000" u="sng" dirty="0"/>
          </a:p>
        </p:txBody>
      </p:sp>
    </p:spTree>
    <p:extLst>
      <p:ext uri="{BB962C8B-B14F-4D97-AF65-F5344CB8AC3E}">
        <p14:creationId xmlns:p14="http://schemas.microsoft.com/office/powerpoint/2010/main" val="15182639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7270" y="-156577"/>
            <a:ext cx="8229600" cy="1143000"/>
          </a:xfrm>
        </p:spPr>
        <p:txBody>
          <a:bodyPr>
            <a:normAutofit/>
          </a:bodyPr>
          <a:lstStyle/>
          <a:p>
            <a:r>
              <a:rPr lang="it-IT" sz="4100" b="1" dirty="0">
                <a:solidFill>
                  <a:srgbClr val="C00000"/>
                </a:solidFill>
              </a:rPr>
              <a:t>OBIETTIVO CENTRI STORICI 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936104" cy="1002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57" name="Picture 3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10" y="1268760"/>
            <a:ext cx="347663" cy="5248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710" y="1208440"/>
            <a:ext cx="1109117" cy="1109117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8CA38113-2DAE-4061-84C5-57666BF59D58}"/>
              </a:ext>
            </a:extLst>
          </p:cNvPr>
          <p:cNvSpPr txBox="1"/>
          <p:nvPr/>
        </p:nvSpPr>
        <p:spPr>
          <a:xfrm>
            <a:off x="1546785" y="679346"/>
            <a:ext cx="6050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La ricostruzione pubblica e privata, le Z.F.U. i Piani organici e il programma d’Area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01D171F5-3463-40C3-86A9-CE21752406A8}"/>
              </a:ext>
            </a:extLst>
          </p:cNvPr>
          <p:cNvSpPr/>
          <p:nvPr/>
        </p:nvSpPr>
        <p:spPr>
          <a:xfrm>
            <a:off x="557270" y="3212976"/>
            <a:ext cx="8324985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dirty="0"/>
              <a:t>Dal 2014 possibilità con norma nazionale di finanziare i </a:t>
            </a:r>
            <a:r>
              <a:rPr lang="it-IT" b="1" i="1" dirty="0">
                <a:solidFill>
                  <a:srgbClr val="C00000"/>
                </a:solidFill>
              </a:rPr>
              <a:t>Piani organici </a:t>
            </a:r>
            <a:r>
              <a:rPr lang="it-IT" dirty="0"/>
              <a:t>dei comuni ovvero strumenti di programmazione che vanno oltre la ricostruzione finalizzati al ripristino delle condizioni di vita, alla ripresa delle attività economiche ed alla riduzione della vulnerabilità edilizia e urbana. Il primo strumento per dare attuazione ai Piani organici è stato </a:t>
            </a:r>
            <a:r>
              <a:rPr lang="it-IT" b="1" i="1" dirty="0">
                <a:solidFill>
                  <a:srgbClr val="C00000"/>
                </a:solidFill>
              </a:rPr>
              <a:t>il Programma Speciale d’Area</a:t>
            </a:r>
            <a:r>
              <a:rPr lang="it-IT" b="1" i="1" dirty="0"/>
              <a:t> </a:t>
            </a:r>
            <a:r>
              <a:rPr lang="it-IT" dirty="0"/>
              <a:t>con il quale sono stati finanziati </a:t>
            </a:r>
            <a:r>
              <a:rPr lang="it-IT" b="1" dirty="0"/>
              <a:t>25 interventi in 23 comuni </a:t>
            </a:r>
            <a:r>
              <a:rPr lang="it-IT" dirty="0"/>
              <a:t>volti alla riqualificazione di spazi pubblici (sistemazione o rifacimento piazze, strade e percorsi pedonali) e al ripristino e </a:t>
            </a:r>
            <a:r>
              <a:rPr lang="it-IT" dirty="0" err="1"/>
              <a:t>rifunzionalizzazione</a:t>
            </a:r>
            <a:r>
              <a:rPr lang="it-IT" dirty="0"/>
              <a:t> di edifici pubblici. Stanziate risorse regionali per </a:t>
            </a:r>
            <a:r>
              <a:rPr lang="it-IT" b="1" dirty="0"/>
              <a:t>18 milioni di euro a cui si aggiungono 6,5 milioni </a:t>
            </a:r>
            <a:r>
              <a:rPr lang="it-IT" dirty="0"/>
              <a:t>di cofinanziamenti. </a:t>
            </a:r>
          </a:p>
          <a:p>
            <a:pPr algn="just"/>
            <a:r>
              <a:rPr lang="it-IT" dirty="0"/>
              <a:t>Nelle prossime settimane tali fondi verranno ripartiti </a:t>
            </a:r>
            <a:r>
              <a:rPr lang="it-IT" b="1" dirty="0"/>
              <a:t>ulteriori 30 milioni </a:t>
            </a:r>
            <a:r>
              <a:rPr lang="it-IT" dirty="0"/>
              <a:t>stanziati dalla legge di stabilità 2018 per interventi analoghi.</a:t>
            </a:r>
          </a:p>
          <a:p>
            <a:pPr algn="just"/>
            <a:r>
              <a:rPr lang="it-IT" sz="2000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ZFU</a:t>
            </a:r>
            <a:r>
              <a:rPr lang="it-IT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disponibili </a:t>
            </a:r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39,2 ML di Euro </a:t>
            </a:r>
            <a:r>
              <a:rPr lang="it-IT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sotto forma di agevolazioni fiscali, (</a:t>
            </a:r>
            <a:r>
              <a:rPr lang="it-IT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VEDI SLIDE DEDICATA</a:t>
            </a:r>
            <a:r>
              <a:rPr lang="it-IT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70EBB058-8E94-4704-86C7-B56F5DFA650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92080" y="1174942"/>
            <a:ext cx="3590175" cy="2060062"/>
          </a:xfrm>
          <a:prstGeom prst="rect">
            <a:avLst/>
          </a:prstGeom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0F76116C-4B9D-432C-92B5-E05A7126BEA9}"/>
              </a:ext>
            </a:extLst>
          </p:cNvPr>
          <p:cNvSpPr txBox="1"/>
          <p:nvPr/>
        </p:nvSpPr>
        <p:spPr>
          <a:xfrm>
            <a:off x="1449601" y="1636714"/>
            <a:ext cx="3194175" cy="1283910"/>
          </a:xfrm>
          <a:prstGeom prst="rightArrow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b="1" dirty="0"/>
              <a:t>La ricostruzione pubblica e privata nei centri storici</a:t>
            </a:r>
          </a:p>
        </p:txBody>
      </p:sp>
    </p:spTree>
    <p:extLst>
      <p:ext uri="{BB962C8B-B14F-4D97-AF65-F5344CB8AC3E}">
        <p14:creationId xmlns:p14="http://schemas.microsoft.com/office/powerpoint/2010/main" val="1655909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65481" cy="926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407602" y="3644215"/>
            <a:ext cx="5481736" cy="356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Casella di testo 2"/>
          <p:cNvSpPr txBox="1">
            <a:spLocks noChangeArrowheads="1"/>
          </p:cNvSpPr>
          <p:nvPr/>
        </p:nvSpPr>
        <p:spPr bwMode="auto">
          <a:xfrm>
            <a:off x="611561" y="1928048"/>
            <a:ext cx="8136904" cy="1956689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15000"/>
              </a:lnSpc>
              <a:spcAft>
                <a:spcPts val="300"/>
              </a:spcAft>
            </a:pPr>
            <a:r>
              <a:rPr lang="it-IT" sz="2000" dirty="0">
                <a:ea typeface="Calibri"/>
                <a:cs typeface="Times New Roman"/>
              </a:rPr>
              <a:t>Solo </a:t>
            </a:r>
            <a:r>
              <a:rPr lang="it-IT" sz="2000" b="1" dirty="0">
                <a:ea typeface="Calibri"/>
                <a:cs typeface="Times New Roman"/>
              </a:rPr>
              <a:t>nell’ultimo anno sono rientrati </a:t>
            </a:r>
            <a:r>
              <a:rPr lang="it-IT" sz="2000" dirty="0">
                <a:ea typeface="Calibri"/>
                <a:cs typeface="Times New Roman"/>
              </a:rPr>
              <a:t>nelle abitazioni tornate agibili o hanno trovato altra sistemazione di carattere definitivo </a:t>
            </a:r>
            <a:r>
              <a:rPr lang="it-IT" sz="2000" b="1" dirty="0">
                <a:ea typeface="Calibri"/>
                <a:cs typeface="Times New Roman"/>
              </a:rPr>
              <a:t>oltre </a:t>
            </a:r>
            <a:r>
              <a:rPr lang="it-IT" sz="2000" b="1" u="sng" dirty="0">
                <a:ea typeface="Calibri"/>
                <a:cs typeface="Times New Roman"/>
              </a:rPr>
              <a:t>700 nuclei</a:t>
            </a:r>
            <a:r>
              <a:rPr lang="it-IT" sz="2000" u="sng" dirty="0">
                <a:ea typeface="Calibri"/>
                <a:cs typeface="Times New Roman"/>
              </a:rPr>
              <a:t>.</a:t>
            </a:r>
          </a:p>
          <a:p>
            <a:pPr algn="ctr">
              <a:lnSpc>
                <a:spcPct val="115000"/>
              </a:lnSpc>
              <a:spcAft>
                <a:spcPts val="300"/>
              </a:spcAft>
            </a:pPr>
            <a:r>
              <a:rPr lang="it-IT" sz="2000" b="1" u="sng" dirty="0">
                <a:ea typeface="Calibri"/>
                <a:cs typeface="Times New Roman"/>
              </a:rPr>
              <a:t>Dal 2012 sono circa 14.800 i nuclei rientrati</a:t>
            </a:r>
            <a:r>
              <a:rPr lang="it-IT" sz="2000" u="sng" dirty="0">
                <a:ea typeface="Calibri"/>
                <a:cs typeface="Times New Roman"/>
              </a:rPr>
              <a:t>. </a:t>
            </a:r>
          </a:p>
          <a:p>
            <a:pPr algn="ctr">
              <a:lnSpc>
                <a:spcPct val="115000"/>
              </a:lnSpc>
              <a:spcAft>
                <a:spcPts val="300"/>
              </a:spcAft>
            </a:pPr>
            <a:endParaRPr lang="it-IT" sz="20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300"/>
              </a:spcAft>
            </a:pPr>
            <a:r>
              <a:rPr lang="it-IT" sz="2000" dirty="0">
                <a:effectLst/>
                <a:latin typeface="Calibri"/>
                <a:ea typeface="Calibri"/>
                <a:cs typeface="Times New Roman"/>
              </a:rPr>
              <a:t>Sono solo il 10%</a:t>
            </a:r>
            <a:r>
              <a:rPr lang="it-IT" sz="2000" dirty="0">
                <a:latin typeface="Calibri"/>
                <a:ea typeface="Calibri"/>
                <a:cs typeface="Times New Roman"/>
              </a:rPr>
              <a:t>, di quelli assisiti nel 2012, i nuclei rimasti in assistenza oggi</a:t>
            </a:r>
            <a:endParaRPr lang="it-IT" sz="105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1" name="Casella di testo 2"/>
          <p:cNvSpPr txBox="1">
            <a:spLocks noChangeArrowheads="1"/>
          </p:cNvSpPr>
          <p:nvPr/>
        </p:nvSpPr>
        <p:spPr bwMode="auto">
          <a:xfrm>
            <a:off x="1949887" y="4363258"/>
            <a:ext cx="6048671" cy="1493486"/>
          </a:xfrm>
          <a:prstGeom prst="rect">
            <a:avLst/>
          </a:prstGeom>
          <a:noFill/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15000"/>
              </a:lnSpc>
              <a:spcAft>
                <a:spcPts val="300"/>
              </a:spcAft>
            </a:pPr>
            <a:r>
              <a:rPr lang="it-IT" sz="2000" b="1" u="sng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NUCLEI ATTUALMENTE ASSISTITI</a:t>
            </a:r>
          </a:p>
          <a:p>
            <a:pPr algn="ctr">
              <a:lnSpc>
                <a:spcPct val="115000"/>
              </a:lnSpc>
              <a:spcAft>
                <a:spcPts val="300"/>
              </a:spcAft>
            </a:pPr>
            <a:r>
              <a:rPr lang="it-IT" sz="3600" b="1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1.715</a:t>
            </a:r>
          </a:p>
          <a:p>
            <a:pPr algn="ctr">
              <a:lnSpc>
                <a:spcPct val="115000"/>
              </a:lnSpc>
              <a:spcAft>
                <a:spcPts val="300"/>
              </a:spcAft>
            </a:pPr>
            <a:r>
              <a:rPr lang="it-IT" sz="2000" i="1" dirty="0">
                <a:solidFill>
                  <a:srgbClr val="C00000"/>
                </a:solidFill>
                <a:effectLst/>
                <a:latin typeface="Calibri"/>
                <a:ea typeface="Calibri"/>
                <a:cs typeface="Times New Roman"/>
              </a:rPr>
              <a:t>Pari a 4.320 persone</a:t>
            </a:r>
          </a:p>
        </p:txBody>
      </p:sp>
      <p:sp>
        <p:nvSpPr>
          <p:cNvPr id="18" name="Titolo 1"/>
          <p:cNvSpPr txBox="1">
            <a:spLocks/>
          </p:cNvSpPr>
          <p:nvPr/>
        </p:nvSpPr>
        <p:spPr>
          <a:xfrm>
            <a:off x="287016" y="116632"/>
            <a:ext cx="8856984" cy="926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b="1" dirty="0">
                <a:solidFill>
                  <a:srgbClr val="C00000"/>
                </a:solidFill>
              </a:rPr>
              <a:t>ASSISTENZA ALLA POPOLAZIONE</a:t>
            </a:r>
          </a:p>
        </p:txBody>
      </p:sp>
    </p:spTree>
    <p:extLst>
      <p:ext uri="{BB962C8B-B14F-4D97-AF65-F5344CB8AC3E}">
        <p14:creationId xmlns:p14="http://schemas.microsoft.com/office/powerpoint/2010/main" val="2518984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-2738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it-IT" sz="4100" b="1" dirty="0">
                <a:solidFill>
                  <a:srgbClr val="C00000"/>
                </a:solidFill>
              </a:rPr>
              <a:t>LE IMPRESE </a:t>
            </a:r>
            <a:r>
              <a:rPr lang="it-IT" sz="2800" b="1" dirty="0">
                <a:solidFill>
                  <a:srgbClr val="C00000"/>
                </a:solidFill>
              </a:rPr>
              <a:t>- </a:t>
            </a:r>
            <a:r>
              <a:rPr lang="it-IT" sz="2800" b="1" dirty="0" err="1">
                <a:solidFill>
                  <a:srgbClr val="C00000"/>
                </a:solidFill>
              </a:rPr>
              <a:t>Ord</a:t>
            </a:r>
            <a:r>
              <a:rPr lang="it-IT" sz="2800" b="1" dirty="0">
                <a:solidFill>
                  <a:srgbClr val="C00000"/>
                </a:solidFill>
              </a:rPr>
              <a:t> 57/2012 e </a:t>
            </a:r>
            <a:r>
              <a:rPr lang="it-IT" sz="2800" b="1" dirty="0" err="1">
                <a:solidFill>
                  <a:srgbClr val="C00000"/>
                </a:solidFill>
              </a:rPr>
              <a:t>smi</a:t>
            </a:r>
            <a:r>
              <a:rPr lang="it-IT" sz="2800" b="1" dirty="0">
                <a:solidFill>
                  <a:srgbClr val="C00000"/>
                </a:solidFill>
              </a:rPr>
              <a:t>     </a:t>
            </a:r>
            <a:endParaRPr lang="it-IT" sz="4100" b="1" dirty="0">
              <a:solidFill>
                <a:srgbClr val="C00000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0" y="145579"/>
            <a:ext cx="710308" cy="763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400422" y="1332057"/>
            <a:ext cx="5899770" cy="584775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3200" b="1" dirty="0"/>
              <a:t>100% </a:t>
            </a:r>
            <a:r>
              <a:rPr lang="it-IT" sz="2800" b="1" dirty="0"/>
              <a:t>CONCESSIONI CONCLUSE</a:t>
            </a:r>
            <a:endParaRPr lang="it-IT" sz="3200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95536" y="4726885"/>
            <a:ext cx="8280920" cy="646331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b="1" dirty="0"/>
              <a:t>655 </a:t>
            </a:r>
            <a:r>
              <a:rPr lang="it-IT" dirty="0"/>
              <a:t>Interventi concessi non hanno ancora presentato domanda di Liquidazione per </a:t>
            </a:r>
            <a:r>
              <a:rPr lang="it-IT" dirty="0" err="1"/>
              <a:t>ca</a:t>
            </a:r>
            <a:r>
              <a:rPr lang="it-IT" dirty="0"/>
              <a:t> </a:t>
            </a:r>
            <a:r>
              <a:rPr lang="it-IT" b="1" dirty="0"/>
              <a:t>241</a:t>
            </a:r>
            <a:r>
              <a:rPr lang="it-IT" dirty="0"/>
              <a:t> ML Euro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185480" y="5589240"/>
            <a:ext cx="8713208" cy="1029256"/>
          </a:xfrm>
          <a:prstGeom prst="rect">
            <a:avLst/>
          </a:prstGeom>
          <a:solidFill>
            <a:srgbClr val="C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>
            <a:defPPr>
              <a:defRPr lang="it-IT"/>
            </a:defPPr>
            <a:lvl1pPr algn="ctr">
              <a:lnSpc>
                <a:spcPct val="115000"/>
              </a:lnSpc>
              <a:spcAft>
                <a:spcPts val="300"/>
              </a:spcAft>
              <a:defRPr sz="2000" b="1">
                <a:solidFill>
                  <a:srgbClr val="FFFFFF"/>
                </a:solidFill>
                <a:ea typeface="Calibri"/>
                <a:cs typeface="Times New Roman"/>
              </a:defRPr>
            </a:lvl1pPr>
          </a:lstStyle>
          <a:p>
            <a:r>
              <a:rPr lang="it-IT" sz="1800" b="0" dirty="0"/>
              <a:t>In totale </a:t>
            </a:r>
            <a:r>
              <a:rPr lang="it-IT" sz="1800" u="sng" dirty="0"/>
              <a:t>sono state oggetto di finanziamento </a:t>
            </a:r>
            <a:r>
              <a:rPr lang="it-IT" sz="1800" b="0" dirty="0"/>
              <a:t>tra MUDE e SFINGE </a:t>
            </a:r>
            <a:r>
              <a:rPr lang="it-IT" sz="1800" u="sng" dirty="0"/>
              <a:t>oltre 10.000 attività economiche</a:t>
            </a:r>
            <a:r>
              <a:rPr lang="it-IT" sz="1800" dirty="0"/>
              <a:t>, </a:t>
            </a:r>
            <a:r>
              <a:rPr lang="it-IT" sz="1800" b="0" dirty="0"/>
              <a:t>di cui oltre 7.000 attività commerciali, negozi, uffici, botteghe artigiane, depositi all’interno dei centri urbani e oltre 3.000 attività produttive</a:t>
            </a:r>
          </a:p>
        </p:txBody>
      </p:sp>
      <p:pic>
        <p:nvPicPr>
          <p:cNvPr id="1031" name="Picture 7" descr="Risultati immagini per fabbriche profilo symb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4624"/>
            <a:ext cx="1447272" cy="82101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sellaDiTesto 11"/>
          <p:cNvSpPr txBox="1"/>
          <p:nvPr/>
        </p:nvSpPr>
        <p:spPr>
          <a:xfrm>
            <a:off x="395536" y="4181018"/>
            <a:ext cx="8280920" cy="400110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b="1" dirty="0"/>
              <a:t>1.595 </a:t>
            </a:r>
            <a:r>
              <a:rPr lang="it-IT" sz="2000" dirty="0"/>
              <a:t>interventi completati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A503CAE2-F209-4669-9ADC-46DE2D5FFE2D}"/>
              </a:ext>
            </a:extLst>
          </p:cNvPr>
          <p:cNvSpPr/>
          <p:nvPr/>
        </p:nvSpPr>
        <p:spPr>
          <a:xfrm>
            <a:off x="323528" y="2136686"/>
            <a:ext cx="8352928" cy="1850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it-IT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3.471 decreti per </a:t>
            </a:r>
            <a:r>
              <a:rPr lang="it-IT" sz="2400" b="1" i="1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1,9 miliardi di euro concessi</a:t>
            </a:r>
            <a:endParaRPr lang="it-IT" sz="2400" i="1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it-IT" sz="2400" b="1" i="1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1,1 </a:t>
            </a:r>
            <a:r>
              <a:rPr lang="it-IT" sz="2400" b="1" i="1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miliardi di euro l</a:t>
            </a:r>
            <a:r>
              <a:rPr lang="it-IT" sz="2400" b="1" i="1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iquidati </a:t>
            </a:r>
            <a:r>
              <a:rPr lang="it-IT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it-IT" sz="24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87%</a:t>
            </a:r>
            <a:r>
              <a:rPr lang="it-IT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delle domande di pagamento presentate)</a:t>
            </a:r>
            <a:endParaRPr lang="it-IT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035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34269" y="-14530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it-IT" sz="4100" b="1" dirty="0">
                <a:solidFill>
                  <a:srgbClr val="C00000"/>
                </a:solidFill>
              </a:rPr>
              <a:t>IMPRESE &amp; Sicurezza - </a:t>
            </a:r>
            <a:r>
              <a:rPr lang="it-IT" sz="3200" b="1" dirty="0">
                <a:solidFill>
                  <a:srgbClr val="C00000"/>
                </a:solidFill>
              </a:rPr>
              <a:t>i Bandi INAIL </a:t>
            </a:r>
            <a:endParaRPr lang="it-IT" sz="4100" b="1" dirty="0">
              <a:solidFill>
                <a:srgbClr val="C00000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90" y="44624"/>
            <a:ext cx="710308" cy="763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CasellaDiTesto 9"/>
          <p:cNvSpPr txBox="1"/>
          <p:nvPr/>
        </p:nvSpPr>
        <p:spPr>
          <a:xfrm>
            <a:off x="467544" y="5014917"/>
            <a:ext cx="5263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/>
              <a:t>Dal 2017 il bando INAIL è stato aperto anche alle aziende </a:t>
            </a:r>
            <a:r>
              <a:rPr lang="it-IT" b="1" i="1" dirty="0"/>
              <a:t>AGRICOLE</a:t>
            </a:r>
            <a:r>
              <a:rPr lang="it-IT" i="1" dirty="0"/>
              <a:t> e quindi agli edifici in muratura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23187" y="697128"/>
            <a:ext cx="1548518" cy="877900"/>
          </a:xfrm>
          <a:prstGeom prst="rect">
            <a:avLst/>
          </a:prstGeom>
        </p:spPr>
      </p:pic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C42653D3-9F8F-434C-8B0A-2E0D9276882A}"/>
              </a:ext>
            </a:extLst>
          </p:cNvPr>
          <p:cNvSpPr txBox="1"/>
          <p:nvPr/>
        </p:nvSpPr>
        <p:spPr>
          <a:xfrm>
            <a:off x="6660232" y="4636293"/>
            <a:ext cx="1872208" cy="1384995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it-IT" sz="2000" b="1" dirty="0">
                <a:solidFill>
                  <a:schemeClr val="bg1"/>
                </a:solidFill>
              </a:rPr>
              <a:t>Liquidato il </a:t>
            </a:r>
            <a:r>
              <a:rPr lang="it-IT" sz="2400" b="1" dirty="0">
                <a:solidFill>
                  <a:schemeClr val="bg1"/>
                </a:solidFill>
              </a:rPr>
              <a:t>65,7% </a:t>
            </a:r>
            <a:r>
              <a:rPr lang="it-IT" sz="2000" b="1" dirty="0">
                <a:solidFill>
                  <a:schemeClr val="bg1"/>
                </a:solidFill>
              </a:rPr>
              <a:t>delle somme concesse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074EE06-1562-4AC8-8C21-93091ECE7A89}"/>
              </a:ext>
            </a:extLst>
          </p:cNvPr>
          <p:cNvSpPr/>
          <p:nvPr/>
        </p:nvSpPr>
        <p:spPr>
          <a:xfrm>
            <a:off x="467544" y="1985081"/>
            <a:ext cx="8280920" cy="2246769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dirty="0"/>
              <a:t>Le </a:t>
            </a:r>
            <a:r>
              <a:rPr lang="it-IT" sz="2000" b="1" dirty="0"/>
              <a:t>domande di accesso ai contributi </a:t>
            </a:r>
            <a:r>
              <a:rPr lang="it-IT" sz="2000" dirty="0"/>
              <a:t>per la messa in sicurezza sono in tutto </a:t>
            </a:r>
            <a:r>
              <a:rPr lang="it-IT" sz="2000" b="1" dirty="0"/>
              <a:t>1.561</a:t>
            </a:r>
          </a:p>
          <a:p>
            <a:endParaRPr lang="it-IT" sz="2000" dirty="0"/>
          </a:p>
          <a:p>
            <a:r>
              <a:rPr lang="it-IT" sz="2000" b="1" dirty="0"/>
              <a:t>concessi oltre 47 milioni </a:t>
            </a:r>
            <a:r>
              <a:rPr lang="it-IT" sz="2000" dirty="0"/>
              <a:t>di euro a 1.298 imprese.</a:t>
            </a:r>
          </a:p>
          <a:p>
            <a:endParaRPr lang="it-IT" sz="2000" dirty="0"/>
          </a:p>
          <a:p>
            <a:r>
              <a:rPr lang="it-IT" sz="2000" dirty="0"/>
              <a:t>I decreti di liquidazione sono 1.016, per un importo complessivo </a:t>
            </a:r>
            <a:r>
              <a:rPr lang="it-IT" sz="2000" b="1" dirty="0"/>
              <a:t>erogato di oltre 31 milioni di euro.</a:t>
            </a:r>
          </a:p>
        </p:txBody>
      </p:sp>
    </p:spTree>
    <p:extLst>
      <p:ext uri="{BB962C8B-B14F-4D97-AF65-F5344CB8AC3E}">
        <p14:creationId xmlns:p14="http://schemas.microsoft.com/office/powerpoint/2010/main" val="3632617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1402" y="70211"/>
            <a:ext cx="7930273" cy="857250"/>
          </a:xfrm>
        </p:spPr>
        <p:txBody>
          <a:bodyPr>
            <a:noAutofit/>
          </a:bodyPr>
          <a:lstStyle/>
          <a:p>
            <a:r>
              <a:rPr lang="it-IT" sz="4100" b="1" dirty="0">
                <a:solidFill>
                  <a:srgbClr val="C00000"/>
                </a:solidFill>
              </a:rPr>
              <a:t>FORMAZIONE &amp; INFORMAZIONE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3496060" y="1700808"/>
            <a:ext cx="2116777" cy="830997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/>
              <a:t>Oltre 60 </a:t>
            </a:r>
            <a:r>
              <a:rPr lang="it-IT" sz="1600" b="1" dirty="0">
                <a:solidFill>
                  <a:srgbClr val="C00000"/>
                </a:solidFill>
              </a:rPr>
              <a:t>INCONTRI FORMATIVI </a:t>
            </a:r>
            <a:r>
              <a:rPr lang="it-IT" sz="1600" b="1" dirty="0"/>
              <a:t>tra il 2013 e il 2017</a:t>
            </a:r>
          </a:p>
        </p:txBody>
      </p:sp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67" y="270976"/>
            <a:ext cx="703740" cy="756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ttangolo 11"/>
          <p:cNvSpPr/>
          <p:nvPr/>
        </p:nvSpPr>
        <p:spPr>
          <a:xfrm>
            <a:off x="971600" y="800562"/>
            <a:ext cx="1882567" cy="900246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it-IT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</a:t>
            </a:r>
            <a:r>
              <a:rPr lang="it-IT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FINGE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6491756" y="2708920"/>
            <a:ext cx="2447158" cy="1077218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b="1" dirty="0"/>
              <a:t>oltre 30mila contatti </a:t>
            </a:r>
            <a:r>
              <a:rPr lang="it-IT" sz="1600" dirty="0"/>
              <a:t>tra </a:t>
            </a:r>
            <a:r>
              <a:rPr lang="it-IT" sz="1600" dirty="0">
                <a:solidFill>
                  <a:srgbClr val="C00000"/>
                </a:solidFill>
              </a:rPr>
              <a:t>numero verde e casella mail dedicata </a:t>
            </a:r>
            <a:r>
              <a:rPr lang="it-IT" sz="1600" dirty="0" err="1">
                <a:solidFill>
                  <a:srgbClr val="C00000"/>
                </a:solidFill>
              </a:rPr>
              <a:t>Ricostruzioneimprese</a:t>
            </a:r>
            <a:endParaRPr lang="it-IT" sz="1600" dirty="0">
              <a:solidFill>
                <a:srgbClr val="C00000"/>
              </a:solidFill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525241" y="2924944"/>
            <a:ext cx="2546264" cy="830997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/>
              <a:t>TOT. </a:t>
            </a:r>
            <a:r>
              <a:rPr lang="it-IT" sz="1600" b="1" dirty="0">
                <a:solidFill>
                  <a:srgbClr val="C00000"/>
                </a:solidFill>
              </a:rPr>
              <a:t>INCONTRI</a:t>
            </a:r>
          </a:p>
          <a:p>
            <a:pPr algn="ctr"/>
            <a:r>
              <a:rPr lang="it-IT" sz="1600" b="1" dirty="0"/>
              <a:t>Con imprese e beneficiari</a:t>
            </a:r>
          </a:p>
          <a:p>
            <a:pPr algn="ctr"/>
            <a:r>
              <a:rPr lang="it-IT" sz="1600" b="1" dirty="0"/>
              <a:t>2013/2017 </a:t>
            </a:r>
            <a:r>
              <a:rPr lang="it-IT" sz="1600" dirty="0"/>
              <a:t>+2.400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EE2223ED-6438-499D-A0AD-66B61D1C885D}"/>
              </a:ext>
            </a:extLst>
          </p:cNvPr>
          <p:cNvSpPr txBox="1"/>
          <p:nvPr/>
        </p:nvSpPr>
        <p:spPr>
          <a:xfrm>
            <a:off x="510252" y="1700808"/>
            <a:ext cx="2800296" cy="1046440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/>
              <a:t>2013/2014 </a:t>
            </a:r>
          </a:p>
          <a:p>
            <a:pPr algn="ctr"/>
            <a:r>
              <a:rPr lang="it-IT" sz="1400" b="1" dirty="0">
                <a:solidFill>
                  <a:srgbClr val="C00000"/>
                </a:solidFill>
              </a:rPr>
              <a:t>SPORTELLO  LOCALE </a:t>
            </a:r>
          </a:p>
          <a:p>
            <a:pPr algn="ctr"/>
            <a:r>
              <a:rPr lang="it-IT" sz="1600" dirty="0"/>
              <a:t>Mirandola, Carpi, Novi, </a:t>
            </a:r>
            <a:r>
              <a:rPr lang="it-IT" sz="1600" dirty="0" err="1"/>
              <a:t>S.Agostino</a:t>
            </a:r>
            <a:r>
              <a:rPr lang="it-IT" sz="1600" dirty="0"/>
              <a:t> </a:t>
            </a:r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663A290A-090F-400E-A540-A2C3E891AA30}"/>
              </a:ext>
            </a:extLst>
          </p:cNvPr>
          <p:cNvSpPr txBox="1"/>
          <p:nvPr/>
        </p:nvSpPr>
        <p:spPr>
          <a:xfrm>
            <a:off x="5798349" y="1700808"/>
            <a:ext cx="3110446" cy="830997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/>
              <a:t>2016/2017 </a:t>
            </a:r>
            <a:r>
              <a:rPr lang="it-IT" sz="1600" b="1" dirty="0">
                <a:solidFill>
                  <a:srgbClr val="C00000"/>
                </a:solidFill>
              </a:rPr>
              <a:t>LIQUIDATION DAYS </a:t>
            </a:r>
          </a:p>
          <a:p>
            <a:pPr algn="ctr"/>
            <a:r>
              <a:rPr lang="it-IT" sz="1600" dirty="0"/>
              <a:t>17 giornate, oltre 560 One TO One</a:t>
            </a:r>
          </a:p>
          <a:p>
            <a:pPr algn="ctr"/>
            <a:r>
              <a:rPr lang="it-IT" sz="1600" dirty="0"/>
              <a:t> </a:t>
            </a: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4F133C6D-1C2B-4383-8108-9AD7512E93B8}"/>
              </a:ext>
            </a:extLst>
          </p:cNvPr>
          <p:cNvSpPr txBox="1"/>
          <p:nvPr/>
        </p:nvSpPr>
        <p:spPr>
          <a:xfrm>
            <a:off x="3422540" y="2708920"/>
            <a:ext cx="2957224" cy="1077218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/>
              <a:t>2017/2018 </a:t>
            </a:r>
            <a:r>
              <a:rPr lang="it-IT" sz="1600" b="1" dirty="0">
                <a:solidFill>
                  <a:srgbClr val="C00000"/>
                </a:solidFill>
              </a:rPr>
              <a:t>SPORTELLO </a:t>
            </a:r>
          </a:p>
          <a:p>
            <a:pPr algn="ctr"/>
            <a:r>
              <a:rPr lang="it-IT" sz="1600" b="1" dirty="0">
                <a:solidFill>
                  <a:srgbClr val="C00000"/>
                </a:solidFill>
              </a:rPr>
              <a:t>LOCALE PER LE LIQUIDAZIONI </a:t>
            </a:r>
          </a:p>
          <a:p>
            <a:pPr algn="ctr"/>
            <a:r>
              <a:rPr lang="it-IT" sz="1600" dirty="0"/>
              <a:t>Mirandola, Cento</a:t>
            </a:r>
          </a:p>
          <a:p>
            <a:pPr algn="ctr"/>
            <a:r>
              <a:rPr lang="it-IT" sz="1600" dirty="0"/>
              <a:t>Incontri svolti 952</a:t>
            </a:r>
          </a:p>
        </p:txBody>
      </p:sp>
      <p:sp>
        <p:nvSpPr>
          <p:cNvPr id="27" name="Rettangolo 26">
            <a:extLst>
              <a:ext uri="{FF2B5EF4-FFF2-40B4-BE49-F238E27FC236}">
                <a16:creationId xmlns:a16="http://schemas.microsoft.com/office/drawing/2014/main" id="{4716C16C-8D94-481C-8F6B-74733594B8AA}"/>
              </a:ext>
            </a:extLst>
          </p:cNvPr>
          <p:cNvSpPr/>
          <p:nvPr/>
        </p:nvSpPr>
        <p:spPr>
          <a:xfrm>
            <a:off x="971600" y="3978786"/>
            <a:ext cx="1632498" cy="746358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it-IT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MUDE</a:t>
            </a:r>
            <a:endParaRPr lang="it-IT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E3A3F67F-5040-43CF-9F0A-AD44CB78BF0A}"/>
              </a:ext>
            </a:extLst>
          </p:cNvPr>
          <p:cNvSpPr txBox="1"/>
          <p:nvPr/>
        </p:nvSpPr>
        <p:spPr>
          <a:xfrm>
            <a:off x="611560" y="4725144"/>
            <a:ext cx="2546264" cy="1077218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/>
              <a:t>Numerosissimi </a:t>
            </a:r>
            <a:r>
              <a:rPr lang="it-IT" sz="1600" b="1" dirty="0">
                <a:solidFill>
                  <a:srgbClr val="C00000"/>
                </a:solidFill>
              </a:rPr>
              <a:t>INCONTRI</a:t>
            </a:r>
          </a:p>
          <a:p>
            <a:pPr algn="ctr"/>
            <a:r>
              <a:rPr lang="it-IT" sz="1600" dirty="0"/>
              <a:t>settimanali con comuni, professionisti e beneficiari sui casi più complessi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9E96998C-8D6C-4F9B-94EF-5D1FC4F45936}"/>
              </a:ext>
            </a:extLst>
          </p:cNvPr>
          <p:cNvSpPr txBox="1"/>
          <p:nvPr/>
        </p:nvSpPr>
        <p:spPr>
          <a:xfrm>
            <a:off x="3393888" y="4731720"/>
            <a:ext cx="2546264" cy="1569660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/>
              <a:t> INCONTRI mensili dal 2015 </a:t>
            </a:r>
            <a:r>
              <a:rPr lang="it-IT" sz="1600" dirty="0"/>
              <a:t>del </a:t>
            </a:r>
            <a:r>
              <a:rPr lang="it-IT" sz="1600" b="1" dirty="0">
                <a:solidFill>
                  <a:srgbClr val="C00000"/>
                </a:solidFill>
              </a:rPr>
              <a:t>Tavolo tecnico congiunto </a:t>
            </a:r>
            <a:r>
              <a:rPr lang="it-IT" sz="1600" dirty="0"/>
              <a:t>con rappresentanti dei comuni, ordini professionali e associazioni di categoria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68E3F33F-78C2-4D9A-9FE9-1357A86AD64A}"/>
              </a:ext>
            </a:extLst>
          </p:cNvPr>
          <p:cNvSpPr txBox="1"/>
          <p:nvPr/>
        </p:nvSpPr>
        <p:spPr>
          <a:xfrm>
            <a:off x="6126800" y="5805430"/>
            <a:ext cx="2447158" cy="830997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1600" dirty="0"/>
              <a:t>Circa </a:t>
            </a:r>
            <a:r>
              <a:rPr lang="it-IT" sz="1600" b="1" dirty="0"/>
              <a:t>40mila contatti </a:t>
            </a:r>
            <a:r>
              <a:rPr lang="it-IT" sz="1600" b="1" dirty="0">
                <a:solidFill>
                  <a:srgbClr val="C00000"/>
                </a:solidFill>
              </a:rPr>
              <a:t>all’Help desk </a:t>
            </a:r>
            <a:r>
              <a:rPr lang="it-IT" sz="1600" dirty="0"/>
              <a:t>tra telefonate e ticket</a:t>
            </a:r>
            <a:endParaRPr lang="it-IT" sz="1600" dirty="0">
              <a:solidFill>
                <a:srgbClr val="C00000"/>
              </a:solidFill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A7CBB263-65CE-4B45-9836-F84102CFFE5C}"/>
              </a:ext>
            </a:extLst>
          </p:cNvPr>
          <p:cNvSpPr txBox="1"/>
          <p:nvPr/>
        </p:nvSpPr>
        <p:spPr>
          <a:xfrm>
            <a:off x="6126800" y="4656038"/>
            <a:ext cx="2447158" cy="1077218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rgbClr val="C00000"/>
                </a:solidFill>
              </a:rPr>
              <a:t>INCONTRI FORMATIVI periodici </a:t>
            </a:r>
            <a:r>
              <a:rPr lang="it-IT" sz="1600" dirty="0"/>
              <a:t>con i comuni in concomitanza delle novità normative</a:t>
            </a:r>
          </a:p>
        </p:txBody>
      </p:sp>
    </p:spTree>
    <p:extLst>
      <p:ext uri="{BB962C8B-B14F-4D97-AF65-F5344CB8AC3E}">
        <p14:creationId xmlns:p14="http://schemas.microsoft.com/office/powerpoint/2010/main" val="1155126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936104" cy="1002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57" name="Picture 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1" y="1268760"/>
            <a:ext cx="347663" cy="5248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asellaDiTesto 2"/>
          <p:cNvSpPr txBox="1"/>
          <p:nvPr/>
        </p:nvSpPr>
        <p:spPr>
          <a:xfrm>
            <a:off x="611560" y="1436583"/>
            <a:ext cx="4940974" cy="1200329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4400" b="1" dirty="0">
                <a:solidFill>
                  <a:schemeClr val="bg1"/>
                </a:solidFill>
              </a:rPr>
              <a:t>39,2 </a:t>
            </a:r>
            <a:r>
              <a:rPr lang="it-IT" sz="3200" b="1" dirty="0">
                <a:solidFill>
                  <a:schemeClr val="bg1"/>
                </a:solidFill>
              </a:rPr>
              <a:t>Milioni di Euro </a:t>
            </a:r>
          </a:p>
          <a:p>
            <a:pPr algn="ctr"/>
            <a:r>
              <a:rPr lang="it-IT" sz="2800" b="1" dirty="0">
                <a:solidFill>
                  <a:schemeClr val="bg1"/>
                </a:solidFill>
              </a:rPr>
              <a:t>Totale Risorse disponibili</a:t>
            </a:r>
            <a:endParaRPr lang="it-IT" dirty="0">
              <a:solidFill>
                <a:schemeClr val="bg1"/>
              </a:solidFill>
            </a:endParaRPr>
          </a:p>
        </p:txBody>
      </p:sp>
      <p:sp>
        <p:nvSpPr>
          <p:cNvPr id="11" name="Casella di testo 2"/>
          <p:cNvSpPr txBox="1">
            <a:spLocks noChangeArrowheads="1"/>
          </p:cNvSpPr>
          <p:nvPr/>
        </p:nvSpPr>
        <p:spPr bwMode="auto">
          <a:xfrm>
            <a:off x="539552" y="4685708"/>
            <a:ext cx="4873874" cy="1569404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15000"/>
              </a:lnSpc>
              <a:spcAft>
                <a:spcPts val="300"/>
              </a:spcAft>
            </a:pPr>
            <a:r>
              <a:rPr lang="it-IT" sz="2400" b="1" dirty="0">
                <a:effectLst/>
                <a:latin typeface="Calibri"/>
                <a:ea typeface="Calibri"/>
                <a:cs typeface="Times New Roman"/>
              </a:rPr>
              <a:t>Sotto forma di esenzioni fiscali su:</a:t>
            </a:r>
          </a:p>
          <a:p>
            <a:pPr marL="285750" indent="-285750">
              <a:lnSpc>
                <a:spcPct val="115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b="1" dirty="0">
                <a:latin typeface="Calibri"/>
                <a:ea typeface="Calibri"/>
                <a:cs typeface="Times New Roman"/>
              </a:rPr>
              <a:t>Imposte Redditi</a:t>
            </a:r>
          </a:p>
          <a:p>
            <a:pPr marL="285750" indent="-285750">
              <a:lnSpc>
                <a:spcPct val="115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b="1" dirty="0">
                <a:effectLst/>
                <a:latin typeface="Calibri"/>
                <a:ea typeface="Calibri"/>
                <a:cs typeface="Times New Roman"/>
              </a:rPr>
              <a:t>IRAP</a:t>
            </a:r>
          </a:p>
          <a:p>
            <a:pPr marL="285750" indent="-285750">
              <a:lnSpc>
                <a:spcPct val="115000"/>
              </a:lnSpc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b="1" dirty="0">
                <a:effectLst/>
                <a:latin typeface="Calibri"/>
                <a:ea typeface="Calibri"/>
                <a:cs typeface="Times New Roman"/>
              </a:rPr>
              <a:t>Imposta Municipale propria 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1227150" y="113437"/>
            <a:ext cx="7628131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100" b="1" dirty="0">
                <a:solidFill>
                  <a:srgbClr val="C00000"/>
                </a:solidFill>
                <a:latin typeface="+mj-lt"/>
                <a:ea typeface="+mj-ea"/>
                <a:cs typeface="+mj-cs"/>
              </a:rPr>
              <a:t>ZONE FRANCHE URBANE </a:t>
            </a:r>
          </a:p>
        </p:txBody>
      </p:sp>
      <p:sp>
        <p:nvSpPr>
          <p:cNvPr id="15" name="Rettangolo 14"/>
          <p:cNvSpPr/>
          <p:nvPr/>
        </p:nvSpPr>
        <p:spPr>
          <a:xfrm>
            <a:off x="2968063" y="3244213"/>
            <a:ext cx="2540041" cy="688843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300"/>
              </a:spcAft>
            </a:pPr>
            <a:r>
              <a:rPr lang="it-IT" sz="2400" b="1" dirty="0">
                <a:ea typeface="Calibri"/>
                <a:cs typeface="Times New Roman"/>
              </a:rPr>
              <a:t>1.770  DOMANDE</a:t>
            </a:r>
            <a:endParaRPr lang="it-IT" sz="1050" b="1" dirty="0">
              <a:ea typeface="Calibri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300"/>
              </a:spcAft>
            </a:pPr>
            <a:endParaRPr lang="it-IT" sz="800" b="1" dirty="0">
              <a:ea typeface="Calibri"/>
              <a:cs typeface="Times New Roman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583568" y="3225170"/>
            <a:ext cx="2281586" cy="707886"/>
          </a:xfrm>
          <a:prstGeom prst="rect">
            <a:avLst/>
          </a:prstGeom>
          <a:noFill/>
          <a:ln w="19050"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it-IT" sz="2800" b="1" dirty="0">
                <a:ea typeface="Calibri"/>
                <a:cs typeface="Times New Roman"/>
              </a:rPr>
              <a:t>22.147 Euro</a:t>
            </a:r>
          </a:p>
          <a:p>
            <a:pPr algn="ctr"/>
            <a:r>
              <a:rPr lang="it-IT" sz="1200" b="1" dirty="0">
                <a:ea typeface="Calibri"/>
                <a:cs typeface="Times New Roman"/>
              </a:rPr>
              <a:t>Media Agevolazione concedibile </a:t>
            </a:r>
            <a:endParaRPr lang="it-IT" sz="900" dirty="0"/>
          </a:p>
        </p:txBody>
      </p:sp>
      <p:graphicFrame>
        <p:nvGraphicFramePr>
          <p:cNvPr id="17" name="Tabel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356325"/>
              </p:ext>
            </p:extLst>
          </p:nvPr>
        </p:nvGraphicFramePr>
        <p:xfrm>
          <a:off x="5933003" y="1062493"/>
          <a:ext cx="3083129" cy="5118895"/>
        </p:xfrm>
        <a:graphic>
          <a:graphicData uri="http://schemas.openxmlformats.org/drawingml/2006/table">
            <a:tbl>
              <a:tblPr firstRow="1" firstCol="1" bandRow="1"/>
              <a:tblGrid>
                <a:gridCol w="23809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22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6587">
                <a:tc gridSpan="2">
                  <a:txBody>
                    <a:bodyPr/>
                    <a:lstStyle/>
                    <a:p>
                      <a:pPr algn="ctr"/>
                      <a:r>
                        <a:rPr lang="it-IT" sz="1100" b="1" dirty="0">
                          <a:effectLst/>
                          <a:latin typeface="Arial"/>
                          <a:ea typeface="Calibri"/>
                        </a:rPr>
                        <a:t>Agevolazioni fiscali concesse in ZFU</a:t>
                      </a:r>
                      <a:endParaRPr lang="it-IT" sz="12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 b="1">
                          <a:effectLst/>
                          <a:latin typeface="Arial"/>
                          <a:ea typeface="Calibri"/>
                        </a:rPr>
                        <a:t>Comuni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b="1">
                          <a:effectLst/>
                          <a:latin typeface="Arial"/>
                          <a:ea typeface="Calibri"/>
                        </a:rPr>
                        <a:t>Imprese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Bastiglia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27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 dirty="0">
                          <a:effectLst/>
                          <a:latin typeface="Arial"/>
                          <a:ea typeface="Calibri"/>
                        </a:rPr>
                        <a:t>Bomporto</a:t>
                      </a:r>
                      <a:endParaRPr lang="it-IT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67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Camposanto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25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Carpi (*)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132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Cavezzo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91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Concordia sulla Secchia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79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Finale Emilia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193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 dirty="0">
                          <a:effectLst/>
                          <a:latin typeface="Arial"/>
                          <a:ea typeface="Calibri"/>
                        </a:rPr>
                        <a:t>Medolla</a:t>
                      </a:r>
                      <a:endParaRPr lang="it-IT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71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0788"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Mirandola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278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Modena (**)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2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Novi di Modena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77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S. Possidonio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47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San Felice sul Panaro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89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San Prospero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24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Cento (*)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247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 dirty="0">
                          <a:effectLst/>
                          <a:latin typeface="Arial"/>
                          <a:ea typeface="Calibri"/>
                        </a:rPr>
                        <a:t>Mirabello</a:t>
                      </a:r>
                      <a:endParaRPr lang="it-IT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28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Poggio Renatico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46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Sant’Agostino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48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Reggiolo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81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400" dirty="0">
                          <a:effectLst/>
                          <a:latin typeface="Arial"/>
                          <a:ea typeface="Calibri"/>
                        </a:rPr>
                        <a:t>Crevalcore</a:t>
                      </a:r>
                      <a:endParaRPr lang="it-IT" sz="16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400">
                          <a:effectLst/>
                          <a:latin typeface="Arial"/>
                          <a:ea typeface="Calibri"/>
                        </a:rPr>
                        <a:t>118</a:t>
                      </a:r>
                      <a:endParaRPr lang="it-IT" sz="160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8293">
                <a:tc>
                  <a:txBody>
                    <a:bodyPr/>
                    <a:lstStyle/>
                    <a:p>
                      <a:r>
                        <a:rPr lang="it-IT" sz="1800" b="1" dirty="0">
                          <a:effectLst/>
                          <a:latin typeface="Arial"/>
                          <a:ea typeface="Calibri"/>
                        </a:rPr>
                        <a:t>Totale 20 Comuni</a:t>
                      </a:r>
                      <a:endParaRPr lang="it-IT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b="1" dirty="0">
                          <a:effectLst/>
                          <a:latin typeface="Arial"/>
                          <a:ea typeface="Calibri"/>
                        </a:rPr>
                        <a:t>1770</a:t>
                      </a:r>
                      <a:endParaRPr lang="it-IT" sz="2000" dirty="0">
                        <a:effectLst/>
                        <a:latin typeface="Times New Roman"/>
                        <a:ea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6732240" y="6226148"/>
            <a:ext cx="227925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(*) nel limite del 10% delle risorse</a:t>
            </a:r>
            <a:br>
              <a:rPr kumimoji="0" lang="it-IT" altLang="it-IT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it-IT" altLang="it-IT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(**) solo frazioni Rocca, S. Matteo,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Navicello e Albareto</a:t>
            </a:r>
            <a:endParaRPr kumimoji="0" lang="it-IT" altLang="it-IT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271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olo 1"/>
          <p:cNvSpPr txBox="1">
            <a:spLocks/>
          </p:cNvSpPr>
          <p:nvPr/>
        </p:nvSpPr>
        <p:spPr>
          <a:xfrm>
            <a:off x="784161" y="46087"/>
            <a:ext cx="82462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t-IT" b="1" dirty="0">
                <a:solidFill>
                  <a:srgbClr val="C00000"/>
                </a:solidFill>
              </a:rPr>
              <a:t>RIEPILOGO RICOSTRUZIONE PRIVATA</a:t>
            </a: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5" y="103840"/>
            <a:ext cx="677077" cy="725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2434773" y="3627948"/>
            <a:ext cx="5581156" cy="48972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Casella di testo 2"/>
          <p:cNvSpPr txBox="1">
            <a:spLocks noChangeArrowheads="1"/>
          </p:cNvSpPr>
          <p:nvPr/>
        </p:nvSpPr>
        <p:spPr bwMode="auto">
          <a:xfrm>
            <a:off x="755779" y="4818782"/>
            <a:ext cx="3672408" cy="1418530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lnSpc>
                <a:spcPct val="115000"/>
              </a:lnSpc>
              <a:spcAft>
                <a:spcPts val="300"/>
              </a:spcAft>
            </a:pPr>
            <a:r>
              <a:rPr lang="it-IT" sz="24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TOTALE CONCESSO</a:t>
            </a:r>
          </a:p>
          <a:p>
            <a:pPr algn="ctr">
              <a:lnSpc>
                <a:spcPct val="115000"/>
              </a:lnSpc>
              <a:spcAft>
                <a:spcPts val="300"/>
              </a:spcAft>
            </a:pPr>
            <a:r>
              <a:rPr lang="it-IT" sz="2400" b="1" dirty="0">
                <a:solidFill>
                  <a:srgbClr val="FFFFFF"/>
                </a:solidFill>
                <a:latin typeface="Calibri"/>
                <a:ea typeface="Calibri"/>
                <a:cs typeface="Times New Roman"/>
              </a:rPr>
              <a:t>per ricostruzione privata</a:t>
            </a:r>
            <a:endParaRPr lang="it-IT" sz="2400" b="1" dirty="0">
              <a:solidFill>
                <a:srgbClr val="FFFFFF"/>
              </a:solidFill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300"/>
              </a:spcAft>
            </a:pPr>
            <a:r>
              <a:rPr lang="it-IT" sz="2400" b="1" dirty="0">
                <a:solidFill>
                  <a:srgbClr val="FFFFFF"/>
                </a:solidFill>
                <a:latin typeface="Calibri"/>
                <a:ea typeface="Calibri"/>
                <a:cs typeface="Times New Roman"/>
              </a:rPr>
              <a:t>4,3 miliardi</a:t>
            </a:r>
            <a:endParaRPr lang="it-IT" sz="1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8" name="Casella di testo 2"/>
          <p:cNvSpPr txBox="1">
            <a:spLocks noChangeArrowheads="1"/>
          </p:cNvSpPr>
          <p:nvPr/>
        </p:nvSpPr>
        <p:spPr bwMode="auto">
          <a:xfrm>
            <a:off x="5004048" y="4818782"/>
            <a:ext cx="3535297" cy="1418530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>
            <a:defPPr>
              <a:defRPr lang="it-IT"/>
            </a:defPPr>
            <a:lvl1pPr algn="ctr">
              <a:lnSpc>
                <a:spcPct val="115000"/>
              </a:lnSpc>
              <a:spcAft>
                <a:spcPts val="300"/>
              </a:spcAft>
              <a:defRPr sz="2400" b="1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defRPr>
            </a:lvl1pPr>
          </a:lstStyle>
          <a:p>
            <a:r>
              <a:rPr lang="it-IT" dirty="0"/>
              <a:t>TOTALE LIQUIDATO</a:t>
            </a:r>
          </a:p>
          <a:p>
            <a:r>
              <a:rPr lang="it-IT" dirty="0"/>
              <a:t>per ricostruzione privata</a:t>
            </a:r>
          </a:p>
          <a:p>
            <a:r>
              <a:rPr lang="it-IT" dirty="0"/>
              <a:t>2,9 miliardi</a:t>
            </a:r>
          </a:p>
        </p:txBody>
      </p:sp>
      <p:sp>
        <p:nvSpPr>
          <p:cNvPr id="2" name="Rettangolo 1"/>
          <p:cNvSpPr/>
          <p:nvPr/>
        </p:nvSpPr>
        <p:spPr>
          <a:xfrm rot="16200000">
            <a:off x="-1716065" y="3549647"/>
            <a:ext cx="400891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3600" b="0" cap="none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Abitazioni e Imprese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FBC8DDB4-8E39-4CD1-B14A-274D81222E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923358"/>
              </p:ext>
            </p:extLst>
          </p:nvPr>
        </p:nvGraphicFramePr>
        <p:xfrm>
          <a:off x="1524000" y="13970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6412715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90613421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8858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9876308"/>
                  </a:ext>
                </a:extLst>
              </a:tr>
            </a:tbl>
          </a:graphicData>
        </a:graphic>
      </p:graphicFrame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4001005F-A9E8-4B9B-AD4B-A97E215FBA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999930"/>
              </p:ext>
            </p:extLst>
          </p:nvPr>
        </p:nvGraphicFramePr>
        <p:xfrm>
          <a:off x="779597" y="1511032"/>
          <a:ext cx="774828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275">
                  <a:extLst>
                    <a:ext uri="{9D8B030D-6E8A-4147-A177-3AD203B41FA5}">
                      <a16:colId xmlns:a16="http://schemas.microsoft.com/office/drawing/2014/main" val="3878659980"/>
                    </a:ext>
                  </a:extLst>
                </a:gridCol>
                <a:gridCol w="5108005">
                  <a:extLst>
                    <a:ext uri="{9D8B030D-6E8A-4147-A177-3AD203B41FA5}">
                      <a16:colId xmlns:a16="http://schemas.microsoft.com/office/drawing/2014/main" val="1000096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Ricostruzione residenziale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it-IT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2,4 miliardi di euro </a:t>
                      </a:r>
                      <a:r>
                        <a:rPr lang="it-IT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 contributi </a:t>
                      </a:r>
                      <a:r>
                        <a:rPr lang="it-IT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concessi</a:t>
                      </a:r>
                      <a:r>
                        <a:rPr lang="it-IT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sulla piattaforma MUDE</a:t>
                      </a:r>
                    </a:p>
                    <a:p>
                      <a:pPr lvl="0"/>
                      <a:r>
                        <a:rPr lang="it-IT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1,8 miliardi di euro </a:t>
                      </a:r>
                      <a:r>
                        <a:rPr lang="it-IT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 contributi </a:t>
                      </a:r>
                      <a:r>
                        <a:rPr lang="it-IT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liquidati</a:t>
                      </a:r>
                      <a:r>
                        <a:rPr lang="it-IT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pari al 73% dei contributi concessi</a:t>
                      </a:r>
                    </a:p>
                    <a:p>
                      <a:r>
                        <a:rPr lang="it-IT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6.131 edifici completati </a:t>
                      </a:r>
                      <a:endParaRPr lang="it-IT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9923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it-IT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it-IT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Ricostruzione produttiva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  <a:p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it-IT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1.9 miliardi </a:t>
                      </a:r>
                      <a:r>
                        <a:rPr lang="it-IT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 euro di contributi concessi sulla piattaforma </a:t>
                      </a:r>
                      <a:r>
                        <a:rPr lang="it-IT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SFINGE – concessioni concluse</a:t>
                      </a:r>
                      <a:endParaRPr lang="it-IT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it-IT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1.1 miliardi </a:t>
                      </a:r>
                      <a:r>
                        <a:rPr lang="it-IT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 euro </a:t>
                      </a:r>
                      <a:r>
                        <a:rPr lang="it-IT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 contributi </a:t>
                      </a:r>
                      <a:r>
                        <a:rPr lang="it-IT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liquidati</a:t>
                      </a:r>
                      <a:r>
                        <a:rPr lang="it-IT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it-IT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pari al 56% dei contributi concessi</a:t>
                      </a:r>
                    </a:p>
                    <a:p>
                      <a:r>
                        <a:rPr lang="it-IT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1.595 interventi completati</a:t>
                      </a:r>
                      <a:endParaRPr lang="it-IT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6321052"/>
                  </a:ext>
                </a:extLst>
              </a:tr>
            </a:tbl>
          </a:graphicData>
        </a:graphic>
      </p:graphicFrame>
      <p:pic>
        <p:nvPicPr>
          <p:cNvPr id="24" name="Immagine 23">
            <a:extLst>
              <a:ext uri="{FF2B5EF4-FFF2-40B4-BE49-F238E27FC236}">
                <a16:creationId xmlns:a16="http://schemas.microsoft.com/office/drawing/2014/main" id="{3F94EB29-0109-479E-9D5F-C5035E32CDD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596"/>
          <a:stretch>
            <a:fillRect/>
          </a:stretch>
        </p:blipFill>
        <p:spPr bwMode="auto">
          <a:xfrm>
            <a:off x="1358672" y="1770519"/>
            <a:ext cx="1341120" cy="794385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25" name="Immagine 24">
            <a:extLst>
              <a:ext uri="{FF2B5EF4-FFF2-40B4-BE49-F238E27FC236}">
                <a16:creationId xmlns:a16="http://schemas.microsoft.com/office/drawing/2014/main" id="{572DBDE4-7DE3-45D6-BB1B-DED2B1B31F02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366"/>
          <a:stretch>
            <a:fillRect/>
          </a:stretch>
        </p:blipFill>
        <p:spPr bwMode="auto">
          <a:xfrm>
            <a:off x="1383385" y="3071490"/>
            <a:ext cx="1236980" cy="71755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9048131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ShareDocEditForm</Display>
  <Edit>ShareDocEditForm</Edit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F14A9464081124583D0C1B493ABC696" ma:contentTypeVersion="3" ma:contentTypeDescription="Creare un nuovo documento." ma:contentTypeScope="" ma:versionID="90321808def6f840b42e64978aa57aac">
  <xsd:schema xmlns:xsd="http://www.w3.org/2001/XMLSchema" xmlns:xs="http://www.w3.org/2001/XMLSchema" xmlns:p="http://schemas.microsoft.com/office/2006/metadata/properties" xmlns:ns2="7ee2c968-d3ec-4de0-b455-112bc7b22b4c" xmlns:ns3="b83b51fa-0077-45d5-a5fb-b0a7d92e3730" targetNamespace="http://schemas.microsoft.com/office/2006/metadata/properties" ma:root="true" ma:fieldsID="f5fa9b993ebdf461e6fb1a32f9099166" ns2:_="" ns3:_="">
    <xsd:import namespace="7ee2c968-d3ec-4de0-b455-112bc7b22b4c"/>
    <xsd:import namespace="b83b51fa-0077-45d5-a5fb-b0a7d92e3730"/>
    <xsd:element name="properties">
      <xsd:complexType>
        <xsd:sequence>
          <xsd:element name="documentManagement">
            <xsd:complexType>
              <xsd:all>
                <xsd:element ref="ns2:_sd_Commenti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e2c968-d3ec-4de0-b455-112bc7b22b4c" elementFormDefault="qualified">
    <xsd:import namespace="http://schemas.microsoft.com/office/2006/documentManagement/types"/>
    <xsd:import namespace="http://schemas.microsoft.com/office/infopath/2007/PartnerControls"/>
    <xsd:element name="_sd_Commenti" ma:index="8" nillable="true" ma:displayName="Commenti" ma:internalName="_sd_Commenti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3b51fa-0077-45d5-a5fb-b0a7d92e3730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Condivis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d_Commenti xmlns="7ee2c968-d3ec-4de0-b455-112bc7b22b4c" xsi:nil="true"/>
  </documentManagement>
</p:properties>
</file>

<file path=customXml/itemProps1.xml><?xml version="1.0" encoding="utf-8"?>
<ds:datastoreItem xmlns:ds="http://schemas.openxmlformats.org/officeDocument/2006/customXml" ds:itemID="{704D4169-D753-429A-AEB1-5EAB3FF93C13}"/>
</file>

<file path=customXml/itemProps2.xml><?xml version="1.0" encoding="utf-8"?>
<ds:datastoreItem xmlns:ds="http://schemas.openxmlformats.org/officeDocument/2006/customXml" ds:itemID="{1DA2529A-ED6E-40FE-B875-7D8733FB28E3}"/>
</file>

<file path=customXml/itemProps3.xml><?xml version="1.0" encoding="utf-8"?>
<ds:datastoreItem xmlns:ds="http://schemas.openxmlformats.org/officeDocument/2006/customXml" ds:itemID="{2C2EAD33-7950-4F10-90F9-8431F73ADA1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6768</TotalTime>
  <Words>1142</Words>
  <Application>Microsoft Office PowerPoint</Application>
  <PresentationFormat>Presentazione su schermo (4:3)</PresentationFormat>
  <Paragraphs>195</Paragraphs>
  <Slides>14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20" baseType="lpstr">
      <vt:lpstr>Arial</vt:lpstr>
      <vt:lpstr>Arial Unicode MS</vt:lpstr>
      <vt:lpstr>Calibri</vt:lpstr>
      <vt:lpstr>Symbol</vt:lpstr>
      <vt:lpstr>Times New Roman</vt:lpstr>
      <vt:lpstr>Tema di Office</vt:lpstr>
      <vt:lpstr>Presentazione standard di PowerPoint</vt:lpstr>
      <vt:lpstr>Ricostruzione abitativa – piattaforma MUDE</vt:lpstr>
      <vt:lpstr>OBIETTIVO CENTRI STORICI </vt:lpstr>
      <vt:lpstr>Presentazione standard di PowerPoint</vt:lpstr>
      <vt:lpstr>LE IMPRESE - Ord 57/2012 e smi     </vt:lpstr>
      <vt:lpstr>IMPRESE &amp; Sicurezza - i Bandi INAIL </vt:lpstr>
      <vt:lpstr>FORMAZIONE &amp; INFORMAZIONE</vt:lpstr>
      <vt:lpstr>Presentazione standard di PowerPoint</vt:lpstr>
      <vt:lpstr>Presentazione standard di PowerPoint</vt:lpstr>
      <vt:lpstr>RICOSTRUZIONE PUBBLICA – nuovo piano 2018 e stato di avanzamento degli interventi</vt:lpstr>
      <vt:lpstr>TRASPARENZA</vt:lpstr>
      <vt:lpstr>              LE DONAZIONI </vt:lpstr>
      <vt:lpstr>            I COMUNI DEL  CRATERE, ANNO 2019</vt:lpstr>
      <vt:lpstr>Il tessuto economico oggi…</vt:lpstr>
    </vt:vector>
  </TitlesOfParts>
  <Company>Regione Emilia-Romagna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Penza Mauro</dc:creator>
  <cp:lastModifiedBy>Penza Mauro</cp:lastModifiedBy>
  <cp:revision>243</cp:revision>
  <cp:lastPrinted>2018-05-24T08:59:43Z</cp:lastPrinted>
  <dcterms:created xsi:type="dcterms:W3CDTF">2016-03-11T10:52:01Z</dcterms:created>
  <dcterms:modified xsi:type="dcterms:W3CDTF">2018-05-24T11:21:07Z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0x0101001F14A9464081124583D0C1B493ABC696</vt:lpwstr>
  </property>
</Properties>
</file>