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4"/>
  </p:sldMasterIdLst>
  <p:notesMasterIdLst>
    <p:notesMasterId r:id="rId16"/>
  </p:notesMasterIdLst>
  <p:sldIdLst>
    <p:sldId id="299" r:id="rId5"/>
    <p:sldId id="298" r:id="rId6"/>
    <p:sldId id="256" r:id="rId7"/>
    <p:sldId id="259" r:id="rId8"/>
    <p:sldId id="268" r:id="rId9"/>
    <p:sldId id="269" r:id="rId10"/>
    <p:sldId id="270" r:id="rId11"/>
    <p:sldId id="272" r:id="rId12"/>
    <p:sldId id="275" r:id="rId13"/>
    <p:sldId id="277" r:id="rId14"/>
    <p:sldId id="27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28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6" autoAdjust="0"/>
    <p:restoredTop sz="94660"/>
  </p:normalViewPr>
  <p:slideViewPr>
    <p:cSldViewPr snapToGrid="0">
      <p:cViewPr varScale="1">
        <p:scale>
          <a:sx n="52" d="100"/>
          <a:sy n="52" d="100"/>
        </p:scale>
        <p:origin x="621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alpoint.regione.emilia-romagna.it/servizi/shp_00000470/prova/valutazione/Presentazioni/statistiche%20per%20presentazione%20cons%20parte%20prima%2025-3-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alpoint.regione.emilia-romagna.it/servizi/shp_00000470/prova/valutazione/Presentazioni/Copia%20di%20statistich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2400" b="1" dirty="0">
                <a:solidFill>
                  <a:schemeClr val="tx1"/>
                </a:solidFill>
                <a:effectLst/>
              </a:rPr>
              <a:t>Dal 2001 al 2019 l’Assemblea legislativa ha approvato 508 leggi e, di queste, 72 contengono una clausola valutativa</a:t>
            </a:r>
          </a:p>
        </c:rich>
      </c:tx>
      <c:layout>
        <c:manualLayout>
          <c:xMode val="edge"/>
          <c:yMode val="edge"/>
          <c:x val="0.12349425287356322"/>
          <c:y val="3.59847175454682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'[statistiche per presentazione cons parte prima 25-3-20.xlsx]Foglio1'!$R$46</c:f>
              <c:strCache>
                <c:ptCount val="1"/>
                <c:pt idx="0">
                  <c:v>Numero di leggi con clausole</c:v>
                </c:pt>
              </c:strCache>
            </c:strRef>
          </c:tx>
          <c:spPr>
            <a:ln w="1270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'[statistiche per presentazione cons parte prima 25-3-20.xlsx]Foglio1'!$Q$47:$Q$65</c:f>
              <c:numCache>
                <c:formatCode>General</c:formatCode>
                <c:ptCount val="19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</c:numCache>
            </c:numRef>
          </c:cat>
          <c:val>
            <c:numRef>
              <c:f>'[statistiche per presentazione cons parte prima 25-3-20.xlsx]Foglio1'!$R$47:$R$65</c:f>
              <c:numCache>
                <c:formatCode>General</c:formatCode>
                <c:ptCount val="1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3</c:v>
                </c:pt>
                <c:pt idx="6">
                  <c:v>3</c:v>
                </c:pt>
                <c:pt idx="7">
                  <c:v>2</c:v>
                </c:pt>
                <c:pt idx="8">
                  <c:v>3</c:v>
                </c:pt>
                <c:pt idx="9">
                  <c:v>2</c:v>
                </c:pt>
                <c:pt idx="10">
                  <c:v>4</c:v>
                </c:pt>
                <c:pt idx="11">
                  <c:v>3</c:v>
                </c:pt>
                <c:pt idx="12">
                  <c:v>2</c:v>
                </c:pt>
                <c:pt idx="13">
                  <c:v>10</c:v>
                </c:pt>
                <c:pt idx="14">
                  <c:v>6</c:v>
                </c:pt>
                <c:pt idx="15">
                  <c:v>8</c:v>
                </c:pt>
                <c:pt idx="16">
                  <c:v>6</c:v>
                </c:pt>
                <c:pt idx="17">
                  <c:v>8</c:v>
                </c:pt>
                <c:pt idx="18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BF-4BE2-A994-5AF6CE8DDBAF}"/>
            </c:ext>
          </c:extLst>
        </c:ser>
        <c:ser>
          <c:idx val="1"/>
          <c:order val="1"/>
          <c:tx>
            <c:strRef>
              <c:f>'[statistiche per presentazione cons parte prima 25-3-20.xlsx]Foglio1'!$S$46</c:f>
              <c:strCache>
                <c:ptCount val="1"/>
                <c:pt idx="0">
                  <c:v>leggi approvate</c:v>
                </c:pt>
              </c:strCache>
            </c:strRef>
          </c:tx>
          <c:spPr>
            <a:ln w="1270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Pt>
            <c:idx val="10"/>
            <c:marker>
              <c:symbol val="circle"/>
              <c:size val="5"/>
              <c:spPr>
                <a:solidFill>
                  <a:schemeClr val="accent2"/>
                </a:solidFill>
                <a:ln w="76200">
                  <a:solidFill>
                    <a:schemeClr val="accent2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0DBF-4BE2-A994-5AF6CE8DDBA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'[statistiche per presentazione cons parte prima 25-3-20.xlsx]Foglio1'!$Q$47:$Q$65</c:f>
              <c:numCache>
                <c:formatCode>General</c:formatCode>
                <c:ptCount val="19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</c:numCache>
            </c:numRef>
          </c:cat>
          <c:val>
            <c:numRef>
              <c:f>'[statistiche per presentazione cons parte prima 25-3-20.xlsx]Foglio1'!$S$47:$S$65</c:f>
              <c:numCache>
                <c:formatCode>General</c:formatCode>
                <c:ptCount val="19"/>
                <c:pt idx="0">
                  <c:v>44</c:v>
                </c:pt>
                <c:pt idx="1">
                  <c:v>36</c:v>
                </c:pt>
                <c:pt idx="2">
                  <c:v>28</c:v>
                </c:pt>
                <c:pt idx="3">
                  <c:v>28</c:v>
                </c:pt>
                <c:pt idx="4">
                  <c:v>21</c:v>
                </c:pt>
                <c:pt idx="5">
                  <c:v>21</c:v>
                </c:pt>
                <c:pt idx="6">
                  <c:v>29</c:v>
                </c:pt>
                <c:pt idx="7">
                  <c:v>23</c:v>
                </c:pt>
                <c:pt idx="8">
                  <c:v>28</c:v>
                </c:pt>
                <c:pt idx="9">
                  <c:v>15</c:v>
                </c:pt>
                <c:pt idx="10">
                  <c:v>24</c:v>
                </c:pt>
                <c:pt idx="11">
                  <c:v>21</c:v>
                </c:pt>
                <c:pt idx="12">
                  <c:v>29</c:v>
                </c:pt>
                <c:pt idx="13">
                  <c:v>25</c:v>
                </c:pt>
                <c:pt idx="14">
                  <c:v>25</c:v>
                </c:pt>
                <c:pt idx="15">
                  <c:v>27</c:v>
                </c:pt>
                <c:pt idx="16">
                  <c:v>27</c:v>
                </c:pt>
                <c:pt idx="17">
                  <c:v>26</c:v>
                </c:pt>
                <c:pt idx="18">
                  <c:v>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DBF-4BE2-A994-5AF6CE8DDB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0973928"/>
        <c:axId val="670976224"/>
      </c:lineChart>
      <c:catAx>
        <c:axId val="670973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70976224"/>
        <c:crosses val="autoZero"/>
        <c:auto val="1"/>
        <c:lblAlgn val="ctr"/>
        <c:lblOffset val="100"/>
        <c:noMultiLvlLbl val="0"/>
      </c:catAx>
      <c:valAx>
        <c:axId val="670976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70973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2400" b="1" dirty="0">
                <a:effectLst/>
              </a:rPr>
              <a:t>Dal 2001 al 2019, la Giunta ha presentato 87 relazioni di ritorno in risposta alle clausole valutative presenti in legge</a:t>
            </a:r>
          </a:p>
        </c:rich>
      </c:tx>
      <c:layout>
        <c:manualLayout>
          <c:xMode val="edge"/>
          <c:yMode val="edge"/>
          <c:x val="0.11428703120944629"/>
          <c:y val="3.19276208226513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3.8505471903731332E-2"/>
          <c:y val="0.1558282058706133"/>
          <c:w val="0.93030544427560591"/>
          <c:h val="0.69376516287202683"/>
        </c:manualLayout>
      </c:layout>
      <c:lineChart>
        <c:grouping val="standard"/>
        <c:varyColors val="0"/>
        <c:ser>
          <c:idx val="0"/>
          <c:order val="0"/>
          <c:tx>
            <c:strRef>
              <c:f>Foglio1!$R$24</c:f>
              <c:strCache>
                <c:ptCount val="1"/>
                <c:pt idx="0">
                  <c:v>Numero di relazione di ritorno</c:v>
                </c:pt>
              </c:strCache>
            </c:strRef>
          </c:tx>
          <c:spPr>
            <a:ln w="1270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Foglio1!$Q$25:$Q$43</c:f>
              <c:numCache>
                <c:formatCode>General</c:formatCode>
                <c:ptCount val="19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</c:numCache>
            </c:numRef>
          </c:cat>
          <c:val>
            <c:numRef>
              <c:f>Foglio1!$R$25:$R$43</c:f>
              <c:numCache>
                <c:formatCode>General</c:formatCode>
                <c:ptCount val="19"/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7">
                  <c:v>2</c:v>
                </c:pt>
                <c:pt idx="8">
                  <c:v>5</c:v>
                </c:pt>
                <c:pt idx="9">
                  <c:v>1</c:v>
                </c:pt>
                <c:pt idx="10">
                  <c:v>2</c:v>
                </c:pt>
                <c:pt idx="11">
                  <c:v>6</c:v>
                </c:pt>
                <c:pt idx="12">
                  <c:v>11</c:v>
                </c:pt>
                <c:pt idx="13">
                  <c:v>5</c:v>
                </c:pt>
                <c:pt idx="14">
                  <c:v>6</c:v>
                </c:pt>
                <c:pt idx="15">
                  <c:v>8</c:v>
                </c:pt>
                <c:pt idx="16">
                  <c:v>4</c:v>
                </c:pt>
                <c:pt idx="17">
                  <c:v>24</c:v>
                </c:pt>
                <c:pt idx="18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AC8-438E-B9E9-3DD9A27FD5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6771136"/>
        <c:axId val="356771792"/>
      </c:lineChart>
      <c:catAx>
        <c:axId val="356771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56771792"/>
        <c:crosses val="autoZero"/>
        <c:auto val="1"/>
        <c:lblAlgn val="ctr"/>
        <c:lblOffset val="100"/>
        <c:noMultiLvlLbl val="0"/>
      </c:catAx>
      <c:valAx>
        <c:axId val="356771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5677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hyperlink" Target="http://www.capire.org/" TargetMode="External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hyperlink" Target="http://www.capire.org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8C3D83-9384-48D1-85DC-1C54B7265AB5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5AEDA6C3-6241-4647-926B-B2F387633DBB}">
      <dgm:prSet phldrT="[Testo]" custT="1"/>
      <dgm:spPr/>
      <dgm:t>
        <a:bodyPr/>
        <a:lstStyle/>
        <a:p>
          <a:r>
            <a:rPr lang="en-US" sz="2400" b="1" dirty="0"/>
            <a:t>L’ANALISI E VALUTAZIONE DELLE POLITICHE PUBBLICHE DELL’ASSEMBLEA LEGISLATIVA DELLA REGIONE EMILIA-ROMAGNA</a:t>
          </a:r>
          <a:endParaRPr lang="it-IT" sz="2400" dirty="0"/>
        </a:p>
      </dgm:t>
    </dgm:pt>
    <dgm:pt modelId="{BEA1158C-566A-4A20-AA4C-2A5F42120122}" type="parTrans" cxnId="{D908D1F7-FEF0-44D5-BD1E-2F2FEAF7755F}">
      <dgm:prSet/>
      <dgm:spPr/>
      <dgm:t>
        <a:bodyPr/>
        <a:lstStyle/>
        <a:p>
          <a:endParaRPr lang="it-IT"/>
        </a:p>
      </dgm:t>
    </dgm:pt>
    <dgm:pt modelId="{4799302A-ABCD-435E-9080-74F456554D14}" type="sibTrans" cxnId="{D908D1F7-FEF0-44D5-BD1E-2F2FEAF7755F}">
      <dgm:prSet/>
      <dgm:spPr/>
      <dgm:t>
        <a:bodyPr/>
        <a:lstStyle/>
        <a:p>
          <a:endParaRPr lang="it-IT"/>
        </a:p>
      </dgm:t>
    </dgm:pt>
    <dgm:pt modelId="{B3EFD59B-CC44-4A7A-BBD6-180579AF0A8E}">
      <dgm:prSet phldrT="[Testo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Analisi ex post</a:t>
          </a:r>
          <a:endParaRPr lang="it-IT" dirty="0"/>
        </a:p>
      </dgm:t>
    </dgm:pt>
    <dgm:pt modelId="{9A56D1CF-8CCA-4994-B1CE-6781DD12A2D8}" type="parTrans" cxnId="{8FC6F5F5-5ED5-4BEE-ABEA-EF8436A5FCB9}">
      <dgm:prSet/>
      <dgm:spPr/>
      <dgm:t>
        <a:bodyPr/>
        <a:lstStyle/>
        <a:p>
          <a:endParaRPr lang="it-IT"/>
        </a:p>
      </dgm:t>
    </dgm:pt>
    <dgm:pt modelId="{AD7B9101-860A-4EAE-A20D-E87EB596E06B}" type="sibTrans" cxnId="{8FC6F5F5-5ED5-4BEE-ABEA-EF8436A5FCB9}">
      <dgm:prSet/>
      <dgm:spPr/>
      <dgm:t>
        <a:bodyPr/>
        <a:lstStyle/>
        <a:p>
          <a:endParaRPr lang="it-IT"/>
        </a:p>
      </dgm:t>
    </dgm:pt>
    <dgm:pt modelId="{18F3FD7F-776F-40AD-BC42-4F1AC4AAC356}">
      <dgm:prSet phldrT="[Testo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La </a:t>
          </a:r>
          <a:r>
            <a:rPr lang="en-US" b="1" dirty="0" err="1">
              <a:solidFill>
                <a:schemeClr val="tx1"/>
              </a:solidFill>
            </a:rPr>
            <a:t>scheda</a:t>
          </a:r>
          <a:r>
            <a:rPr lang="en-US" b="1" dirty="0">
              <a:solidFill>
                <a:schemeClr val="tx1"/>
              </a:solidFill>
            </a:rPr>
            <a:t> AIR</a:t>
          </a:r>
          <a:endParaRPr lang="it-IT" dirty="0"/>
        </a:p>
      </dgm:t>
    </dgm:pt>
    <dgm:pt modelId="{CFF8A3F2-357A-4C39-93F0-CDAA307AE55C}" type="parTrans" cxnId="{9CF8B226-3D8F-4A82-8945-C5840819DE74}">
      <dgm:prSet/>
      <dgm:spPr/>
      <dgm:t>
        <a:bodyPr/>
        <a:lstStyle/>
        <a:p>
          <a:endParaRPr lang="it-IT"/>
        </a:p>
      </dgm:t>
    </dgm:pt>
    <dgm:pt modelId="{9412B052-DBB6-4EE5-B02E-BCF695A4B550}" type="sibTrans" cxnId="{9CF8B226-3D8F-4A82-8945-C5840819DE74}">
      <dgm:prSet/>
      <dgm:spPr/>
      <dgm:t>
        <a:bodyPr/>
        <a:lstStyle/>
        <a:p>
          <a:endParaRPr lang="it-IT"/>
        </a:p>
      </dgm:t>
    </dgm:pt>
    <dgm:pt modelId="{42EEEADB-AD23-4E4B-8FB5-FDF1C7999DD3}">
      <dgm:prSet phldrT="[Testo]"/>
      <dgm:spPr/>
      <dgm:t>
        <a:bodyPr/>
        <a:lstStyle/>
        <a:p>
          <a:r>
            <a:rPr lang="it-IT" b="1" dirty="0"/>
            <a:t>Analisi ex ante</a:t>
          </a:r>
        </a:p>
      </dgm:t>
    </dgm:pt>
    <dgm:pt modelId="{D9240484-A54F-403F-A072-2C4D140035FE}" type="parTrans" cxnId="{B079400C-344C-459D-AEFD-B0A80F4D729E}">
      <dgm:prSet/>
      <dgm:spPr/>
      <dgm:t>
        <a:bodyPr/>
        <a:lstStyle/>
        <a:p>
          <a:endParaRPr lang="it-IT"/>
        </a:p>
      </dgm:t>
    </dgm:pt>
    <dgm:pt modelId="{191D327D-ACE2-467C-933C-E2366D2CD4A7}" type="sibTrans" cxnId="{B079400C-344C-459D-AEFD-B0A80F4D729E}">
      <dgm:prSet/>
      <dgm:spPr/>
      <dgm:t>
        <a:bodyPr/>
        <a:lstStyle/>
        <a:p>
          <a:endParaRPr lang="it-IT"/>
        </a:p>
      </dgm:t>
    </dgm:pt>
    <dgm:pt modelId="{64702070-1CE7-4C43-8071-66D443D9571A}">
      <dgm:prSet phldrT="[Testo]"/>
      <dgm:spPr/>
      <dgm:t>
        <a:bodyPr/>
        <a:lstStyle/>
        <a:p>
          <a:r>
            <a:rPr lang="it-IT" b="1" dirty="0">
              <a:solidFill>
                <a:schemeClr val="tx1"/>
              </a:solidFill>
              <a:ea typeface="Verdana" panose="020B0604030504040204" pitchFamily="34" charset="0"/>
              <a:cs typeface="Calibri Light" panose="020F0302020204030204" pitchFamily="34" charset="0"/>
            </a:rPr>
            <a:t>Le clausole e le missioni valutative</a:t>
          </a:r>
          <a:endParaRPr lang="it-IT" dirty="0"/>
        </a:p>
      </dgm:t>
    </dgm:pt>
    <dgm:pt modelId="{14C2BDC0-0CF9-4BDD-8ACA-B36713605431}" type="parTrans" cxnId="{307DD4E5-D0C8-4ADF-8A13-59CEFEBD9953}">
      <dgm:prSet/>
      <dgm:spPr/>
      <dgm:t>
        <a:bodyPr/>
        <a:lstStyle/>
        <a:p>
          <a:endParaRPr lang="it-IT"/>
        </a:p>
      </dgm:t>
    </dgm:pt>
    <dgm:pt modelId="{E77FB322-7FDE-4283-BDFF-B89E28674C92}" type="sibTrans" cxnId="{307DD4E5-D0C8-4ADF-8A13-59CEFEBD9953}">
      <dgm:prSet/>
      <dgm:spPr/>
      <dgm:t>
        <a:bodyPr/>
        <a:lstStyle/>
        <a:p>
          <a:endParaRPr lang="it-IT"/>
        </a:p>
      </dgm:t>
    </dgm:pt>
    <dgm:pt modelId="{CADF58F3-9EC7-4204-BB7B-7BB8AF32C5CA}" type="pres">
      <dgm:prSet presAssocID="{858C3D83-9384-48D1-85DC-1C54B7265AB5}" presName="Name0" presStyleCnt="0">
        <dgm:presLayoutVars>
          <dgm:dir/>
          <dgm:resizeHandles val="exact"/>
        </dgm:presLayoutVars>
      </dgm:prSet>
      <dgm:spPr/>
    </dgm:pt>
    <dgm:pt modelId="{BAA46E2E-D159-4061-90EE-13236637E93A}" type="pres">
      <dgm:prSet presAssocID="{5AEDA6C3-6241-4647-926B-B2F387633DBB}" presName="node" presStyleLbl="node1" presStyleIdx="0" presStyleCnt="5" custScaleX="318396" custScaleY="115619" custRadScaleRad="92914" custRadScaleInc="-7374">
        <dgm:presLayoutVars>
          <dgm:bulletEnabled val="1"/>
        </dgm:presLayoutVars>
      </dgm:prSet>
      <dgm:spPr/>
    </dgm:pt>
    <dgm:pt modelId="{09EDF939-B6F6-4C8F-922B-8EA0AD153003}" type="pres">
      <dgm:prSet presAssocID="{4799302A-ABCD-435E-9080-74F456554D14}" presName="sibTrans" presStyleLbl="sibTrans2D1" presStyleIdx="0" presStyleCnt="5" custAng="18652194" custScaleX="126629" custScaleY="124332" custLinFactX="-270951" custLinFactNeighborX="-300000" custLinFactNeighborY="-38688"/>
      <dgm:spPr/>
    </dgm:pt>
    <dgm:pt modelId="{25A2D2AE-6541-48F2-AE81-EA70DC651A0C}" type="pres">
      <dgm:prSet presAssocID="{4799302A-ABCD-435E-9080-74F456554D14}" presName="connectorText" presStyleLbl="sibTrans2D1" presStyleIdx="0" presStyleCnt="5"/>
      <dgm:spPr/>
    </dgm:pt>
    <dgm:pt modelId="{390B4A47-ABB3-4297-A2EB-0AF47313AB92}" type="pres">
      <dgm:prSet presAssocID="{B3EFD59B-CC44-4A7A-BBD6-180579AF0A8E}" presName="node" presStyleLbl="node1" presStyleIdx="1" presStyleCnt="5" custScaleX="169604" custRadScaleRad="142054" custRadScaleInc="14249">
        <dgm:presLayoutVars>
          <dgm:bulletEnabled val="1"/>
        </dgm:presLayoutVars>
      </dgm:prSet>
      <dgm:spPr/>
    </dgm:pt>
    <dgm:pt modelId="{3850B045-B3CF-4887-ACC3-D7CDB57F1066}" type="pres">
      <dgm:prSet presAssocID="{AD7B9101-860A-4EAE-A20D-E87EB596E06B}" presName="sibTrans" presStyleLbl="sibTrans2D1" presStyleIdx="1" presStyleCnt="5" custAng="981762" custFlipVert="1" custScaleX="428467" custScaleY="131815" custLinFactY="165326" custLinFactNeighborX="1974" custLinFactNeighborY="200000"/>
      <dgm:spPr/>
    </dgm:pt>
    <dgm:pt modelId="{6471E5DF-C336-4C60-95AE-A8051CA74479}" type="pres">
      <dgm:prSet presAssocID="{AD7B9101-860A-4EAE-A20D-E87EB596E06B}" presName="connectorText" presStyleLbl="sibTrans2D1" presStyleIdx="1" presStyleCnt="5"/>
      <dgm:spPr/>
    </dgm:pt>
    <dgm:pt modelId="{513129E7-B801-4CBC-A7C2-C3F36FAC5B4D}" type="pres">
      <dgm:prSet presAssocID="{18F3FD7F-776F-40AD-BC42-4F1AC4AAC356}" presName="node" presStyleLbl="node1" presStyleIdx="2" presStyleCnt="5" custAng="0" custScaleX="163239" custRadScaleRad="148249" custRadScaleInc="295253">
        <dgm:presLayoutVars>
          <dgm:bulletEnabled val="1"/>
        </dgm:presLayoutVars>
      </dgm:prSet>
      <dgm:spPr/>
    </dgm:pt>
    <dgm:pt modelId="{F15E2131-F99D-44CA-ACC2-86936233550F}" type="pres">
      <dgm:prSet presAssocID="{9412B052-DBB6-4EE5-B02E-BCF695A4B550}" presName="sibTrans" presStyleLbl="sibTrans2D1" presStyleIdx="2" presStyleCnt="5" custAng="18066487" custScaleX="144789" custScaleY="116012" custLinFactX="348262" custLinFactY="-300000" custLinFactNeighborX="400000" custLinFactNeighborY="-317728"/>
      <dgm:spPr/>
    </dgm:pt>
    <dgm:pt modelId="{8929C079-61CE-4D7D-BF25-597849A83772}" type="pres">
      <dgm:prSet presAssocID="{9412B052-DBB6-4EE5-B02E-BCF695A4B550}" presName="connectorText" presStyleLbl="sibTrans2D1" presStyleIdx="2" presStyleCnt="5"/>
      <dgm:spPr/>
    </dgm:pt>
    <dgm:pt modelId="{5B45BD29-851A-44EA-91B6-CC4DAE586092}" type="pres">
      <dgm:prSet presAssocID="{42EEEADB-AD23-4E4B-8FB5-FDF1C7999DD3}" presName="node" presStyleLbl="node1" presStyleIdx="3" presStyleCnt="5" custScaleX="169887" custRadScaleRad="153287" custRadScaleInc="183091">
        <dgm:presLayoutVars>
          <dgm:bulletEnabled val="1"/>
        </dgm:presLayoutVars>
      </dgm:prSet>
      <dgm:spPr/>
    </dgm:pt>
    <dgm:pt modelId="{A8CB6D29-A0EA-4AE0-9864-914F16541734}" type="pres">
      <dgm:prSet presAssocID="{191D327D-ACE2-467C-933C-E2366D2CD4A7}" presName="sibTrans" presStyleLbl="sibTrans2D1" presStyleIdx="3" presStyleCnt="5" custAng="4404061" custScaleX="133063" custScaleY="110942" custLinFactX="200000" custLinFactNeighborX="257649" custLinFactNeighborY="-12077"/>
      <dgm:spPr/>
    </dgm:pt>
    <dgm:pt modelId="{9E9EA214-ED1B-4EFD-9187-F61818223E2C}" type="pres">
      <dgm:prSet presAssocID="{191D327D-ACE2-467C-933C-E2366D2CD4A7}" presName="connectorText" presStyleLbl="sibTrans2D1" presStyleIdx="3" presStyleCnt="5"/>
      <dgm:spPr/>
    </dgm:pt>
    <dgm:pt modelId="{9F2DA7A7-D5DB-4DE9-96DA-D10F7F650E27}" type="pres">
      <dgm:prSet presAssocID="{64702070-1CE7-4C43-8071-66D443D9571A}" presName="node" presStyleLbl="node1" presStyleIdx="4" presStyleCnt="5" custScaleX="177766" custScaleY="127063" custRadScaleRad="151870" custRadScaleInc="-491405">
        <dgm:presLayoutVars>
          <dgm:bulletEnabled val="1"/>
        </dgm:presLayoutVars>
      </dgm:prSet>
      <dgm:spPr/>
    </dgm:pt>
    <dgm:pt modelId="{F875397E-6566-408D-8BB4-4501AB820CC3}" type="pres">
      <dgm:prSet presAssocID="{E77FB322-7FDE-4283-BDFF-B89E28674C92}" presName="sibTrans" presStyleLbl="sibTrans2D1" presStyleIdx="4" presStyleCnt="5" custAng="13482709" custFlipVert="1" custScaleX="120298" custScaleY="107001" custLinFactX="-300000" custLinFactY="100000" custLinFactNeighborX="-334096" custLinFactNeighborY="132114"/>
      <dgm:spPr/>
    </dgm:pt>
    <dgm:pt modelId="{FD456546-15C0-45B9-AD07-FCF975783105}" type="pres">
      <dgm:prSet presAssocID="{E77FB322-7FDE-4283-BDFF-B89E28674C92}" presName="connectorText" presStyleLbl="sibTrans2D1" presStyleIdx="4" presStyleCnt="5"/>
      <dgm:spPr/>
    </dgm:pt>
  </dgm:ptLst>
  <dgm:cxnLst>
    <dgm:cxn modelId="{A13B5A03-18F0-459E-B4A9-345499181B94}" type="presOf" srcId="{B3EFD59B-CC44-4A7A-BBD6-180579AF0A8E}" destId="{390B4A47-ABB3-4297-A2EB-0AF47313AB92}" srcOrd="0" destOrd="0" presId="urn:microsoft.com/office/officeart/2005/8/layout/cycle7"/>
    <dgm:cxn modelId="{B079400C-344C-459D-AEFD-B0A80F4D729E}" srcId="{858C3D83-9384-48D1-85DC-1C54B7265AB5}" destId="{42EEEADB-AD23-4E4B-8FB5-FDF1C7999DD3}" srcOrd="3" destOrd="0" parTransId="{D9240484-A54F-403F-A072-2C4D140035FE}" sibTransId="{191D327D-ACE2-467C-933C-E2366D2CD4A7}"/>
    <dgm:cxn modelId="{71B48F0D-13AC-41D3-B25D-34A2DE52969E}" type="presOf" srcId="{191D327D-ACE2-467C-933C-E2366D2CD4A7}" destId="{9E9EA214-ED1B-4EFD-9187-F61818223E2C}" srcOrd="1" destOrd="0" presId="urn:microsoft.com/office/officeart/2005/8/layout/cycle7"/>
    <dgm:cxn modelId="{58852017-A58D-42FE-BFE6-1A3F6BBF2ACC}" type="presOf" srcId="{4799302A-ABCD-435E-9080-74F456554D14}" destId="{09EDF939-B6F6-4C8F-922B-8EA0AD153003}" srcOrd="0" destOrd="0" presId="urn:microsoft.com/office/officeart/2005/8/layout/cycle7"/>
    <dgm:cxn modelId="{272A611A-A460-4F1D-95F2-C1D7F56A43F9}" type="presOf" srcId="{9412B052-DBB6-4EE5-B02E-BCF695A4B550}" destId="{8929C079-61CE-4D7D-BF25-597849A83772}" srcOrd="1" destOrd="0" presId="urn:microsoft.com/office/officeart/2005/8/layout/cycle7"/>
    <dgm:cxn modelId="{9CF8B226-3D8F-4A82-8945-C5840819DE74}" srcId="{858C3D83-9384-48D1-85DC-1C54B7265AB5}" destId="{18F3FD7F-776F-40AD-BC42-4F1AC4AAC356}" srcOrd="2" destOrd="0" parTransId="{CFF8A3F2-357A-4C39-93F0-CDAA307AE55C}" sibTransId="{9412B052-DBB6-4EE5-B02E-BCF695A4B550}"/>
    <dgm:cxn modelId="{326FE546-AEC4-4E3E-89F8-EFE2CCCEB720}" type="presOf" srcId="{42EEEADB-AD23-4E4B-8FB5-FDF1C7999DD3}" destId="{5B45BD29-851A-44EA-91B6-CC4DAE586092}" srcOrd="0" destOrd="0" presId="urn:microsoft.com/office/officeart/2005/8/layout/cycle7"/>
    <dgm:cxn modelId="{BD1A2872-F606-4824-818D-D7241A1F0E5B}" type="presOf" srcId="{191D327D-ACE2-467C-933C-E2366D2CD4A7}" destId="{A8CB6D29-A0EA-4AE0-9864-914F16541734}" srcOrd="0" destOrd="0" presId="urn:microsoft.com/office/officeart/2005/8/layout/cycle7"/>
    <dgm:cxn modelId="{11556D7D-A5B1-40A7-83AF-8031A04428CA}" type="presOf" srcId="{5AEDA6C3-6241-4647-926B-B2F387633DBB}" destId="{BAA46E2E-D159-4061-90EE-13236637E93A}" srcOrd="0" destOrd="0" presId="urn:microsoft.com/office/officeart/2005/8/layout/cycle7"/>
    <dgm:cxn modelId="{9D1CDF8C-B856-4C7D-A2F6-0AC64E8111BA}" type="presOf" srcId="{E77FB322-7FDE-4283-BDFF-B89E28674C92}" destId="{F875397E-6566-408D-8BB4-4501AB820CC3}" srcOrd="0" destOrd="0" presId="urn:microsoft.com/office/officeart/2005/8/layout/cycle7"/>
    <dgm:cxn modelId="{DF74DCA1-DD08-4D70-85D9-E3231C67393F}" type="presOf" srcId="{E77FB322-7FDE-4283-BDFF-B89E28674C92}" destId="{FD456546-15C0-45B9-AD07-FCF975783105}" srcOrd="1" destOrd="0" presId="urn:microsoft.com/office/officeart/2005/8/layout/cycle7"/>
    <dgm:cxn modelId="{51D86CA5-4578-498F-AD1D-A56AC6428A50}" type="presOf" srcId="{4799302A-ABCD-435E-9080-74F456554D14}" destId="{25A2D2AE-6541-48F2-AE81-EA70DC651A0C}" srcOrd="1" destOrd="0" presId="urn:microsoft.com/office/officeart/2005/8/layout/cycle7"/>
    <dgm:cxn modelId="{FD0DADA8-2287-4AD3-805A-8D4430FFE890}" type="presOf" srcId="{AD7B9101-860A-4EAE-A20D-E87EB596E06B}" destId="{3850B045-B3CF-4887-ACC3-D7CDB57F1066}" srcOrd="0" destOrd="0" presId="urn:microsoft.com/office/officeart/2005/8/layout/cycle7"/>
    <dgm:cxn modelId="{7B41FEC2-B70A-4757-865E-55AC39102703}" type="presOf" srcId="{AD7B9101-860A-4EAE-A20D-E87EB596E06B}" destId="{6471E5DF-C336-4C60-95AE-A8051CA74479}" srcOrd="1" destOrd="0" presId="urn:microsoft.com/office/officeart/2005/8/layout/cycle7"/>
    <dgm:cxn modelId="{16DBF2CC-0858-45BC-A360-B4786071D87E}" type="presOf" srcId="{858C3D83-9384-48D1-85DC-1C54B7265AB5}" destId="{CADF58F3-9EC7-4204-BB7B-7BB8AF32C5CA}" srcOrd="0" destOrd="0" presId="urn:microsoft.com/office/officeart/2005/8/layout/cycle7"/>
    <dgm:cxn modelId="{145AB4D6-9475-4948-9721-6C0E6DE67197}" type="presOf" srcId="{18F3FD7F-776F-40AD-BC42-4F1AC4AAC356}" destId="{513129E7-B801-4CBC-A7C2-C3F36FAC5B4D}" srcOrd="0" destOrd="0" presId="urn:microsoft.com/office/officeart/2005/8/layout/cycle7"/>
    <dgm:cxn modelId="{0E63B3DB-315B-4FED-B0D8-3FFE707BF704}" type="presOf" srcId="{9412B052-DBB6-4EE5-B02E-BCF695A4B550}" destId="{F15E2131-F99D-44CA-ACC2-86936233550F}" srcOrd="0" destOrd="0" presId="urn:microsoft.com/office/officeart/2005/8/layout/cycle7"/>
    <dgm:cxn modelId="{307DD4E5-D0C8-4ADF-8A13-59CEFEBD9953}" srcId="{858C3D83-9384-48D1-85DC-1C54B7265AB5}" destId="{64702070-1CE7-4C43-8071-66D443D9571A}" srcOrd="4" destOrd="0" parTransId="{14C2BDC0-0CF9-4BDD-8ACA-B36713605431}" sibTransId="{E77FB322-7FDE-4283-BDFF-B89E28674C92}"/>
    <dgm:cxn modelId="{5FB01AE9-69CE-4731-AB40-AAD6D8304775}" type="presOf" srcId="{64702070-1CE7-4C43-8071-66D443D9571A}" destId="{9F2DA7A7-D5DB-4DE9-96DA-D10F7F650E27}" srcOrd="0" destOrd="0" presId="urn:microsoft.com/office/officeart/2005/8/layout/cycle7"/>
    <dgm:cxn modelId="{8FC6F5F5-5ED5-4BEE-ABEA-EF8436A5FCB9}" srcId="{858C3D83-9384-48D1-85DC-1C54B7265AB5}" destId="{B3EFD59B-CC44-4A7A-BBD6-180579AF0A8E}" srcOrd="1" destOrd="0" parTransId="{9A56D1CF-8CCA-4994-B1CE-6781DD12A2D8}" sibTransId="{AD7B9101-860A-4EAE-A20D-E87EB596E06B}"/>
    <dgm:cxn modelId="{D908D1F7-FEF0-44D5-BD1E-2F2FEAF7755F}" srcId="{858C3D83-9384-48D1-85DC-1C54B7265AB5}" destId="{5AEDA6C3-6241-4647-926B-B2F387633DBB}" srcOrd="0" destOrd="0" parTransId="{BEA1158C-566A-4A20-AA4C-2A5F42120122}" sibTransId="{4799302A-ABCD-435E-9080-74F456554D14}"/>
    <dgm:cxn modelId="{CF0EBEA3-1A97-45C3-91DB-82BC03E96051}" type="presParOf" srcId="{CADF58F3-9EC7-4204-BB7B-7BB8AF32C5CA}" destId="{BAA46E2E-D159-4061-90EE-13236637E93A}" srcOrd="0" destOrd="0" presId="urn:microsoft.com/office/officeart/2005/8/layout/cycle7"/>
    <dgm:cxn modelId="{D1F5A6D8-7FE6-4373-B023-0DD9C7C92AD2}" type="presParOf" srcId="{CADF58F3-9EC7-4204-BB7B-7BB8AF32C5CA}" destId="{09EDF939-B6F6-4C8F-922B-8EA0AD153003}" srcOrd="1" destOrd="0" presId="urn:microsoft.com/office/officeart/2005/8/layout/cycle7"/>
    <dgm:cxn modelId="{FD6EF4A6-6A6E-44FD-B5BF-48D0E76FC94F}" type="presParOf" srcId="{09EDF939-B6F6-4C8F-922B-8EA0AD153003}" destId="{25A2D2AE-6541-48F2-AE81-EA70DC651A0C}" srcOrd="0" destOrd="0" presId="urn:microsoft.com/office/officeart/2005/8/layout/cycle7"/>
    <dgm:cxn modelId="{61BFA062-56FB-4384-989F-BD91176DBB16}" type="presParOf" srcId="{CADF58F3-9EC7-4204-BB7B-7BB8AF32C5CA}" destId="{390B4A47-ABB3-4297-A2EB-0AF47313AB92}" srcOrd="2" destOrd="0" presId="urn:microsoft.com/office/officeart/2005/8/layout/cycle7"/>
    <dgm:cxn modelId="{11F84C17-3BAB-4941-BA76-D73CB812A72D}" type="presParOf" srcId="{CADF58F3-9EC7-4204-BB7B-7BB8AF32C5CA}" destId="{3850B045-B3CF-4887-ACC3-D7CDB57F1066}" srcOrd="3" destOrd="0" presId="urn:microsoft.com/office/officeart/2005/8/layout/cycle7"/>
    <dgm:cxn modelId="{C50E6B00-14CE-44D2-8F24-C995F180024C}" type="presParOf" srcId="{3850B045-B3CF-4887-ACC3-D7CDB57F1066}" destId="{6471E5DF-C336-4C60-95AE-A8051CA74479}" srcOrd="0" destOrd="0" presId="urn:microsoft.com/office/officeart/2005/8/layout/cycle7"/>
    <dgm:cxn modelId="{C23784ED-40FB-42A3-AA89-6D14CAA2F374}" type="presParOf" srcId="{CADF58F3-9EC7-4204-BB7B-7BB8AF32C5CA}" destId="{513129E7-B801-4CBC-A7C2-C3F36FAC5B4D}" srcOrd="4" destOrd="0" presId="urn:microsoft.com/office/officeart/2005/8/layout/cycle7"/>
    <dgm:cxn modelId="{4EB9B341-0784-44AE-83A8-67A337B490A0}" type="presParOf" srcId="{CADF58F3-9EC7-4204-BB7B-7BB8AF32C5CA}" destId="{F15E2131-F99D-44CA-ACC2-86936233550F}" srcOrd="5" destOrd="0" presId="urn:microsoft.com/office/officeart/2005/8/layout/cycle7"/>
    <dgm:cxn modelId="{4FA95C1C-76DE-4C34-A3D9-705CAEDED172}" type="presParOf" srcId="{F15E2131-F99D-44CA-ACC2-86936233550F}" destId="{8929C079-61CE-4D7D-BF25-597849A83772}" srcOrd="0" destOrd="0" presId="urn:microsoft.com/office/officeart/2005/8/layout/cycle7"/>
    <dgm:cxn modelId="{D204B4FE-3F23-4E0F-B4C9-0F8A2EF20F0C}" type="presParOf" srcId="{CADF58F3-9EC7-4204-BB7B-7BB8AF32C5CA}" destId="{5B45BD29-851A-44EA-91B6-CC4DAE586092}" srcOrd="6" destOrd="0" presId="urn:microsoft.com/office/officeart/2005/8/layout/cycle7"/>
    <dgm:cxn modelId="{43287EF9-558A-43EF-B095-F4E9EA91B68E}" type="presParOf" srcId="{CADF58F3-9EC7-4204-BB7B-7BB8AF32C5CA}" destId="{A8CB6D29-A0EA-4AE0-9864-914F16541734}" srcOrd="7" destOrd="0" presId="urn:microsoft.com/office/officeart/2005/8/layout/cycle7"/>
    <dgm:cxn modelId="{A6B15077-84CD-4169-B581-37E0A6245A0C}" type="presParOf" srcId="{A8CB6D29-A0EA-4AE0-9864-914F16541734}" destId="{9E9EA214-ED1B-4EFD-9187-F61818223E2C}" srcOrd="0" destOrd="0" presId="urn:microsoft.com/office/officeart/2005/8/layout/cycle7"/>
    <dgm:cxn modelId="{E6244898-C664-41FC-98AD-E0CA32AC87D2}" type="presParOf" srcId="{CADF58F3-9EC7-4204-BB7B-7BB8AF32C5CA}" destId="{9F2DA7A7-D5DB-4DE9-96DA-D10F7F650E27}" srcOrd="8" destOrd="0" presId="urn:microsoft.com/office/officeart/2005/8/layout/cycle7"/>
    <dgm:cxn modelId="{AF3CEEDC-E5F9-4C73-99E2-0E47C9E08599}" type="presParOf" srcId="{CADF58F3-9EC7-4204-BB7B-7BB8AF32C5CA}" destId="{F875397E-6566-408D-8BB4-4501AB820CC3}" srcOrd="9" destOrd="0" presId="urn:microsoft.com/office/officeart/2005/8/layout/cycle7"/>
    <dgm:cxn modelId="{EDAC3638-82F1-460A-84E9-A95EB97E77E1}" type="presParOf" srcId="{F875397E-6566-408D-8BB4-4501AB820CC3}" destId="{FD456546-15C0-45B9-AD07-FCF975783105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FDFF54-8190-4319-BD1D-88E9D5265772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4BD54BE-238B-45AC-B52D-05F1B563C3ED}">
      <dgm:prSet/>
      <dgm:spPr/>
      <dgm:t>
        <a:bodyPr/>
        <a:lstStyle/>
        <a:p>
          <a:pPr algn="ctr">
            <a:defRPr cap="all"/>
          </a:pPr>
          <a:r>
            <a:rPr lang="it-IT" b="0" dirty="0">
              <a:ea typeface="Verdana" panose="020B0604030504040204" pitchFamily="34" charset="0"/>
              <a:cs typeface="Calibri Light" panose="020F0302020204030204" pitchFamily="34" charset="0"/>
            </a:rPr>
            <a:t>Gli strumenti a disposizione dei Consiglieri sono previsti dagli art.28 e 53 dello Statuto e dall’ articolo 50 del Regolamento interno dell’Assemblea: le clausole e le missioni valutative.</a:t>
          </a:r>
        </a:p>
        <a:p>
          <a:pPr algn="l"/>
          <a:endParaRPr lang="it-IT" b="1" dirty="0">
            <a:ea typeface="Verdana" panose="020B0604030504040204" pitchFamily="34" charset="0"/>
            <a:cs typeface="Calibri Light" panose="020F0302020204030204" pitchFamily="34" charset="0"/>
          </a:endParaRPr>
        </a:p>
      </dgm:t>
    </dgm:pt>
    <dgm:pt modelId="{0937C2AA-E5AF-4561-A370-75B3318E593D}" type="sibTrans" cxnId="{ADE1EDEF-A607-46F9-9368-65441F7A9F8A}">
      <dgm:prSet/>
      <dgm:spPr/>
      <dgm:t>
        <a:bodyPr/>
        <a:lstStyle/>
        <a:p>
          <a:endParaRPr lang="en-US"/>
        </a:p>
      </dgm:t>
    </dgm:pt>
    <dgm:pt modelId="{47CC77EF-7026-4B9B-A331-19A69BC00698}" type="parTrans" cxnId="{ADE1EDEF-A607-46F9-9368-65441F7A9F8A}">
      <dgm:prSet/>
      <dgm:spPr/>
      <dgm:t>
        <a:bodyPr/>
        <a:lstStyle/>
        <a:p>
          <a:endParaRPr lang="en-US"/>
        </a:p>
      </dgm:t>
    </dgm:pt>
    <dgm:pt modelId="{7681B137-3719-4EF4-9C23-04754F8191F3}" type="pres">
      <dgm:prSet presAssocID="{BDFDFF54-8190-4319-BD1D-88E9D5265772}" presName="linear" presStyleCnt="0">
        <dgm:presLayoutVars>
          <dgm:animLvl val="lvl"/>
          <dgm:resizeHandles val="exact"/>
        </dgm:presLayoutVars>
      </dgm:prSet>
      <dgm:spPr/>
    </dgm:pt>
    <dgm:pt modelId="{BD4C2F2F-4693-4FED-8791-21DC50C2176F}" type="pres">
      <dgm:prSet presAssocID="{E4BD54BE-238B-45AC-B52D-05F1B563C3ED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98F02B31-0839-48F4-8BE8-F2FC78B1C542}" type="presOf" srcId="{BDFDFF54-8190-4319-BD1D-88E9D5265772}" destId="{7681B137-3719-4EF4-9C23-04754F8191F3}" srcOrd="0" destOrd="0" presId="urn:microsoft.com/office/officeart/2005/8/layout/vList2"/>
    <dgm:cxn modelId="{D5B0CBCD-7D32-4189-A17D-18B3D4D316CA}" type="presOf" srcId="{E4BD54BE-238B-45AC-B52D-05F1B563C3ED}" destId="{BD4C2F2F-4693-4FED-8791-21DC50C2176F}" srcOrd="0" destOrd="0" presId="urn:microsoft.com/office/officeart/2005/8/layout/vList2"/>
    <dgm:cxn modelId="{ADE1EDEF-A607-46F9-9368-65441F7A9F8A}" srcId="{BDFDFF54-8190-4319-BD1D-88E9D5265772}" destId="{E4BD54BE-238B-45AC-B52D-05F1B563C3ED}" srcOrd="0" destOrd="0" parTransId="{47CC77EF-7026-4B9B-A331-19A69BC00698}" sibTransId="{0937C2AA-E5AF-4561-A370-75B3318E593D}"/>
    <dgm:cxn modelId="{FBD0D770-5B0E-443E-A47D-A00E119E97B1}" type="presParOf" srcId="{7681B137-3719-4EF4-9C23-04754F8191F3}" destId="{BD4C2F2F-4693-4FED-8791-21DC50C2176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3F2404-2F86-4416-BB0B-9A42B934B66C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8ED360FB-9598-4F62-A1B8-21513E073243}">
      <dgm:prSet phldrT="[Testo]" custT="1"/>
      <dgm:spPr/>
      <dgm:t>
        <a:bodyPr/>
        <a:lstStyle/>
        <a:p>
          <a:r>
            <a:rPr lang="it-IT" sz="1400" dirty="0">
              <a:ea typeface="Verdana" panose="020B0604030504040204" pitchFamily="34" charset="0"/>
              <a:cs typeface="Calibri Light" panose="020F0302020204030204" pitchFamily="34" charset="0"/>
            </a:rPr>
            <a:t>Tale funzione si inserisce </a:t>
          </a:r>
          <a:r>
            <a:rPr lang="it-IT" altLang="it-IT" sz="1400" dirty="0">
              <a:ea typeface="Verdana" panose="020B0604030504040204" pitchFamily="34" charset="0"/>
              <a:cs typeface="Calibri Light" panose="020F0302020204030204" pitchFamily="34" charset="0"/>
            </a:rPr>
            <a:t>in un percorso oramai consolidato nel tempo</a:t>
          </a:r>
          <a:r>
            <a:rPr lang="it-IT" sz="1400" dirty="0">
              <a:ea typeface="Verdana" panose="020B0604030504040204" pitchFamily="34" charset="0"/>
              <a:cs typeface="Calibri Light" panose="020F0302020204030204" pitchFamily="34" charset="0"/>
            </a:rPr>
            <a:t> e stimolato inizialmente dal progetto </a:t>
          </a:r>
          <a:r>
            <a:rPr lang="it-IT" sz="1400" dirty="0" err="1">
              <a:ea typeface="Verdana" panose="020B0604030504040204" pitchFamily="34" charset="0"/>
              <a:cs typeface="Calibri Light" panose="020F0302020204030204" pitchFamily="34" charset="0"/>
            </a:rPr>
            <a:t>CAPIRe</a:t>
          </a:r>
          <a:r>
            <a:rPr lang="it-IT" sz="1400" dirty="0">
              <a:ea typeface="Verdana" panose="020B0604030504040204" pitchFamily="34" charset="0"/>
              <a:cs typeface="Calibri Light" panose="020F0302020204030204" pitchFamily="34" charset="0"/>
            </a:rPr>
            <a:t>, nato nel 2002 su iniziativa dei Consigli regionali di Emilia-Romagna, Lombardia, Piemonte e Toscana-(</a:t>
          </a:r>
          <a:r>
            <a:rPr lang="it-IT" sz="1400" dirty="0">
              <a:ea typeface="Verdana" panose="020B0604030504040204" pitchFamily="34" charset="0"/>
              <a:cs typeface="Calibri Light" panose="020F0302020204030204" pitchFamily="34" charset="0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www.capire.org</a:t>
          </a:r>
          <a:r>
            <a:rPr lang="it-IT" sz="1400" dirty="0">
              <a:ea typeface="Verdana" panose="020B0604030504040204" pitchFamily="34" charset="0"/>
              <a:cs typeface="Calibri Light" panose="020F0302020204030204" pitchFamily="34" charset="0"/>
            </a:rPr>
            <a:t>)</a:t>
          </a:r>
          <a:endParaRPr lang="it-IT" sz="1400" dirty="0"/>
        </a:p>
      </dgm:t>
    </dgm:pt>
    <dgm:pt modelId="{DB0BFB81-E884-460E-A682-066CB651606F}" type="parTrans" cxnId="{2EAE87C9-70B7-4C59-9787-4AC4329080BA}">
      <dgm:prSet/>
      <dgm:spPr/>
      <dgm:t>
        <a:bodyPr/>
        <a:lstStyle/>
        <a:p>
          <a:endParaRPr lang="it-IT"/>
        </a:p>
      </dgm:t>
    </dgm:pt>
    <dgm:pt modelId="{4CD5F7D8-43FC-43DC-A467-525B06063143}" type="sibTrans" cxnId="{2EAE87C9-70B7-4C59-9787-4AC4329080BA}">
      <dgm:prSet/>
      <dgm:spPr/>
      <dgm:t>
        <a:bodyPr/>
        <a:lstStyle/>
        <a:p>
          <a:endParaRPr lang="it-IT"/>
        </a:p>
      </dgm:t>
    </dgm:pt>
    <dgm:pt modelId="{C38E64C2-F957-4567-9389-CBDA70299283}">
      <dgm:prSet phldrT="[Testo]" custT="1"/>
      <dgm:spPr/>
      <dgm:t>
        <a:bodyPr/>
        <a:lstStyle/>
        <a:p>
          <a:r>
            <a:rPr lang="it-IT" altLang="it-IT" sz="2000" dirty="0">
              <a:latin typeface="Calibri" panose="020F0502020204030204" pitchFamily="34" charset="0"/>
              <a:cs typeface="Calibri" panose="020F0502020204030204" pitchFamily="34" charset="0"/>
            </a:rPr>
            <a:t>«L’Assemblea esercita il controllo sull’attuazione delle leggi e promuove la valutazione degli effetti delle politiche regionali, al fine di verificarne i risultati» </a:t>
          </a:r>
          <a:endParaRPr lang="it-IT" sz="2000" dirty="0"/>
        </a:p>
      </dgm:t>
    </dgm:pt>
    <dgm:pt modelId="{40072E90-A004-470C-A634-65F80A8A6DBA}" type="parTrans" cxnId="{AAFEC2A1-F069-4D91-82F4-2BF5F43D1236}">
      <dgm:prSet/>
      <dgm:spPr/>
      <dgm:t>
        <a:bodyPr/>
        <a:lstStyle/>
        <a:p>
          <a:endParaRPr lang="it-IT"/>
        </a:p>
      </dgm:t>
    </dgm:pt>
    <dgm:pt modelId="{738944FB-81BB-4AE4-9804-360550583CFE}" type="sibTrans" cxnId="{AAFEC2A1-F069-4D91-82F4-2BF5F43D1236}">
      <dgm:prSet/>
      <dgm:spPr/>
      <dgm:t>
        <a:bodyPr/>
        <a:lstStyle/>
        <a:p>
          <a:endParaRPr lang="it-IT"/>
        </a:p>
      </dgm:t>
    </dgm:pt>
    <dgm:pt modelId="{5D079F74-EE71-40EA-818D-B63774F16E08}">
      <dgm:prSet phldrT="[Testo]" custT="1"/>
      <dgm:spPr/>
      <dgm:t>
        <a:bodyPr/>
        <a:lstStyle/>
        <a:p>
          <a:r>
            <a:rPr lang="it-IT" sz="1800" dirty="0">
              <a:ea typeface="Verdana" panose="020B0604030504040204" pitchFamily="34" charset="0"/>
              <a:cs typeface="Calibri Light" panose="020F0302020204030204" pitchFamily="34" charset="0"/>
            </a:rPr>
            <a:t>La funzione di valutazione e controllo dell’Assemblea Legislativa della Regione Emilia-Romagna sull’attuazione delle leggi è prevista dallo Statuto della Regione Emilia-Romagna, A</a:t>
          </a:r>
          <a:r>
            <a:rPr lang="it-IT" altLang="IT-IT" sz="1800" dirty="0">
              <a:latin typeface="Calibri" panose="020F0502020204030204" pitchFamily="34" charset="0"/>
              <a:cs typeface="Calibri" panose="020F0502020204030204" pitchFamily="34" charset="0"/>
            </a:rPr>
            <a:t>rt. 28, comma </a:t>
          </a:r>
          <a:r>
            <a:rPr lang="it-IT" altLang="it-IT" sz="1800" dirty="0">
              <a:latin typeface="Calibri" panose="020F0502020204030204" pitchFamily="34" charset="0"/>
              <a:cs typeface="Calibri" panose="020F0502020204030204" pitchFamily="34" charset="0"/>
            </a:rPr>
            <a:t>3:</a:t>
          </a:r>
          <a:endParaRPr lang="it-IT" sz="1800" dirty="0"/>
        </a:p>
      </dgm:t>
    </dgm:pt>
    <dgm:pt modelId="{FB3B9604-401E-4840-9046-E2C6106A6217}" type="parTrans" cxnId="{9F923DF1-084A-4882-B6E9-2B51D218F8E8}">
      <dgm:prSet/>
      <dgm:spPr/>
      <dgm:t>
        <a:bodyPr/>
        <a:lstStyle/>
        <a:p>
          <a:endParaRPr lang="it-IT"/>
        </a:p>
      </dgm:t>
    </dgm:pt>
    <dgm:pt modelId="{E64EF290-DAE0-42F6-B166-3D65EDD41F75}" type="sibTrans" cxnId="{9F923DF1-084A-4882-B6E9-2B51D218F8E8}">
      <dgm:prSet/>
      <dgm:spPr/>
      <dgm:t>
        <a:bodyPr/>
        <a:lstStyle/>
        <a:p>
          <a:endParaRPr lang="it-IT"/>
        </a:p>
      </dgm:t>
    </dgm:pt>
    <dgm:pt modelId="{BFD5152C-444C-4819-A181-B6E440EC2D02}" type="pres">
      <dgm:prSet presAssocID="{BF3F2404-2F86-4416-BB0B-9A42B934B66C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69F006DC-9F43-4AD8-A64A-C44CBFD86039}" type="pres">
      <dgm:prSet presAssocID="{8ED360FB-9598-4F62-A1B8-21513E073243}" presName="gear1" presStyleLbl="node1" presStyleIdx="0" presStyleCnt="3" custScaleX="111397" custScaleY="97962" custLinFactNeighborX="63801" custLinFactNeighborY="-16715">
        <dgm:presLayoutVars>
          <dgm:chMax val="1"/>
          <dgm:bulletEnabled val="1"/>
        </dgm:presLayoutVars>
      </dgm:prSet>
      <dgm:spPr/>
    </dgm:pt>
    <dgm:pt modelId="{AE5AEEF1-F024-4D11-B3B2-A4090EB13A1D}" type="pres">
      <dgm:prSet presAssocID="{8ED360FB-9598-4F62-A1B8-21513E073243}" presName="gear1srcNode" presStyleLbl="node1" presStyleIdx="0" presStyleCnt="3"/>
      <dgm:spPr/>
    </dgm:pt>
    <dgm:pt modelId="{3906F679-E1CC-4C22-8ECB-93AF36520CE3}" type="pres">
      <dgm:prSet presAssocID="{8ED360FB-9598-4F62-A1B8-21513E073243}" presName="gear1dstNode" presStyleLbl="node1" presStyleIdx="0" presStyleCnt="3"/>
      <dgm:spPr/>
    </dgm:pt>
    <dgm:pt modelId="{6F9E1358-DD5D-4AA5-B72A-5BDDAEFD729A}" type="pres">
      <dgm:prSet presAssocID="{C38E64C2-F957-4567-9389-CBDA70299283}" presName="gear2" presStyleLbl="node1" presStyleIdx="1" presStyleCnt="3" custScaleX="167477" custScaleY="155148" custLinFactX="-5014" custLinFactNeighborX="-100000" custLinFactNeighborY="13645">
        <dgm:presLayoutVars>
          <dgm:chMax val="1"/>
          <dgm:bulletEnabled val="1"/>
        </dgm:presLayoutVars>
      </dgm:prSet>
      <dgm:spPr/>
    </dgm:pt>
    <dgm:pt modelId="{53B115C3-0278-4A51-841F-1C4B19D3DC1F}" type="pres">
      <dgm:prSet presAssocID="{C38E64C2-F957-4567-9389-CBDA70299283}" presName="gear2srcNode" presStyleLbl="node1" presStyleIdx="1" presStyleCnt="3"/>
      <dgm:spPr/>
    </dgm:pt>
    <dgm:pt modelId="{9533AC50-ADA7-49CD-AA2D-E0E26F5D85AB}" type="pres">
      <dgm:prSet presAssocID="{C38E64C2-F957-4567-9389-CBDA70299283}" presName="gear2dstNode" presStyleLbl="node1" presStyleIdx="1" presStyleCnt="3"/>
      <dgm:spPr/>
    </dgm:pt>
    <dgm:pt modelId="{715CA9D2-D8C8-44C8-9308-3BE3E6B9CEF8}" type="pres">
      <dgm:prSet presAssocID="{5D079F74-EE71-40EA-818D-B63774F16E08}" presName="gear3" presStyleLbl="node1" presStyleIdx="2" presStyleCnt="3" custScaleX="185738" custScaleY="177476"/>
      <dgm:spPr/>
    </dgm:pt>
    <dgm:pt modelId="{1CA30D59-6F68-4E06-8C82-1B6B06A5FFEA}" type="pres">
      <dgm:prSet presAssocID="{5D079F74-EE71-40EA-818D-B63774F16E08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BBC7ED55-CF9E-4188-A01E-96EE6F15713A}" type="pres">
      <dgm:prSet presAssocID="{5D079F74-EE71-40EA-818D-B63774F16E08}" presName="gear3srcNode" presStyleLbl="node1" presStyleIdx="2" presStyleCnt="3"/>
      <dgm:spPr/>
    </dgm:pt>
    <dgm:pt modelId="{FE0CF48E-F366-466F-A013-7B0EBE8B5177}" type="pres">
      <dgm:prSet presAssocID="{5D079F74-EE71-40EA-818D-B63774F16E08}" presName="gear3dstNode" presStyleLbl="node1" presStyleIdx="2" presStyleCnt="3"/>
      <dgm:spPr/>
    </dgm:pt>
    <dgm:pt modelId="{006A673E-D7B0-41A8-9B89-4C666A43884A}" type="pres">
      <dgm:prSet presAssocID="{4CD5F7D8-43FC-43DC-A467-525B06063143}" presName="connector1" presStyleLbl="sibTrans2D1" presStyleIdx="0" presStyleCnt="3" custAng="20130666" custLinFactNeighborX="41148" custLinFactNeighborY="-46813"/>
      <dgm:spPr/>
    </dgm:pt>
    <dgm:pt modelId="{C31862C6-723F-4D8C-97C4-334A768BB224}" type="pres">
      <dgm:prSet presAssocID="{738944FB-81BB-4AE4-9804-360550583CFE}" presName="connector2" presStyleLbl="sibTrans2D1" presStyleIdx="1" presStyleCnt="3" custAng="1998222" custLinFactNeighborX="-92451" custLinFactNeighborY="-21209"/>
      <dgm:spPr/>
    </dgm:pt>
    <dgm:pt modelId="{7AA8EC49-A225-48DD-AC40-B6A5EA17D4D6}" type="pres">
      <dgm:prSet presAssocID="{E64EF290-DAE0-42F6-B166-3D65EDD41F75}" presName="connector3" presStyleLbl="sibTrans2D1" presStyleIdx="2" presStyleCnt="3" custAng="803775" custLinFactNeighborX="-42137" custLinFactNeighborY="7254"/>
      <dgm:spPr/>
    </dgm:pt>
  </dgm:ptLst>
  <dgm:cxnLst>
    <dgm:cxn modelId="{CD26A016-9AE8-480C-AA9E-27821EF0F61F}" type="presOf" srcId="{8ED360FB-9598-4F62-A1B8-21513E073243}" destId="{3906F679-E1CC-4C22-8ECB-93AF36520CE3}" srcOrd="2" destOrd="0" presId="urn:microsoft.com/office/officeart/2005/8/layout/gear1"/>
    <dgm:cxn modelId="{5D4B801C-54BD-4646-A080-E22B453E76BA}" type="presOf" srcId="{E64EF290-DAE0-42F6-B166-3D65EDD41F75}" destId="{7AA8EC49-A225-48DD-AC40-B6A5EA17D4D6}" srcOrd="0" destOrd="0" presId="urn:microsoft.com/office/officeart/2005/8/layout/gear1"/>
    <dgm:cxn modelId="{5D84405C-A69E-491E-937D-FEC39DC8086F}" type="presOf" srcId="{738944FB-81BB-4AE4-9804-360550583CFE}" destId="{C31862C6-723F-4D8C-97C4-334A768BB224}" srcOrd="0" destOrd="0" presId="urn:microsoft.com/office/officeart/2005/8/layout/gear1"/>
    <dgm:cxn modelId="{17A2554D-426C-49EC-AF82-8572BB3AA9E1}" type="presOf" srcId="{C38E64C2-F957-4567-9389-CBDA70299283}" destId="{6F9E1358-DD5D-4AA5-B72A-5BDDAEFD729A}" srcOrd="0" destOrd="0" presId="urn:microsoft.com/office/officeart/2005/8/layout/gear1"/>
    <dgm:cxn modelId="{134C2871-DE46-455D-8532-B01FFB4B9DED}" type="presOf" srcId="{8ED360FB-9598-4F62-A1B8-21513E073243}" destId="{69F006DC-9F43-4AD8-A64A-C44CBFD86039}" srcOrd="0" destOrd="0" presId="urn:microsoft.com/office/officeart/2005/8/layout/gear1"/>
    <dgm:cxn modelId="{A2B44A54-1DDD-4012-91B3-F98539A487B6}" type="presOf" srcId="{BF3F2404-2F86-4416-BB0B-9A42B934B66C}" destId="{BFD5152C-444C-4819-A181-B6E440EC2D02}" srcOrd="0" destOrd="0" presId="urn:microsoft.com/office/officeart/2005/8/layout/gear1"/>
    <dgm:cxn modelId="{3897B974-3EA1-4DE5-8B23-53A3319439A5}" type="presOf" srcId="{5D079F74-EE71-40EA-818D-B63774F16E08}" destId="{BBC7ED55-CF9E-4188-A01E-96EE6F15713A}" srcOrd="2" destOrd="0" presId="urn:microsoft.com/office/officeart/2005/8/layout/gear1"/>
    <dgm:cxn modelId="{0E88B078-E83A-40DD-BF4B-278916CA5205}" type="presOf" srcId="{5D079F74-EE71-40EA-818D-B63774F16E08}" destId="{FE0CF48E-F366-466F-A013-7B0EBE8B5177}" srcOrd="3" destOrd="0" presId="urn:microsoft.com/office/officeart/2005/8/layout/gear1"/>
    <dgm:cxn modelId="{5B2EE388-9C6B-4609-8679-48834AC85C5D}" type="presOf" srcId="{5D079F74-EE71-40EA-818D-B63774F16E08}" destId="{1CA30D59-6F68-4E06-8C82-1B6B06A5FFEA}" srcOrd="1" destOrd="0" presId="urn:microsoft.com/office/officeart/2005/8/layout/gear1"/>
    <dgm:cxn modelId="{BAB8739D-0765-4566-8C92-8F5AE3793BAD}" type="presOf" srcId="{4CD5F7D8-43FC-43DC-A467-525B06063143}" destId="{006A673E-D7B0-41A8-9B89-4C666A43884A}" srcOrd="0" destOrd="0" presId="urn:microsoft.com/office/officeart/2005/8/layout/gear1"/>
    <dgm:cxn modelId="{D18CBD9D-88B3-4683-9D97-48E3BFAB2554}" type="presOf" srcId="{5D079F74-EE71-40EA-818D-B63774F16E08}" destId="{715CA9D2-D8C8-44C8-9308-3BE3E6B9CEF8}" srcOrd="0" destOrd="0" presId="urn:microsoft.com/office/officeart/2005/8/layout/gear1"/>
    <dgm:cxn modelId="{AAFEC2A1-F069-4D91-82F4-2BF5F43D1236}" srcId="{BF3F2404-2F86-4416-BB0B-9A42B934B66C}" destId="{C38E64C2-F957-4567-9389-CBDA70299283}" srcOrd="1" destOrd="0" parTransId="{40072E90-A004-470C-A634-65F80A8A6DBA}" sibTransId="{738944FB-81BB-4AE4-9804-360550583CFE}"/>
    <dgm:cxn modelId="{A0A97EAB-3B71-43A1-94ED-4F7E4B262607}" type="presOf" srcId="{C38E64C2-F957-4567-9389-CBDA70299283}" destId="{9533AC50-ADA7-49CD-AA2D-E0E26F5D85AB}" srcOrd="2" destOrd="0" presId="urn:microsoft.com/office/officeart/2005/8/layout/gear1"/>
    <dgm:cxn modelId="{2EAE87C9-70B7-4C59-9787-4AC4329080BA}" srcId="{BF3F2404-2F86-4416-BB0B-9A42B934B66C}" destId="{8ED360FB-9598-4F62-A1B8-21513E073243}" srcOrd="0" destOrd="0" parTransId="{DB0BFB81-E884-460E-A682-066CB651606F}" sibTransId="{4CD5F7D8-43FC-43DC-A467-525B06063143}"/>
    <dgm:cxn modelId="{3D6C3EDD-81F5-4F8A-8603-F1D19B090A20}" type="presOf" srcId="{C38E64C2-F957-4567-9389-CBDA70299283}" destId="{53B115C3-0278-4A51-841F-1C4B19D3DC1F}" srcOrd="1" destOrd="0" presId="urn:microsoft.com/office/officeart/2005/8/layout/gear1"/>
    <dgm:cxn modelId="{48A0FFEF-34C5-4B4B-A594-C47B76D9A6C3}" type="presOf" srcId="{8ED360FB-9598-4F62-A1B8-21513E073243}" destId="{AE5AEEF1-F024-4D11-B3B2-A4090EB13A1D}" srcOrd="1" destOrd="0" presId="urn:microsoft.com/office/officeart/2005/8/layout/gear1"/>
    <dgm:cxn modelId="{9F923DF1-084A-4882-B6E9-2B51D218F8E8}" srcId="{BF3F2404-2F86-4416-BB0B-9A42B934B66C}" destId="{5D079F74-EE71-40EA-818D-B63774F16E08}" srcOrd="2" destOrd="0" parTransId="{FB3B9604-401E-4840-9046-E2C6106A6217}" sibTransId="{E64EF290-DAE0-42F6-B166-3D65EDD41F75}"/>
    <dgm:cxn modelId="{CBEC5284-F391-4FCF-AC8C-0522F9DD02D2}" type="presParOf" srcId="{BFD5152C-444C-4819-A181-B6E440EC2D02}" destId="{69F006DC-9F43-4AD8-A64A-C44CBFD86039}" srcOrd="0" destOrd="0" presId="urn:microsoft.com/office/officeart/2005/8/layout/gear1"/>
    <dgm:cxn modelId="{E00A8C03-8A7E-4130-BDAC-E74A3954A59F}" type="presParOf" srcId="{BFD5152C-444C-4819-A181-B6E440EC2D02}" destId="{AE5AEEF1-F024-4D11-B3B2-A4090EB13A1D}" srcOrd="1" destOrd="0" presId="urn:microsoft.com/office/officeart/2005/8/layout/gear1"/>
    <dgm:cxn modelId="{E7D0F6B7-CA4D-44CF-B79A-FC338D064901}" type="presParOf" srcId="{BFD5152C-444C-4819-A181-B6E440EC2D02}" destId="{3906F679-E1CC-4C22-8ECB-93AF36520CE3}" srcOrd="2" destOrd="0" presId="urn:microsoft.com/office/officeart/2005/8/layout/gear1"/>
    <dgm:cxn modelId="{8B37D3DE-E882-4574-98B7-4D07A76C77C2}" type="presParOf" srcId="{BFD5152C-444C-4819-A181-B6E440EC2D02}" destId="{6F9E1358-DD5D-4AA5-B72A-5BDDAEFD729A}" srcOrd="3" destOrd="0" presId="urn:microsoft.com/office/officeart/2005/8/layout/gear1"/>
    <dgm:cxn modelId="{1140A499-9F34-4747-B7B9-E2908D953CE9}" type="presParOf" srcId="{BFD5152C-444C-4819-A181-B6E440EC2D02}" destId="{53B115C3-0278-4A51-841F-1C4B19D3DC1F}" srcOrd="4" destOrd="0" presId="urn:microsoft.com/office/officeart/2005/8/layout/gear1"/>
    <dgm:cxn modelId="{3E47DA35-25B2-4E86-80A3-FF2AC6DBB5B9}" type="presParOf" srcId="{BFD5152C-444C-4819-A181-B6E440EC2D02}" destId="{9533AC50-ADA7-49CD-AA2D-E0E26F5D85AB}" srcOrd="5" destOrd="0" presId="urn:microsoft.com/office/officeart/2005/8/layout/gear1"/>
    <dgm:cxn modelId="{D50C83AF-958C-45F3-AC9A-10E1BE6DCC89}" type="presParOf" srcId="{BFD5152C-444C-4819-A181-B6E440EC2D02}" destId="{715CA9D2-D8C8-44C8-9308-3BE3E6B9CEF8}" srcOrd="6" destOrd="0" presId="urn:microsoft.com/office/officeart/2005/8/layout/gear1"/>
    <dgm:cxn modelId="{14FC48C6-94C8-4124-85D1-63FC608DCABB}" type="presParOf" srcId="{BFD5152C-444C-4819-A181-B6E440EC2D02}" destId="{1CA30D59-6F68-4E06-8C82-1B6B06A5FFEA}" srcOrd="7" destOrd="0" presId="urn:microsoft.com/office/officeart/2005/8/layout/gear1"/>
    <dgm:cxn modelId="{BC4AA79C-BCFE-4906-9170-9999520770F9}" type="presParOf" srcId="{BFD5152C-444C-4819-A181-B6E440EC2D02}" destId="{BBC7ED55-CF9E-4188-A01E-96EE6F15713A}" srcOrd="8" destOrd="0" presId="urn:microsoft.com/office/officeart/2005/8/layout/gear1"/>
    <dgm:cxn modelId="{8A2521B4-A7D1-4CB1-AFF9-4D259B553CA4}" type="presParOf" srcId="{BFD5152C-444C-4819-A181-B6E440EC2D02}" destId="{FE0CF48E-F366-466F-A013-7B0EBE8B5177}" srcOrd="9" destOrd="0" presId="urn:microsoft.com/office/officeart/2005/8/layout/gear1"/>
    <dgm:cxn modelId="{C5A1EE05-E874-431A-88C0-18B89CBD0BFD}" type="presParOf" srcId="{BFD5152C-444C-4819-A181-B6E440EC2D02}" destId="{006A673E-D7B0-41A8-9B89-4C666A43884A}" srcOrd="10" destOrd="0" presId="urn:microsoft.com/office/officeart/2005/8/layout/gear1"/>
    <dgm:cxn modelId="{3DF28957-7265-437B-A8EA-2FEBF9E86BC2}" type="presParOf" srcId="{BFD5152C-444C-4819-A181-B6E440EC2D02}" destId="{C31862C6-723F-4D8C-97C4-334A768BB224}" srcOrd="11" destOrd="0" presId="urn:microsoft.com/office/officeart/2005/8/layout/gear1"/>
    <dgm:cxn modelId="{BC556D6D-9CE2-4B1C-B1F2-660FAE58DE3B}" type="presParOf" srcId="{BFD5152C-444C-4819-A181-B6E440EC2D02}" destId="{7AA8EC49-A225-48DD-AC40-B6A5EA17D4D6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73C36E6-C507-4D2B-B7FC-ED2E9A7C85AC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8F564C06-C383-41DA-9A69-1AB8250D7959}">
      <dgm:prSet phldrT="[Testo]"/>
      <dgm:spPr/>
      <dgm:t>
        <a:bodyPr/>
        <a:lstStyle/>
        <a:p>
          <a:pPr>
            <a:buNone/>
          </a:pPr>
          <a:r>
            <a:rPr lang="it-IT" altLang="it-IT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  <a:sym typeface="Arial Narrow" panose="020B0606020202030204" pitchFamily="34" charset="0"/>
            </a:rPr>
            <a:t>UN ESEMPIO DI CLAUSOLA VALUTATIVA</a:t>
          </a:r>
        </a:p>
        <a:p>
          <a:pPr>
            <a:buNone/>
          </a:pPr>
          <a:endParaRPr lang="it-IT" altLang="it-IT" b="1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  <a:sym typeface="Arial Narrow" panose="020B0606020202030204" pitchFamily="34" charset="0"/>
          </a:endParaRPr>
        </a:p>
        <a:p>
          <a:pPr>
            <a:buNone/>
          </a:pPr>
          <a:r>
            <a:rPr lang="it-IT" altLang="it-IT" b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  <a:sym typeface="Arial Narrow" panose="020B0606020202030204" pitchFamily="34" charset="0"/>
            </a:rPr>
            <a:t>1. L'Assemblea legislativa esercita il controllo sull'attuazione della legge e valuta i risultati conseguiti nel favorire nel territorio regionale …………………………</a:t>
          </a:r>
        </a:p>
        <a:p>
          <a:pPr>
            <a:buNone/>
          </a:pPr>
          <a:r>
            <a:rPr lang="it-IT" altLang="it-IT" b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  <a:sym typeface="Arial Narrow" panose="020B0606020202030204" pitchFamily="34" charset="0"/>
            </a:rPr>
            <a:t>2. A tal fine ogni tre anni la Giunta regionale presenta alla competente commissione assembleare una relazione che fornisce informazioni riguardo ai seguenti aspetti: ………………………….(obiettivi e finalità)</a:t>
          </a:r>
        </a:p>
        <a:p>
          <a:pPr>
            <a:buNone/>
          </a:pPr>
          <a:r>
            <a:rPr lang="it-IT" altLang="it-IT" b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  <a:sym typeface="Arial Narrow" panose="020B0606020202030204" pitchFamily="34" charset="0"/>
            </a:rPr>
            <a:t>3. Le competenti strutture di Assemblea e Giunta si raccordano per la migliore valutazione della presente legge. </a:t>
          </a:r>
        </a:p>
        <a:p>
          <a:pPr>
            <a:buNone/>
          </a:pPr>
          <a:endParaRPr lang="it-IT" altLang="it-IT" b="0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  <a:p>
          <a:pPr>
            <a:buNone/>
          </a:pPr>
          <a:r>
            <a:rPr lang="it-IT" altLang="it-IT" b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Alcune clausole prevedono forme di valutazione partecipata</a:t>
          </a:r>
          <a:endParaRPr lang="it-IT" b="0" dirty="0">
            <a:solidFill>
              <a:schemeClr val="tx1"/>
            </a:solidFill>
          </a:endParaRPr>
        </a:p>
      </dgm:t>
    </dgm:pt>
    <dgm:pt modelId="{4E72C885-D4A4-40E4-83AE-1A5560D70B3F}" type="parTrans" cxnId="{11B43C3A-7057-420F-8A41-18A6B5ECE1B2}">
      <dgm:prSet/>
      <dgm:spPr/>
      <dgm:t>
        <a:bodyPr/>
        <a:lstStyle/>
        <a:p>
          <a:endParaRPr lang="it-IT"/>
        </a:p>
      </dgm:t>
    </dgm:pt>
    <dgm:pt modelId="{91D72E73-775F-4814-9C57-D9DCC74E183A}" type="sibTrans" cxnId="{11B43C3A-7057-420F-8A41-18A6B5ECE1B2}">
      <dgm:prSet/>
      <dgm:spPr/>
      <dgm:t>
        <a:bodyPr/>
        <a:lstStyle/>
        <a:p>
          <a:endParaRPr lang="it-IT"/>
        </a:p>
      </dgm:t>
    </dgm:pt>
    <dgm:pt modelId="{D9A21174-37B1-4A68-8CC4-16DBE9B2E2E4}" type="pres">
      <dgm:prSet presAssocID="{073C36E6-C507-4D2B-B7FC-ED2E9A7C85AC}" presName="Name0" presStyleCnt="0">
        <dgm:presLayoutVars>
          <dgm:dir/>
          <dgm:animLvl val="lvl"/>
          <dgm:resizeHandles val="exact"/>
        </dgm:presLayoutVars>
      </dgm:prSet>
      <dgm:spPr/>
    </dgm:pt>
    <dgm:pt modelId="{E5FDDA29-4FB7-4477-8D7E-2140069D3C12}" type="pres">
      <dgm:prSet presAssocID="{8F564C06-C383-41DA-9A69-1AB8250D7959}" presName="parTxOnly" presStyleLbl="node1" presStyleIdx="0" presStyleCnt="1" custScaleY="129299" custLinFactNeighborX="676">
        <dgm:presLayoutVars>
          <dgm:chMax val="0"/>
          <dgm:chPref val="0"/>
          <dgm:bulletEnabled val="1"/>
        </dgm:presLayoutVars>
      </dgm:prSet>
      <dgm:spPr/>
    </dgm:pt>
  </dgm:ptLst>
  <dgm:cxnLst>
    <dgm:cxn modelId="{8B7B510C-E399-4E20-B27B-E89007B20950}" type="presOf" srcId="{8F564C06-C383-41DA-9A69-1AB8250D7959}" destId="{E5FDDA29-4FB7-4477-8D7E-2140069D3C12}" srcOrd="0" destOrd="0" presId="urn:microsoft.com/office/officeart/2005/8/layout/chevron1"/>
    <dgm:cxn modelId="{11B43C3A-7057-420F-8A41-18A6B5ECE1B2}" srcId="{073C36E6-C507-4D2B-B7FC-ED2E9A7C85AC}" destId="{8F564C06-C383-41DA-9A69-1AB8250D7959}" srcOrd="0" destOrd="0" parTransId="{4E72C885-D4A4-40E4-83AE-1A5560D70B3F}" sibTransId="{91D72E73-775F-4814-9C57-D9DCC74E183A}"/>
    <dgm:cxn modelId="{EB4E72A0-8B5A-4182-BD61-8A258C484293}" type="presOf" srcId="{073C36E6-C507-4D2B-B7FC-ED2E9A7C85AC}" destId="{D9A21174-37B1-4A68-8CC4-16DBE9B2E2E4}" srcOrd="0" destOrd="0" presId="urn:microsoft.com/office/officeart/2005/8/layout/chevron1"/>
    <dgm:cxn modelId="{C041AAB1-B8F0-4691-A2E3-9B33F5CF7728}" type="presParOf" srcId="{D9A21174-37B1-4A68-8CC4-16DBE9B2E2E4}" destId="{E5FDDA29-4FB7-4477-8D7E-2140069D3C12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DFDFF54-8190-4319-BD1D-88E9D5265772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4BD54BE-238B-45AC-B52D-05F1B563C3ED}">
      <dgm:prSet/>
      <dgm:spPr/>
      <dgm:t>
        <a:bodyPr/>
        <a:lstStyle/>
        <a:p>
          <a:pPr>
            <a:defRPr cap="all"/>
          </a:pPr>
          <a:endParaRPr lang="en-US" dirty="0"/>
        </a:p>
      </dgm:t>
    </dgm:pt>
    <dgm:pt modelId="{0937C2AA-E5AF-4561-A370-75B3318E593D}" type="sibTrans" cxnId="{ADE1EDEF-A607-46F9-9368-65441F7A9F8A}">
      <dgm:prSet/>
      <dgm:spPr/>
      <dgm:t>
        <a:bodyPr/>
        <a:lstStyle/>
        <a:p>
          <a:endParaRPr lang="en-US"/>
        </a:p>
      </dgm:t>
    </dgm:pt>
    <dgm:pt modelId="{47CC77EF-7026-4B9B-A331-19A69BC00698}" type="parTrans" cxnId="{ADE1EDEF-A607-46F9-9368-65441F7A9F8A}">
      <dgm:prSet/>
      <dgm:spPr/>
      <dgm:t>
        <a:bodyPr/>
        <a:lstStyle/>
        <a:p>
          <a:endParaRPr lang="en-US"/>
        </a:p>
      </dgm:t>
    </dgm:pt>
    <dgm:pt modelId="{7681B137-3719-4EF4-9C23-04754F8191F3}" type="pres">
      <dgm:prSet presAssocID="{BDFDFF54-8190-4319-BD1D-88E9D5265772}" presName="linear" presStyleCnt="0">
        <dgm:presLayoutVars>
          <dgm:animLvl val="lvl"/>
          <dgm:resizeHandles val="exact"/>
        </dgm:presLayoutVars>
      </dgm:prSet>
      <dgm:spPr/>
    </dgm:pt>
    <dgm:pt modelId="{BD4C2F2F-4693-4FED-8791-21DC50C2176F}" type="pres">
      <dgm:prSet presAssocID="{E4BD54BE-238B-45AC-B52D-05F1B563C3ED}" presName="parentText" presStyleLbl="node1" presStyleIdx="0" presStyleCnt="1" custScaleY="451800" custLinFactNeighborX="-1604" custLinFactNeighborY="9995">
        <dgm:presLayoutVars>
          <dgm:chMax val="0"/>
          <dgm:bulletEnabled val="1"/>
        </dgm:presLayoutVars>
      </dgm:prSet>
      <dgm:spPr/>
    </dgm:pt>
  </dgm:ptLst>
  <dgm:cxnLst>
    <dgm:cxn modelId="{98F02B31-0839-48F4-8BE8-F2FC78B1C542}" type="presOf" srcId="{BDFDFF54-8190-4319-BD1D-88E9D5265772}" destId="{7681B137-3719-4EF4-9C23-04754F8191F3}" srcOrd="0" destOrd="0" presId="urn:microsoft.com/office/officeart/2005/8/layout/vList2"/>
    <dgm:cxn modelId="{D5B0CBCD-7D32-4189-A17D-18B3D4D316CA}" type="presOf" srcId="{E4BD54BE-238B-45AC-B52D-05F1B563C3ED}" destId="{BD4C2F2F-4693-4FED-8791-21DC50C2176F}" srcOrd="0" destOrd="0" presId="urn:microsoft.com/office/officeart/2005/8/layout/vList2"/>
    <dgm:cxn modelId="{ADE1EDEF-A607-46F9-9368-65441F7A9F8A}" srcId="{BDFDFF54-8190-4319-BD1D-88E9D5265772}" destId="{E4BD54BE-238B-45AC-B52D-05F1B563C3ED}" srcOrd="0" destOrd="0" parTransId="{47CC77EF-7026-4B9B-A331-19A69BC00698}" sibTransId="{0937C2AA-E5AF-4561-A370-75B3318E593D}"/>
    <dgm:cxn modelId="{FBD0D770-5B0E-443E-A47D-A00E119E97B1}" type="presParOf" srcId="{7681B137-3719-4EF4-9C23-04754F8191F3}" destId="{BD4C2F2F-4693-4FED-8791-21DC50C2176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DFDFF54-8190-4319-BD1D-88E9D5265772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4BD54BE-238B-45AC-B52D-05F1B563C3ED}">
      <dgm:prSet/>
      <dgm:spPr/>
      <dgm:t>
        <a:bodyPr/>
        <a:lstStyle/>
        <a:p>
          <a:pPr>
            <a:defRPr cap="all"/>
          </a:pPr>
          <a:endParaRPr lang="en-US" dirty="0"/>
        </a:p>
      </dgm:t>
    </dgm:pt>
    <dgm:pt modelId="{0937C2AA-E5AF-4561-A370-75B3318E593D}" type="sibTrans" cxnId="{ADE1EDEF-A607-46F9-9368-65441F7A9F8A}">
      <dgm:prSet/>
      <dgm:spPr/>
      <dgm:t>
        <a:bodyPr/>
        <a:lstStyle/>
        <a:p>
          <a:endParaRPr lang="en-US"/>
        </a:p>
      </dgm:t>
    </dgm:pt>
    <dgm:pt modelId="{47CC77EF-7026-4B9B-A331-19A69BC00698}" type="parTrans" cxnId="{ADE1EDEF-A607-46F9-9368-65441F7A9F8A}">
      <dgm:prSet/>
      <dgm:spPr/>
      <dgm:t>
        <a:bodyPr/>
        <a:lstStyle/>
        <a:p>
          <a:endParaRPr lang="en-US"/>
        </a:p>
      </dgm:t>
    </dgm:pt>
    <dgm:pt modelId="{7681B137-3719-4EF4-9C23-04754F8191F3}" type="pres">
      <dgm:prSet presAssocID="{BDFDFF54-8190-4319-BD1D-88E9D5265772}" presName="linear" presStyleCnt="0">
        <dgm:presLayoutVars>
          <dgm:animLvl val="lvl"/>
          <dgm:resizeHandles val="exact"/>
        </dgm:presLayoutVars>
      </dgm:prSet>
      <dgm:spPr/>
    </dgm:pt>
    <dgm:pt modelId="{BD4C2F2F-4693-4FED-8791-21DC50C2176F}" type="pres">
      <dgm:prSet presAssocID="{E4BD54BE-238B-45AC-B52D-05F1B563C3ED}" presName="parentText" presStyleLbl="node1" presStyleIdx="0" presStyleCnt="1" custScaleY="451800" custLinFactNeighborX="-1604" custLinFactNeighborY="9995">
        <dgm:presLayoutVars>
          <dgm:chMax val="0"/>
          <dgm:bulletEnabled val="1"/>
        </dgm:presLayoutVars>
      </dgm:prSet>
      <dgm:spPr/>
    </dgm:pt>
  </dgm:ptLst>
  <dgm:cxnLst>
    <dgm:cxn modelId="{98F02B31-0839-48F4-8BE8-F2FC78B1C542}" type="presOf" srcId="{BDFDFF54-8190-4319-BD1D-88E9D5265772}" destId="{7681B137-3719-4EF4-9C23-04754F8191F3}" srcOrd="0" destOrd="0" presId="urn:microsoft.com/office/officeart/2005/8/layout/vList2"/>
    <dgm:cxn modelId="{D5B0CBCD-7D32-4189-A17D-18B3D4D316CA}" type="presOf" srcId="{E4BD54BE-238B-45AC-B52D-05F1B563C3ED}" destId="{BD4C2F2F-4693-4FED-8791-21DC50C2176F}" srcOrd="0" destOrd="0" presId="urn:microsoft.com/office/officeart/2005/8/layout/vList2"/>
    <dgm:cxn modelId="{ADE1EDEF-A607-46F9-9368-65441F7A9F8A}" srcId="{BDFDFF54-8190-4319-BD1D-88E9D5265772}" destId="{E4BD54BE-238B-45AC-B52D-05F1B563C3ED}" srcOrd="0" destOrd="0" parTransId="{47CC77EF-7026-4B9B-A331-19A69BC00698}" sibTransId="{0937C2AA-E5AF-4561-A370-75B3318E593D}"/>
    <dgm:cxn modelId="{FBD0D770-5B0E-443E-A47D-A00E119E97B1}" type="presParOf" srcId="{7681B137-3719-4EF4-9C23-04754F8191F3}" destId="{BD4C2F2F-4693-4FED-8791-21DC50C2176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DFDFF54-8190-4319-BD1D-88E9D5265772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3028B00-0942-4D19-BFEC-7CE8B145F0DA}">
      <dgm:prSet/>
      <dgm:spPr/>
      <dgm:t>
        <a:bodyPr/>
        <a:lstStyle/>
        <a:p>
          <a:pPr algn="ctr">
            <a:defRPr cap="all"/>
          </a:pPr>
          <a:r>
            <a:rPr lang="it-IT" b="1">
              <a:solidFill>
                <a:schemeClr val="bg1"/>
              </a:solidFill>
              <a:cs typeface="Calibri Light" panose="020F0302020204030204" pitchFamily="34" charset="0"/>
            </a:rPr>
            <a:t>Un po’ di numeri sulle clausole valutative</a:t>
          </a:r>
          <a:endParaRPr lang="it-IT" b="1" dirty="0">
            <a:ea typeface="Verdana" panose="020B0604030504040204" pitchFamily="34" charset="0"/>
            <a:cs typeface="Calibri Light" panose="020F0302020204030204" pitchFamily="34" charset="0"/>
          </a:endParaRPr>
        </a:p>
      </dgm:t>
    </dgm:pt>
    <dgm:pt modelId="{736F2C2B-6517-4F07-85A8-5C6C2CEC51AE}" type="parTrans" cxnId="{F6B1C0C3-C306-4769-AD5A-8958991100F4}">
      <dgm:prSet/>
      <dgm:spPr/>
      <dgm:t>
        <a:bodyPr/>
        <a:lstStyle/>
        <a:p>
          <a:endParaRPr lang="it-IT"/>
        </a:p>
      </dgm:t>
    </dgm:pt>
    <dgm:pt modelId="{0C845EC7-AFAC-4471-B9E2-05DD75A33E27}" type="sibTrans" cxnId="{F6B1C0C3-C306-4769-AD5A-8958991100F4}">
      <dgm:prSet/>
      <dgm:spPr/>
      <dgm:t>
        <a:bodyPr/>
        <a:lstStyle/>
        <a:p>
          <a:endParaRPr lang="it-IT"/>
        </a:p>
      </dgm:t>
    </dgm:pt>
    <dgm:pt modelId="{7681B137-3719-4EF4-9C23-04754F8191F3}" type="pres">
      <dgm:prSet presAssocID="{BDFDFF54-8190-4319-BD1D-88E9D5265772}" presName="linear" presStyleCnt="0">
        <dgm:presLayoutVars>
          <dgm:animLvl val="lvl"/>
          <dgm:resizeHandles val="exact"/>
        </dgm:presLayoutVars>
      </dgm:prSet>
      <dgm:spPr/>
    </dgm:pt>
    <dgm:pt modelId="{FBFFCE84-25D9-4DFB-BDE4-2E73865E83A0}" type="pres">
      <dgm:prSet presAssocID="{33028B00-0942-4D19-BFEC-7CE8B145F0DA}" presName="parentText" presStyleLbl="node1" presStyleIdx="0" presStyleCnt="1" custScaleX="56223" custScaleY="193228">
        <dgm:presLayoutVars>
          <dgm:chMax val="0"/>
          <dgm:bulletEnabled val="1"/>
        </dgm:presLayoutVars>
      </dgm:prSet>
      <dgm:spPr/>
    </dgm:pt>
  </dgm:ptLst>
  <dgm:cxnLst>
    <dgm:cxn modelId="{98F02B31-0839-48F4-8BE8-F2FC78B1C542}" type="presOf" srcId="{BDFDFF54-8190-4319-BD1D-88E9D5265772}" destId="{7681B137-3719-4EF4-9C23-04754F8191F3}" srcOrd="0" destOrd="0" presId="urn:microsoft.com/office/officeart/2005/8/layout/vList2"/>
    <dgm:cxn modelId="{F6B1C0C3-C306-4769-AD5A-8958991100F4}" srcId="{BDFDFF54-8190-4319-BD1D-88E9D5265772}" destId="{33028B00-0942-4D19-BFEC-7CE8B145F0DA}" srcOrd="0" destOrd="0" parTransId="{736F2C2B-6517-4F07-85A8-5C6C2CEC51AE}" sibTransId="{0C845EC7-AFAC-4471-B9E2-05DD75A33E27}"/>
    <dgm:cxn modelId="{432507F2-FDE8-4F2C-BFD2-756D852E1768}" type="presOf" srcId="{33028B00-0942-4D19-BFEC-7CE8B145F0DA}" destId="{FBFFCE84-25D9-4DFB-BDE4-2E73865E83A0}" srcOrd="0" destOrd="0" presId="urn:microsoft.com/office/officeart/2005/8/layout/vList2"/>
    <dgm:cxn modelId="{707510C0-91F3-40A4-91CE-14EC2C6BEC5B}" type="presParOf" srcId="{7681B137-3719-4EF4-9C23-04754F8191F3}" destId="{FBFFCE84-25D9-4DFB-BDE4-2E73865E83A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DFDFF54-8190-4319-BD1D-88E9D5265772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3028B00-0942-4D19-BFEC-7CE8B145F0DA}">
      <dgm:prSet/>
      <dgm:spPr/>
      <dgm:t>
        <a:bodyPr/>
        <a:lstStyle/>
        <a:p>
          <a:pPr algn="ctr">
            <a:defRPr cap="all"/>
          </a:pPr>
          <a:r>
            <a:rPr lang="it-IT" b="1" dirty="0">
              <a:solidFill>
                <a:schemeClr val="bg1"/>
              </a:solidFill>
              <a:cs typeface="Calibri Light" panose="020F0302020204030204" pitchFamily="34" charset="0"/>
            </a:rPr>
            <a:t>Un po’ di </a:t>
          </a:r>
          <a:r>
            <a:rPr lang="it-IT" b="1">
              <a:solidFill>
                <a:schemeClr val="bg1"/>
              </a:solidFill>
              <a:cs typeface="Calibri Light" panose="020F0302020204030204" pitchFamily="34" charset="0"/>
            </a:rPr>
            <a:t>numeri sulle relazioni di ritorno in risposta alle clausole valutative</a:t>
          </a:r>
          <a:endParaRPr lang="it-IT" b="1" dirty="0">
            <a:ea typeface="Verdana" panose="020B0604030504040204" pitchFamily="34" charset="0"/>
            <a:cs typeface="Calibri Light" panose="020F0302020204030204" pitchFamily="34" charset="0"/>
          </a:endParaRPr>
        </a:p>
      </dgm:t>
    </dgm:pt>
    <dgm:pt modelId="{736F2C2B-6517-4F07-85A8-5C6C2CEC51AE}" type="parTrans" cxnId="{F6B1C0C3-C306-4769-AD5A-8958991100F4}">
      <dgm:prSet/>
      <dgm:spPr/>
      <dgm:t>
        <a:bodyPr/>
        <a:lstStyle/>
        <a:p>
          <a:endParaRPr lang="it-IT"/>
        </a:p>
      </dgm:t>
    </dgm:pt>
    <dgm:pt modelId="{0C845EC7-AFAC-4471-B9E2-05DD75A33E27}" type="sibTrans" cxnId="{F6B1C0C3-C306-4769-AD5A-8958991100F4}">
      <dgm:prSet/>
      <dgm:spPr/>
      <dgm:t>
        <a:bodyPr/>
        <a:lstStyle/>
        <a:p>
          <a:endParaRPr lang="it-IT"/>
        </a:p>
      </dgm:t>
    </dgm:pt>
    <dgm:pt modelId="{7681B137-3719-4EF4-9C23-04754F8191F3}" type="pres">
      <dgm:prSet presAssocID="{BDFDFF54-8190-4319-BD1D-88E9D5265772}" presName="linear" presStyleCnt="0">
        <dgm:presLayoutVars>
          <dgm:animLvl val="lvl"/>
          <dgm:resizeHandles val="exact"/>
        </dgm:presLayoutVars>
      </dgm:prSet>
      <dgm:spPr/>
    </dgm:pt>
    <dgm:pt modelId="{FBFFCE84-25D9-4DFB-BDE4-2E73865E83A0}" type="pres">
      <dgm:prSet presAssocID="{33028B00-0942-4D19-BFEC-7CE8B145F0DA}" presName="parentText" presStyleLbl="node1" presStyleIdx="0" presStyleCnt="1" custScaleX="56223" custScaleY="193228">
        <dgm:presLayoutVars>
          <dgm:chMax val="0"/>
          <dgm:bulletEnabled val="1"/>
        </dgm:presLayoutVars>
      </dgm:prSet>
      <dgm:spPr/>
    </dgm:pt>
  </dgm:ptLst>
  <dgm:cxnLst>
    <dgm:cxn modelId="{98F02B31-0839-48F4-8BE8-F2FC78B1C542}" type="presOf" srcId="{BDFDFF54-8190-4319-BD1D-88E9D5265772}" destId="{7681B137-3719-4EF4-9C23-04754F8191F3}" srcOrd="0" destOrd="0" presId="urn:microsoft.com/office/officeart/2005/8/layout/vList2"/>
    <dgm:cxn modelId="{F6B1C0C3-C306-4769-AD5A-8958991100F4}" srcId="{BDFDFF54-8190-4319-BD1D-88E9D5265772}" destId="{33028B00-0942-4D19-BFEC-7CE8B145F0DA}" srcOrd="0" destOrd="0" parTransId="{736F2C2B-6517-4F07-85A8-5C6C2CEC51AE}" sibTransId="{0C845EC7-AFAC-4471-B9E2-05DD75A33E27}"/>
    <dgm:cxn modelId="{432507F2-FDE8-4F2C-BFD2-756D852E1768}" type="presOf" srcId="{33028B00-0942-4D19-BFEC-7CE8B145F0DA}" destId="{FBFFCE84-25D9-4DFB-BDE4-2E73865E83A0}" srcOrd="0" destOrd="0" presId="urn:microsoft.com/office/officeart/2005/8/layout/vList2"/>
    <dgm:cxn modelId="{707510C0-91F3-40A4-91CE-14EC2C6BEC5B}" type="presParOf" srcId="{7681B137-3719-4EF4-9C23-04754F8191F3}" destId="{FBFFCE84-25D9-4DFB-BDE4-2E73865E83A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A46E2E-D159-4061-90EE-13236637E93A}">
      <dsp:nvSpPr>
        <dsp:cNvPr id="0" name=""/>
        <dsp:cNvSpPr/>
      </dsp:nvSpPr>
      <dsp:spPr>
        <a:xfrm>
          <a:off x="2557696" y="166356"/>
          <a:ext cx="6397416" cy="11615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L’ANALISI E VALUTAZIONE DELLE POLITICHE PUBBLICHE DELL’ASSEMBLEA LEGISLATIVA DELLA REGIONE EMILIA-ROMAGNA</a:t>
          </a:r>
          <a:endParaRPr lang="it-IT" sz="2400" kern="1200" dirty="0"/>
        </a:p>
      </dsp:txBody>
      <dsp:txXfrm>
        <a:off x="2591716" y="200376"/>
        <a:ext cx="6329376" cy="1093505"/>
      </dsp:txXfrm>
    </dsp:sp>
    <dsp:sp modelId="{09EDF939-B6F6-4C8F-922B-8EA0AD153003}">
      <dsp:nvSpPr>
        <dsp:cNvPr id="0" name=""/>
        <dsp:cNvSpPr/>
      </dsp:nvSpPr>
      <dsp:spPr>
        <a:xfrm rot="20043647">
          <a:off x="1237426" y="1294832"/>
          <a:ext cx="1322697" cy="43717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kern="1200"/>
        </a:p>
      </dsp:txBody>
      <dsp:txXfrm>
        <a:off x="1368579" y="1382267"/>
        <a:ext cx="1060391" cy="262307"/>
      </dsp:txXfrm>
    </dsp:sp>
    <dsp:sp modelId="{390B4A47-ABB3-4297-A2EB-0AF47313AB92}">
      <dsp:nvSpPr>
        <dsp:cNvPr id="0" name=""/>
        <dsp:cNvSpPr/>
      </dsp:nvSpPr>
      <dsp:spPr>
        <a:xfrm>
          <a:off x="8081798" y="1971010"/>
          <a:ext cx="3407792" cy="1004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kern="1200" dirty="0">
              <a:solidFill>
                <a:schemeClr val="tx1"/>
              </a:solidFill>
            </a:rPr>
            <a:t>Analisi ex post</a:t>
          </a:r>
          <a:endParaRPr lang="it-IT" sz="2900" kern="1200" dirty="0"/>
        </a:p>
      </dsp:txBody>
      <dsp:txXfrm>
        <a:off x="8111223" y="2000435"/>
        <a:ext cx="3348942" cy="945781"/>
      </dsp:txXfrm>
    </dsp:sp>
    <dsp:sp modelId="{3850B045-B3CF-4887-ACC3-D7CDB57F1066}">
      <dsp:nvSpPr>
        <dsp:cNvPr id="0" name=""/>
        <dsp:cNvSpPr/>
      </dsp:nvSpPr>
      <dsp:spPr>
        <a:xfrm rot="10800000" flipV="1">
          <a:off x="3613494" y="4687383"/>
          <a:ext cx="4475531" cy="46348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900" kern="1200"/>
        </a:p>
      </dsp:txBody>
      <dsp:txXfrm rot="10800000">
        <a:off x="3752541" y="4780081"/>
        <a:ext cx="4197437" cy="278093"/>
      </dsp:txXfrm>
    </dsp:sp>
    <dsp:sp modelId="{513129E7-B801-4CBC-A7C2-C3F36FAC5B4D}">
      <dsp:nvSpPr>
        <dsp:cNvPr id="0" name=""/>
        <dsp:cNvSpPr/>
      </dsp:nvSpPr>
      <dsp:spPr>
        <a:xfrm>
          <a:off x="299580" y="4274711"/>
          <a:ext cx="3279902" cy="1004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kern="1200" dirty="0">
              <a:solidFill>
                <a:schemeClr val="tx1"/>
              </a:solidFill>
            </a:rPr>
            <a:t>La </a:t>
          </a:r>
          <a:r>
            <a:rPr lang="en-US" sz="2900" b="1" kern="1200" dirty="0" err="1">
              <a:solidFill>
                <a:schemeClr val="tx1"/>
              </a:solidFill>
            </a:rPr>
            <a:t>scheda</a:t>
          </a:r>
          <a:r>
            <a:rPr lang="en-US" sz="2900" b="1" kern="1200" dirty="0">
              <a:solidFill>
                <a:schemeClr val="tx1"/>
              </a:solidFill>
            </a:rPr>
            <a:t> AIR</a:t>
          </a:r>
          <a:endParaRPr lang="it-IT" sz="2900" kern="1200" dirty="0"/>
        </a:p>
      </dsp:txBody>
      <dsp:txXfrm>
        <a:off x="329005" y="4304136"/>
        <a:ext cx="3221052" cy="945781"/>
      </dsp:txXfrm>
    </dsp:sp>
    <dsp:sp modelId="{F15E2131-F99D-44CA-ACC2-86936233550F}">
      <dsp:nvSpPr>
        <dsp:cNvPr id="0" name=""/>
        <dsp:cNvSpPr/>
      </dsp:nvSpPr>
      <dsp:spPr>
        <a:xfrm rot="12320272">
          <a:off x="8882877" y="1249154"/>
          <a:ext cx="1512386" cy="40792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kern="1200"/>
        </a:p>
      </dsp:txBody>
      <dsp:txXfrm rot="10800000">
        <a:off x="9005254" y="1330738"/>
        <a:ext cx="1267632" cy="244754"/>
      </dsp:txXfrm>
    </dsp:sp>
    <dsp:sp modelId="{5B45BD29-851A-44EA-91B6-CC4DAE586092}">
      <dsp:nvSpPr>
        <dsp:cNvPr id="0" name=""/>
        <dsp:cNvSpPr/>
      </dsp:nvSpPr>
      <dsp:spPr>
        <a:xfrm>
          <a:off x="0" y="1971013"/>
          <a:ext cx="3413478" cy="1004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b="1" kern="1200" dirty="0"/>
            <a:t>Analisi ex ante</a:t>
          </a:r>
        </a:p>
      </dsp:txBody>
      <dsp:txXfrm>
        <a:off x="29425" y="2000438"/>
        <a:ext cx="3354628" cy="945781"/>
      </dsp:txXfrm>
    </dsp:sp>
    <dsp:sp modelId="{A8CB6D29-A0EA-4AE0-9864-914F16541734}">
      <dsp:nvSpPr>
        <dsp:cNvPr id="0" name=""/>
        <dsp:cNvSpPr/>
      </dsp:nvSpPr>
      <dsp:spPr>
        <a:xfrm rot="5400000">
          <a:off x="9826480" y="3438427"/>
          <a:ext cx="1389903" cy="39009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600" kern="1200"/>
        </a:p>
      </dsp:txBody>
      <dsp:txXfrm>
        <a:off x="9943509" y="3516447"/>
        <a:ext cx="1155846" cy="234057"/>
      </dsp:txXfrm>
    </dsp:sp>
    <dsp:sp modelId="{9F2DA7A7-D5DB-4DE9-96DA-D10F7F650E27}">
      <dsp:nvSpPr>
        <dsp:cNvPr id="0" name=""/>
        <dsp:cNvSpPr/>
      </dsp:nvSpPr>
      <dsp:spPr>
        <a:xfrm>
          <a:off x="8090327" y="4270341"/>
          <a:ext cx="3571788" cy="12765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b="1" kern="1200" dirty="0">
              <a:solidFill>
                <a:schemeClr val="tx1"/>
              </a:solidFill>
              <a:ea typeface="Verdana" panose="020B0604030504040204" pitchFamily="34" charset="0"/>
              <a:cs typeface="Calibri Light" panose="020F0302020204030204" pitchFamily="34" charset="0"/>
            </a:rPr>
            <a:t>Le clausole e le missioni valutative</a:t>
          </a:r>
          <a:endParaRPr lang="it-IT" sz="2900" kern="1200" dirty="0"/>
        </a:p>
      </dsp:txBody>
      <dsp:txXfrm>
        <a:off x="8127715" y="4307729"/>
        <a:ext cx="3497012" cy="1201739"/>
      </dsp:txXfrm>
    </dsp:sp>
    <dsp:sp modelId="{F875397E-6566-408D-8BB4-4501AB820CC3}">
      <dsp:nvSpPr>
        <dsp:cNvPr id="0" name=""/>
        <dsp:cNvSpPr/>
      </dsp:nvSpPr>
      <dsp:spPr>
        <a:xfrm rot="16200000" flipV="1">
          <a:off x="536155" y="3427164"/>
          <a:ext cx="1256567" cy="37623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600" kern="1200"/>
        </a:p>
      </dsp:txBody>
      <dsp:txXfrm rot="10800000">
        <a:off x="649026" y="3502412"/>
        <a:ext cx="1030825" cy="2257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4C2F2F-4693-4FED-8791-21DC50C2176F}">
      <dsp:nvSpPr>
        <dsp:cNvPr id="0" name=""/>
        <dsp:cNvSpPr/>
      </dsp:nvSpPr>
      <dsp:spPr>
        <a:xfrm>
          <a:off x="0" y="53068"/>
          <a:ext cx="3562101" cy="53913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it-IT" sz="2400" b="0" kern="1200" dirty="0">
              <a:ea typeface="Verdana" panose="020B0604030504040204" pitchFamily="34" charset="0"/>
              <a:cs typeface="Calibri Light" panose="020F0302020204030204" pitchFamily="34" charset="0"/>
            </a:rPr>
            <a:t>Gli strumenti a disposizione dei Consiglieri sono previsti dagli art.28 e 53 dello Statuto e dall’ articolo 50 del Regolamento interno dell’Assemblea: le clausole e le missioni valutative.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400" b="1" kern="1200" dirty="0">
            <a:ea typeface="Verdana" panose="020B0604030504040204" pitchFamily="34" charset="0"/>
            <a:cs typeface="Calibri Light" panose="020F0302020204030204" pitchFamily="34" charset="0"/>
          </a:endParaRPr>
        </a:p>
      </dsp:txBody>
      <dsp:txXfrm>
        <a:off x="173887" y="226955"/>
        <a:ext cx="3214327" cy="50435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F006DC-9F43-4AD8-A64A-C44CBFD86039}">
      <dsp:nvSpPr>
        <dsp:cNvPr id="0" name=""/>
        <dsp:cNvSpPr/>
      </dsp:nvSpPr>
      <dsp:spPr>
        <a:xfrm>
          <a:off x="7374535" y="2905808"/>
          <a:ext cx="3874978" cy="3407637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ea typeface="Verdana" panose="020B0604030504040204" pitchFamily="34" charset="0"/>
              <a:cs typeface="Calibri Light" panose="020F0302020204030204" pitchFamily="34" charset="0"/>
            </a:rPr>
            <a:t>Tale funzione si inserisce </a:t>
          </a:r>
          <a:r>
            <a:rPr lang="it-IT" altLang="it-IT" sz="1400" kern="1200" dirty="0">
              <a:ea typeface="Verdana" panose="020B0604030504040204" pitchFamily="34" charset="0"/>
              <a:cs typeface="Calibri Light" panose="020F0302020204030204" pitchFamily="34" charset="0"/>
            </a:rPr>
            <a:t>in un percorso oramai consolidato nel tempo</a:t>
          </a:r>
          <a:r>
            <a:rPr lang="it-IT" sz="1400" kern="1200" dirty="0">
              <a:ea typeface="Verdana" panose="020B0604030504040204" pitchFamily="34" charset="0"/>
              <a:cs typeface="Calibri Light" panose="020F0302020204030204" pitchFamily="34" charset="0"/>
            </a:rPr>
            <a:t> e stimolato inizialmente dal progetto </a:t>
          </a:r>
          <a:r>
            <a:rPr lang="it-IT" sz="1400" kern="1200" dirty="0" err="1">
              <a:ea typeface="Verdana" panose="020B0604030504040204" pitchFamily="34" charset="0"/>
              <a:cs typeface="Calibri Light" panose="020F0302020204030204" pitchFamily="34" charset="0"/>
            </a:rPr>
            <a:t>CAPIRe</a:t>
          </a:r>
          <a:r>
            <a:rPr lang="it-IT" sz="1400" kern="1200" dirty="0">
              <a:ea typeface="Verdana" panose="020B0604030504040204" pitchFamily="34" charset="0"/>
              <a:cs typeface="Calibri Light" panose="020F0302020204030204" pitchFamily="34" charset="0"/>
            </a:rPr>
            <a:t>, nato nel 2002 su iniziativa dei Consigli regionali di Emilia-Romagna, Lombardia, Piemonte e Toscana-(</a:t>
          </a:r>
          <a:r>
            <a:rPr lang="it-IT" sz="1400" kern="1200" dirty="0">
              <a:ea typeface="Verdana" panose="020B0604030504040204" pitchFamily="34" charset="0"/>
              <a:cs typeface="Calibri Light" panose="020F0302020204030204" pitchFamily="34" charset="0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www.capire.org</a:t>
          </a:r>
          <a:r>
            <a:rPr lang="it-IT" sz="1400" kern="1200" dirty="0">
              <a:ea typeface="Verdana" panose="020B0604030504040204" pitchFamily="34" charset="0"/>
              <a:cs typeface="Calibri Light" panose="020F0302020204030204" pitchFamily="34" charset="0"/>
            </a:rPr>
            <a:t>)</a:t>
          </a:r>
          <a:endParaRPr lang="it-IT" sz="1400" kern="1200" dirty="0"/>
        </a:p>
      </dsp:txBody>
      <dsp:txXfrm>
        <a:off x="8118649" y="3704031"/>
        <a:ext cx="2386750" cy="1751595"/>
      </dsp:txXfrm>
    </dsp:sp>
    <dsp:sp modelId="{6F9E1358-DD5D-4AA5-B72A-5BDDAEFD729A}">
      <dsp:nvSpPr>
        <dsp:cNvPr id="0" name=""/>
        <dsp:cNvSpPr/>
      </dsp:nvSpPr>
      <dsp:spPr>
        <a:xfrm>
          <a:off x="0" y="2277219"/>
          <a:ext cx="4236900" cy="3924996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altLang="it-IT" sz="2000" kern="1200" dirty="0">
              <a:latin typeface="Calibri" panose="020F0502020204030204" pitchFamily="34" charset="0"/>
              <a:cs typeface="Calibri" panose="020F0502020204030204" pitchFamily="34" charset="0"/>
            </a:rPr>
            <a:t>«L’Assemblea esercita il controllo sull’attuazione delle leggi e promuove la valutazione degli effetti delle politiche regionali, al fine di verificarne i risultati» </a:t>
          </a:r>
          <a:endParaRPr lang="it-IT" sz="2000" kern="1200" dirty="0"/>
        </a:p>
      </dsp:txBody>
      <dsp:txXfrm>
        <a:off x="1033468" y="3271321"/>
        <a:ext cx="2169964" cy="1936792"/>
      </dsp:txXfrm>
    </dsp:sp>
    <dsp:sp modelId="{715CA9D2-D8C8-44C8-9308-3BE3E6B9CEF8}">
      <dsp:nvSpPr>
        <dsp:cNvPr id="0" name=""/>
        <dsp:cNvSpPr/>
      </dsp:nvSpPr>
      <dsp:spPr>
        <a:xfrm rot="20700000">
          <a:off x="3646434" y="-38460"/>
          <a:ext cx="4678896" cy="4324186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ea typeface="Verdana" panose="020B0604030504040204" pitchFamily="34" charset="0"/>
              <a:cs typeface="Calibri Light" panose="020F0302020204030204" pitchFamily="34" charset="0"/>
            </a:rPr>
            <a:t>La funzione di valutazione e controllo dell’Assemblea Legislativa della Regione Emilia-Romagna sull’attuazione delle leggi è prevista dallo Statuto della Regione Emilia-Romagna, A</a:t>
          </a:r>
          <a:r>
            <a:rPr lang="it-IT" altLang="IT-IT" sz="1800" kern="1200" dirty="0">
              <a:latin typeface="Calibri" panose="020F0502020204030204" pitchFamily="34" charset="0"/>
              <a:cs typeface="Calibri" panose="020F0502020204030204" pitchFamily="34" charset="0"/>
            </a:rPr>
            <a:t>rt. 28, comma </a:t>
          </a:r>
          <a:r>
            <a:rPr lang="it-IT" altLang="it-IT" sz="1800" kern="1200" dirty="0">
              <a:latin typeface="Calibri" panose="020F0502020204030204" pitchFamily="34" charset="0"/>
              <a:cs typeface="Calibri" panose="020F0502020204030204" pitchFamily="34" charset="0"/>
            </a:rPr>
            <a:t>3:</a:t>
          </a:r>
          <a:endParaRPr lang="it-IT" sz="1800" kern="1200" dirty="0"/>
        </a:p>
      </dsp:txBody>
      <dsp:txXfrm rot="-20700000">
        <a:off x="4693692" y="888921"/>
        <a:ext cx="2584380" cy="2469422"/>
      </dsp:txXfrm>
    </dsp:sp>
    <dsp:sp modelId="{006A673E-D7B0-41A8-9B89-4C666A43884A}">
      <dsp:nvSpPr>
        <dsp:cNvPr id="0" name=""/>
        <dsp:cNvSpPr/>
      </dsp:nvSpPr>
      <dsp:spPr>
        <a:xfrm rot="20130666">
          <a:off x="6942102" y="828755"/>
          <a:ext cx="4452518" cy="4452518"/>
        </a:xfrm>
        <a:prstGeom prst="circularArrow">
          <a:avLst>
            <a:gd name="adj1" fmla="val 4688"/>
            <a:gd name="adj2" fmla="val 299029"/>
            <a:gd name="adj3" fmla="val 2551119"/>
            <a:gd name="adj4" fmla="val 15787935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1862C6-723F-4D8C-97C4-334A768BB224}">
      <dsp:nvSpPr>
        <dsp:cNvPr id="0" name=""/>
        <dsp:cNvSpPr/>
      </dsp:nvSpPr>
      <dsp:spPr>
        <a:xfrm rot="1998222">
          <a:off x="-109299" y="1374582"/>
          <a:ext cx="3235032" cy="3235032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A8EC49-A225-48DD-AC40-B6A5EA17D4D6}">
      <dsp:nvSpPr>
        <dsp:cNvPr id="0" name=""/>
        <dsp:cNvSpPr/>
      </dsp:nvSpPr>
      <dsp:spPr>
        <a:xfrm rot="803775">
          <a:off x="2703418" y="585213"/>
          <a:ext cx="3488016" cy="348801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FDDA29-4FB7-4477-8D7E-2140069D3C12}">
      <dsp:nvSpPr>
        <dsp:cNvPr id="0" name=""/>
        <dsp:cNvSpPr/>
      </dsp:nvSpPr>
      <dsp:spPr>
        <a:xfrm>
          <a:off x="11022" y="0"/>
          <a:ext cx="11276102" cy="46672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altLang="it-IT" sz="1900" b="1" kern="12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  <a:sym typeface="Arial Narrow" panose="020B0606020202030204" pitchFamily="34" charset="0"/>
            </a:rPr>
            <a:t>UN ESEMPIO DI CLAUSOLA VALUTATIVA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altLang="it-IT" sz="1900" b="1" kern="1200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  <a:sym typeface="Arial Narrow" panose="020B0606020202030204" pitchFamily="34" charset="0"/>
          </a:endParaRP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altLang="it-IT" sz="1900" b="0" kern="12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  <a:sym typeface="Arial Narrow" panose="020B0606020202030204" pitchFamily="34" charset="0"/>
            </a:rPr>
            <a:t>1. L'Assemblea legislativa esercita il controllo sull'attuazione della legge e valuta i risultati conseguiti nel favorire nel territorio regionale …………………………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altLang="it-IT" sz="1900" b="0" kern="12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  <a:sym typeface="Arial Narrow" panose="020B0606020202030204" pitchFamily="34" charset="0"/>
            </a:rPr>
            <a:t>2. A tal fine ogni tre anni la Giunta regionale presenta alla competente commissione assembleare una relazione che fornisce informazioni riguardo ai seguenti aspetti: ………………………….(obiettivi e finalità)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altLang="it-IT" sz="1900" b="0" kern="12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  <a:sym typeface="Arial Narrow" panose="020B0606020202030204" pitchFamily="34" charset="0"/>
            </a:rPr>
            <a:t>3. Le competenti strutture di Assemblea e Giunta si raccordano per la migliore valutazione della presente legge.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altLang="it-IT" sz="1900" b="0" kern="1200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altLang="it-IT" sz="1900" b="0" kern="12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Alcune clausole prevedono forme di valutazione partecipata</a:t>
          </a:r>
          <a:endParaRPr lang="it-IT" sz="1900" b="0" kern="1200" dirty="0">
            <a:solidFill>
              <a:schemeClr val="tx1"/>
            </a:solidFill>
          </a:endParaRPr>
        </a:p>
      </dsp:txBody>
      <dsp:txXfrm>
        <a:off x="2344647" y="0"/>
        <a:ext cx="6608852" cy="46672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4C2F2F-4693-4FED-8791-21DC50C2176F}">
      <dsp:nvSpPr>
        <dsp:cNvPr id="0" name=""/>
        <dsp:cNvSpPr/>
      </dsp:nvSpPr>
      <dsp:spPr>
        <a:xfrm>
          <a:off x="0" y="316879"/>
          <a:ext cx="5352065" cy="549750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endParaRPr lang="en-US" sz="6500" kern="1200" dirty="0"/>
        </a:p>
      </dsp:txBody>
      <dsp:txXfrm>
        <a:off x="261266" y="578145"/>
        <a:ext cx="4829533" cy="497497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4C2F2F-4693-4FED-8791-21DC50C2176F}">
      <dsp:nvSpPr>
        <dsp:cNvPr id="0" name=""/>
        <dsp:cNvSpPr/>
      </dsp:nvSpPr>
      <dsp:spPr>
        <a:xfrm>
          <a:off x="0" y="316879"/>
          <a:ext cx="5352065" cy="549750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endParaRPr lang="en-US" sz="6500" kern="1200" dirty="0"/>
        </a:p>
      </dsp:txBody>
      <dsp:txXfrm>
        <a:off x="261266" y="578145"/>
        <a:ext cx="4829533" cy="497497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FFCE84-25D9-4DFB-BDE4-2E73865E83A0}">
      <dsp:nvSpPr>
        <dsp:cNvPr id="0" name=""/>
        <dsp:cNvSpPr/>
      </dsp:nvSpPr>
      <dsp:spPr>
        <a:xfrm>
          <a:off x="569217" y="322944"/>
          <a:ext cx="1462097" cy="485160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it-IT" sz="1600" b="1" kern="1200">
              <a:solidFill>
                <a:schemeClr val="bg1"/>
              </a:solidFill>
              <a:cs typeface="Calibri Light" panose="020F0302020204030204" pitchFamily="34" charset="0"/>
            </a:rPr>
            <a:t>Un po’ di numeri sulle clausole valutative</a:t>
          </a:r>
          <a:endParaRPr lang="it-IT" sz="1600" b="1" kern="1200" dirty="0">
            <a:ea typeface="Verdana" panose="020B0604030504040204" pitchFamily="34" charset="0"/>
            <a:cs typeface="Calibri Light" panose="020F0302020204030204" pitchFamily="34" charset="0"/>
          </a:endParaRPr>
        </a:p>
      </dsp:txBody>
      <dsp:txXfrm>
        <a:off x="640591" y="394318"/>
        <a:ext cx="1319349" cy="470885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FFCE84-25D9-4DFB-BDE4-2E73865E83A0}">
      <dsp:nvSpPr>
        <dsp:cNvPr id="0" name=""/>
        <dsp:cNvSpPr/>
      </dsp:nvSpPr>
      <dsp:spPr>
        <a:xfrm>
          <a:off x="569217" y="35827"/>
          <a:ext cx="1462097" cy="542584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it-IT" sz="1600" b="1" kern="1200" dirty="0">
              <a:solidFill>
                <a:schemeClr val="bg1"/>
              </a:solidFill>
              <a:cs typeface="Calibri Light" panose="020F0302020204030204" pitchFamily="34" charset="0"/>
            </a:rPr>
            <a:t>Un po’ di </a:t>
          </a:r>
          <a:r>
            <a:rPr lang="it-IT" sz="1600" b="1" kern="1200">
              <a:solidFill>
                <a:schemeClr val="bg1"/>
              </a:solidFill>
              <a:cs typeface="Calibri Light" panose="020F0302020204030204" pitchFamily="34" charset="0"/>
            </a:rPr>
            <a:t>numeri sulle relazioni di ritorno in risposta alle clausole valutative</a:t>
          </a:r>
          <a:endParaRPr lang="it-IT" sz="1600" b="1" kern="1200" dirty="0">
            <a:ea typeface="Verdana" panose="020B0604030504040204" pitchFamily="34" charset="0"/>
            <a:cs typeface="Calibri Light" panose="020F0302020204030204" pitchFamily="34" charset="0"/>
          </a:endParaRPr>
        </a:p>
      </dsp:txBody>
      <dsp:txXfrm>
        <a:off x="640591" y="107201"/>
        <a:ext cx="1319349" cy="52830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22ED4-C183-4C87-B170-CCDF016E9BB0}" type="datetimeFigureOut">
              <a:rPr lang="it-IT"/>
              <a:t>21/10/2020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CF69FF-739A-481A-96AC-164C9F818646}" type="slidenum">
              <a:rPr lang="it-IT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2447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F69FF-739A-481A-96AC-164C9F818646}" type="slidenum">
              <a:rPr lang="it-IT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0716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F69FF-739A-481A-96AC-164C9F818646}" type="slidenum">
              <a:rPr lang="it-IT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9128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F69FF-739A-481A-96AC-164C9F818646}" type="slidenum">
              <a:rPr lang="it-IT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5503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F69FF-739A-481A-96AC-164C9F818646}" type="slidenum">
              <a:rPr lang="it-IT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2549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F69FF-739A-481A-96AC-164C9F818646}" type="slidenum">
              <a:rPr lang="it-IT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6865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21.10.2020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1870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21.10.2020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5157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21.10.2020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2244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21.10.2020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4114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21.10.2020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68124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21.10.2020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01969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21.10.2020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97675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21.10.2020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89883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21.10.2020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9083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21.10.2020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8335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21.10.2020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2961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21.10.2020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2965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21.10.2020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5215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21.10.2020</a:t>
            </a:fld>
            <a:endParaRPr lang="de-D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3389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21.10.2020</a:t>
            </a:fld>
            <a:endParaRPr lang="de-D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672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21.10.2020</a:t>
            </a:fld>
            <a:endParaRPr lang="de-D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909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21.10.2020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3247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64A8E5F-40E5-4553-9F3C-699F1A5B8145}" type="datetimeFigureOut">
              <a:rPr lang="de-DE" smtClean="0"/>
              <a:t>21.10.2020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69680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Relationship Id="rId9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Relationship Id="rId9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7.jpe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6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17915" y="1395000"/>
            <a:ext cx="9592935" cy="3483998"/>
          </a:xfrm>
        </p:spPr>
        <p:txBody>
          <a:bodyPr>
            <a:normAutofit/>
          </a:bodyPr>
          <a:lstStyle/>
          <a:p>
            <a:pPr lvl="0" algn="ctr"/>
            <a:r>
              <a:rPr lang="en-US" sz="4400" b="1" dirty="0" err="1"/>
              <a:t>L’analisi</a:t>
            </a:r>
            <a:r>
              <a:rPr lang="en-US" sz="4400" b="1" dirty="0"/>
              <a:t> e </a:t>
            </a:r>
            <a:r>
              <a:rPr lang="en-US" sz="4400" b="1" dirty="0" err="1"/>
              <a:t>valutazione</a:t>
            </a:r>
            <a:r>
              <a:rPr lang="en-US" sz="4400" b="1" dirty="0"/>
              <a:t> </a:t>
            </a:r>
            <a:r>
              <a:rPr lang="en-US" sz="4400" b="1" dirty="0" err="1"/>
              <a:t>delle</a:t>
            </a:r>
            <a:r>
              <a:rPr lang="en-US" sz="4400" b="1" dirty="0"/>
              <a:t> </a:t>
            </a:r>
            <a:r>
              <a:rPr lang="en-US" sz="4400" b="1" dirty="0" err="1"/>
              <a:t>politiche</a:t>
            </a:r>
            <a:r>
              <a:rPr lang="en-US" sz="4400" b="1" dirty="0"/>
              <a:t> </a:t>
            </a:r>
            <a:r>
              <a:rPr lang="en-US" sz="4400" b="1" dirty="0" err="1"/>
              <a:t>pubbliche</a:t>
            </a:r>
            <a:r>
              <a:rPr lang="en-US" sz="4400" b="1" dirty="0"/>
              <a:t> </a:t>
            </a:r>
            <a:r>
              <a:rPr lang="en-US" sz="4400" b="1" dirty="0" err="1"/>
              <a:t>dell’Assemblea</a:t>
            </a:r>
            <a:r>
              <a:rPr lang="en-US" sz="4400" b="1" dirty="0"/>
              <a:t> </a:t>
            </a:r>
            <a:r>
              <a:rPr lang="en-US" sz="4400" b="1" dirty="0" err="1"/>
              <a:t>legislativa</a:t>
            </a:r>
            <a:r>
              <a:rPr lang="en-US" sz="4400" b="1" dirty="0"/>
              <a:t> della </a:t>
            </a:r>
            <a:r>
              <a:rPr lang="en-US" sz="4400" b="1" dirty="0" err="1"/>
              <a:t>Regione</a:t>
            </a:r>
            <a:r>
              <a:rPr lang="en-US" sz="4400" b="1" dirty="0"/>
              <a:t> Emilia-Romagna</a:t>
            </a:r>
            <a:endParaRPr lang="it-IT" sz="4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36916" y="5722373"/>
            <a:ext cx="9182944" cy="791983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it-IT" sz="900" dirty="0">
                <a:solidFill>
                  <a:schemeClr val="tx2">
                    <a:lumMod val="40000"/>
                    <a:lumOff val="60000"/>
                  </a:schemeClr>
                </a:solidFill>
                <a:latin typeface="Calibri" charset="0"/>
              </a:rPr>
              <a:t>Servizio affari legislativi e coordinamento commissioni </a:t>
            </a:r>
            <a:r>
              <a:rPr lang="it-IT" sz="900" dirty="0" err="1">
                <a:solidFill>
                  <a:schemeClr val="tx2">
                    <a:lumMod val="40000"/>
                    <a:lumOff val="60000"/>
                  </a:schemeClr>
                </a:solidFill>
                <a:latin typeface="Calibri" charset="0"/>
              </a:rPr>
              <a:t>assemBleari</a:t>
            </a:r>
            <a:r>
              <a:rPr lang="it-IT" sz="900" dirty="0">
                <a:solidFill>
                  <a:schemeClr val="tx2">
                    <a:lumMod val="40000"/>
                    <a:lumOff val="60000"/>
                  </a:schemeClr>
                </a:solidFill>
                <a:latin typeface="Calibri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de-DE" sz="900" dirty="0">
                <a:solidFill>
                  <a:schemeClr val="tx2">
                    <a:lumMod val="40000"/>
                    <a:lumOff val="60000"/>
                  </a:schemeClr>
                </a:solidFill>
                <a:latin typeface="Calibri" charset="0"/>
              </a:rPr>
              <a:t> </a:t>
            </a:r>
            <a:r>
              <a:rPr lang="de-DE" sz="9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Maggio</a:t>
            </a:r>
            <a:r>
              <a:rPr lang="de-DE" sz="9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2020</a:t>
            </a:r>
            <a:endParaRPr lang="it-IT" sz="9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8" name="Immagine 7" descr="Immagine che contiene oggetto, nero, segnale, bianco&#10;&#10;Descrizione generata automaticamente">
            <a:extLst>
              <a:ext uri="{FF2B5EF4-FFF2-40B4-BE49-F238E27FC236}">
                <a16:creationId xmlns:a16="http://schemas.microsoft.com/office/drawing/2014/main" id="{9209B73A-E397-4B9C-AB12-DD93AC2762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44" y="238876"/>
            <a:ext cx="1462088" cy="332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695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Picture 67" descr="Immagine che contiene filtro, giocatore, palla&#10;&#10;Descrizione generata automaticamente">
            <a:extLst>
              <a:ext uri="{FF2B5EF4-FFF2-40B4-BE49-F238E27FC236}">
                <a16:creationId xmlns:a16="http://schemas.microsoft.com/office/drawing/2014/main" id="{6A059B2C-AC63-440D-B5C2-B00EBD63DA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203"/>
          <a:stretch/>
        </p:blipFill>
        <p:spPr>
          <a:xfrm>
            <a:off x="1915887" y="-1"/>
            <a:ext cx="10276114" cy="6757709"/>
          </a:xfrm>
          <a:prstGeom prst="rect">
            <a:avLst/>
          </a:prstGeom>
        </p:spPr>
      </p:pic>
      <p:graphicFrame>
        <p:nvGraphicFramePr>
          <p:cNvPr id="21" name="Segnaposto contenuto 2">
            <a:extLst>
              <a:ext uri="{FF2B5EF4-FFF2-40B4-BE49-F238E27FC236}">
                <a16:creationId xmlns:a16="http://schemas.microsoft.com/office/drawing/2014/main" id="{B708A8D0-6E23-417E-A89F-472C0ECB14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25138"/>
              </p:ext>
            </p:extLst>
          </p:nvPr>
        </p:nvGraphicFramePr>
        <p:xfrm>
          <a:off x="-231878" y="925285"/>
          <a:ext cx="2600532" cy="5497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Immagine 7" descr="Immagine che contiene oggetto, nero, segnale, bianco&#10;&#10;Descrizione generata automaticamente">
            <a:extLst>
              <a:ext uri="{FF2B5EF4-FFF2-40B4-BE49-F238E27FC236}">
                <a16:creationId xmlns:a16="http://schemas.microsoft.com/office/drawing/2014/main" id="{9E052B22-787C-4BBC-8A90-413BF1CCB8D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44" y="238876"/>
            <a:ext cx="1462088" cy="332624"/>
          </a:xfrm>
          <a:prstGeom prst="rect">
            <a:avLst/>
          </a:prstGeom>
        </p:spPr>
      </p:pic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1574997E-C4BF-424C-8E86-2D75674F6F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4004863"/>
              </p:ext>
            </p:extLst>
          </p:nvPr>
        </p:nvGraphicFramePr>
        <p:xfrm>
          <a:off x="2917371" y="288958"/>
          <a:ext cx="8937285" cy="64016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1390297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Picture 67" descr="Immagine che contiene filtro, giocatore, palla&#10;&#10;Descrizione generata automaticamente">
            <a:extLst>
              <a:ext uri="{FF2B5EF4-FFF2-40B4-BE49-F238E27FC236}">
                <a16:creationId xmlns:a16="http://schemas.microsoft.com/office/drawing/2014/main" id="{6A059B2C-AC63-440D-B5C2-B00EBD63DA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203"/>
          <a:stretch/>
        </p:blipFill>
        <p:spPr>
          <a:xfrm>
            <a:off x="1915887" y="-1"/>
            <a:ext cx="10276114" cy="6757709"/>
          </a:xfrm>
          <a:prstGeom prst="rect">
            <a:avLst/>
          </a:prstGeom>
        </p:spPr>
      </p:pic>
      <p:graphicFrame>
        <p:nvGraphicFramePr>
          <p:cNvPr id="21" name="Segnaposto contenuto 2">
            <a:extLst>
              <a:ext uri="{FF2B5EF4-FFF2-40B4-BE49-F238E27FC236}">
                <a16:creationId xmlns:a16="http://schemas.microsoft.com/office/drawing/2014/main" id="{B708A8D0-6E23-417E-A89F-472C0ECB14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0854132"/>
              </p:ext>
            </p:extLst>
          </p:nvPr>
        </p:nvGraphicFramePr>
        <p:xfrm>
          <a:off x="-231878" y="925285"/>
          <a:ext cx="2600532" cy="5497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Immagine 7" descr="Immagine che contiene oggetto, nero, segnale, bianco&#10;&#10;Descrizione generata automaticamente">
            <a:extLst>
              <a:ext uri="{FF2B5EF4-FFF2-40B4-BE49-F238E27FC236}">
                <a16:creationId xmlns:a16="http://schemas.microsoft.com/office/drawing/2014/main" id="{9E052B22-787C-4BBC-8A90-413BF1CCB8D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44" y="238876"/>
            <a:ext cx="1462088" cy="332624"/>
          </a:xfrm>
          <a:prstGeom prst="rect">
            <a:avLst/>
          </a:prstGeom>
        </p:spPr>
      </p:pic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6D4C32B0-6A7A-4D73-A4DA-926F6AFE8C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5289441"/>
              </p:ext>
            </p:extLst>
          </p:nvPr>
        </p:nvGraphicFramePr>
        <p:xfrm>
          <a:off x="2368654" y="238877"/>
          <a:ext cx="9486002" cy="61839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69360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36916" y="5722373"/>
            <a:ext cx="9182944" cy="791983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it-IT" sz="900" dirty="0">
                <a:solidFill>
                  <a:schemeClr val="tx2">
                    <a:lumMod val="40000"/>
                    <a:lumOff val="60000"/>
                  </a:schemeClr>
                </a:solidFill>
                <a:latin typeface="Calibri" charset="0"/>
              </a:rPr>
              <a:t>Servizio affari legislativi e coordinamento commissioni </a:t>
            </a:r>
            <a:r>
              <a:rPr lang="it-IT" sz="900" dirty="0" err="1">
                <a:solidFill>
                  <a:schemeClr val="tx2">
                    <a:lumMod val="40000"/>
                    <a:lumOff val="60000"/>
                  </a:schemeClr>
                </a:solidFill>
                <a:latin typeface="Calibri" charset="0"/>
              </a:rPr>
              <a:t>assemBleari</a:t>
            </a:r>
            <a:r>
              <a:rPr lang="it-IT" sz="900" dirty="0">
                <a:solidFill>
                  <a:schemeClr val="tx2">
                    <a:lumMod val="40000"/>
                    <a:lumOff val="60000"/>
                  </a:schemeClr>
                </a:solidFill>
                <a:latin typeface="Calibri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de-DE" sz="900" dirty="0">
                <a:solidFill>
                  <a:schemeClr val="tx2">
                    <a:lumMod val="40000"/>
                    <a:lumOff val="60000"/>
                  </a:schemeClr>
                </a:solidFill>
                <a:latin typeface="Calibri" charset="0"/>
              </a:rPr>
              <a:t> </a:t>
            </a:r>
            <a:r>
              <a:rPr lang="de-DE" sz="9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Maggio</a:t>
            </a:r>
            <a:r>
              <a:rPr lang="de-DE" sz="9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2020</a:t>
            </a:r>
            <a:endParaRPr lang="it-IT" sz="9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8" name="Immagine 7" descr="Immagine che contiene oggetto, nero, segnale, bianco&#10;&#10;Descrizione generata automaticamente">
            <a:extLst>
              <a:ext uri="{FF2B5EF4-FFF2-40B4-BE49-F238E27FC236}">
                <a16:creationId xmlns:a16="http://schemas.microsoft.com/office/drawing/2014/main" id="{9209B73A-E397-4B9C-AB12-DD93AC2762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44" y="238876"/>
            <a:ext cx="1462088" cy="332624"/>
          </a:xfrm>
          <a:prstGeom prst="rect">
            <a:avLst/>
          </a:prstGeom>
        </p:spPr>
      </p:pic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A2767553-0EA4-438C-90C8-39201EE912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7198458"/>
              </p:ext>
            </p:extLst>
          </p:nvPr>
        </p:nvGraphicFramePr>
        <p:xfrm>
          <a:off x="337344" y="571500"/>
          <a:ext cx="11673681" cy="6115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39263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DE92A8BB-07B9-40DB-984F-2CB1A2535B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5"/>
            <a:ext cx="12191695" cy="47307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CDDB745-6C26-4B79-9EF2-08E3E4AB9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" name="Freeform 16">
            <a:extLst>
              <a:ext uri="{FF2B5EF4-FFF2-40B4-BE49-F238E27FC236}">
                <a16:creationId xmlns:a16="http://schemas.microsoft.com/office/drawing/2014/main" id="{80B3FE6C-0A59-4114-88CB-3C3172D6A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2835162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DDA3A238-516A-4076-B3C2-230D91350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3136999"/>
            <a:ext cx="12191696" cy="3721001"/>
          </a:xfrm>
          <a:custGeom>
            <a:avLst/>
            <a:gdLst>
              <a:gd name="connsiteX0" fmla="*/ 1 w 12191696"/>
              <a:gd name="connsiteY0" fmla="*/ 0 h 3721001"/>
              <a:gd name="connsiteX1" fmla="*/ 71932 w 12191696"/>
              <a:gd name="connsiteY1" fmla="*/ 12261 h 3721001"/>
              <a:gd name="connsiteX2" fmla="*/ 282849 w 12191696"/>
              <a:gd name="connsiteY2" fmla="*/ 48342 h 3721001"/>
              <a:gd name="connsiteX3" fmla="*/ 436464 w 12191696"/>
              <a:gd name="connsiteY3" fmla="*/ 73565 h 3721001"/>
              <a:gd name="connsiteX4" fmla="*/ 619339 w 12191696"/>
              <a:gd name="connsiteY4" fmla="*/ 100188 h 3721001"/>
              <a:gd name="connsiteX5" fmla="*/ 836351 w 12191696"/>
              <a:gd name="connsiteY5" fmla="*/ 132066 h 3721001"/>
              <a:gd name="connsiteX6" fmla="*/ 1076528 w 12191696"/>
              <a:gd name="connsiteY6" fmla="*/ 165696 h 3721001"/>
              <a:gd name="connsiteX7" fmla="*/ 1347183 w 12191696"/>
              <a:gd name="connsiteY7" fmla="*/ 201077 h 3721001"/>
              <a:gd name="connsiteX8" fmla="*/ 1642223 w 12191696"/>
              <a:gd name="connsiteY8" fmla="*/ 238560 h 3721001"/>
              <a:gd name="connsiteX9" fmla="*/ 1962864 w 12191696"/>
              <a:gd name="connsiteY9" fmla="*/ 276043 h 3721001"/>
              <a:gd name="connsiteX10" fmla="*/ 2304232 w 12191696"/>
              <a:gd name="connsiteY10" fmla="*/ 314226 h 3721001"/>
              <a:gd name="connsiteX11" fmla="*/ 2672421 w 12191696"/>
              <a:gd name="connsiteY11" fmla="*/ 349608 h 3721001"/>
              <a:gd name="connsiteX12" fmla="*/ 3057678 w 12191696"/>
              <a:gd name="connsiteY12" fmla="*/ 383588 h 3721001"/>
              <a:gd name="connsiteX13" fmla="*/ 3464881 w 12191696"/>
              <a:gd name="connsiteY13" fmla="*/ 414415 h 3721001"/>
              <a:gd name="connsiteX14" fmla="*/ 3889152 w 12191696"/>
              <a:gd name="connsiteY14" fmla="*/ 443841 h 3721001"/>
              <a:gd name="connsiteX15" fmla="*/ 4331710 w 12191696"/>
              <a:gd name="connsiteY15" fmla="*/ 471515 h 3721001"/>
              <a:gd name="connsiteX16" fmla="*/ 4558476 w 12191696"/>
              <a:gd name="connsiteY16" fmla="*/ 481324 h 3721001"/>
              <a:gd name="connsiteX17" fmla="*/ 4790118 w 12191696"/>
              <a:gd name="connsiteY17" fmla="*/ 492183 h 3721001"/>
              <a:gd name="connsiteX18" fmla="*/ 5025418 w 12191696"/>
              <a:gd name="connsiteY18" fmla="*/ 502342 h 3721001"/>
              <a:gd name="connsiteX19" fmla="*/ 5261937 w 12191696"/>
              <a:gd name="connsiteY19" fmla="*/ 508998 h 3721001"/>
              <a:gd name="connsiteX20" fmla="*/ 5503333 w 12191696"/>
              <a:gd name="connsiteY20" fmla="*/ 514953 h 3721001"/>
              <a:gd name="connsiteX21" fmla="*/ 5747166 w 12191696"/>
              <a:gd name="connsiteY21" fmla="*/ 521259 h 3721001"/>
              <a:gd name="connsiteX22" fmla="*/ 5995877 w 12191696"/>
              <a:gd name="connsiteY22" fmla="*/ 525462 h 3721001"/>
              <a:gd name="connsiteX23" fmla="*/ 6247026 w 12191696"/>
              <a:gd name="connsiteY23" fmla="*/ 525462 h 3721001"/>
              <a:gd name="connsiteX24" fmla="*/ 6500613 w 12191696"/>
              <a:gd name="connsiteY24" fmla="*/ 527564 h 3721001"/>
              <a:gd name="connsiteX25" fmla="*/ 6756639 w 12191696"/>
              <a:gd name="connsiteY25" fmla="*/ 525462 h 3721001"/>
              <a:gd name="connsiteX26" fmla="*/ 7016322 w 12191696"/>
              <a:gd name="connsiteY26" fmla="*/ 521259 h 3721001"/>
              <a:gd name="connsiteX27" fmla="*/ 7276005 w 12191696"/>
              <a:gd name="connsiteY27" fmla="*/ 517405 h 3721001"/>
              <a:gd name="connsiteX28" fmla="*/ 7539345 w 12191696"/>
              <a:gd name="connsiteY28" fmla="*/ 508998 h 3721001"/>
              <a:gd name="connsiteX29" fmla="*/ 7805124 w 12191696"/>
              <a:gd name="connsiteY29" fmla="*/ 500240 h 3721001"/>
              <a:gd name="connsiteX30" fmla="*/ 8070903 w 12191696"/>
              <a:gd name="connsiteY30" fmla="*/ 490081 h 3721001"/>
              <a:gd name="connsiteX31" fmla="*/ 8339121 w 12191696"/>
              <a:gd name="connsiteY31" fmla="*/ 475719 h 3721001"/>
              <a:gd name="connsiteX32" fmla="*/ 8609776 w 12191696"/>
              <a:gd name="connsiteY32" fmla="*/ 458554 h 3721001"/>
              <a:gd name="connsiteX33" fmla="*/ 8881651 w 12191696"/>
              <a:gd name="connsiteY33" fmla="*/ 442089 h 3721001"/>
              <a:gd name="connsiteX34" fmla="*/ 9153526 w 12191696"/>
              <a:gd name="connsiteY34" fmla="*/ 421071 h 3721001"/>
              <a:gd name="connsiteX35" fmla="*/ 9429058 w 12191696"/>
              <a:gd name="connsiteY35" fmla="*/ 395848 h 3721001"/>
              <a:gd name="connsiteX36" fmla="*/ 9700933 w 12191696"/>
              <a:gd name="connsiteY36" fmla="*/ 370626 h 3721001"/>
              <a:gd name="connsiteX37" fmla="*/ 9977684 w 12191696"/>
              <a:gd name="connsiteY37" fmla="*/ 341551 h 3721001"/>
              <a:gd name="connsiteX38" fmla="*/ 10255655 w 12191696"/>
              <a:gd name="connsiteY38" fmla="*/ 309672 h 3721001"/>
              <a:gd name="connsiteX39" fmla="*/ 10529968 w 12191696"/>
              <a:gd name="connsiteY39" fmla="*/ 276043 h 3721001"/>
              <a:gd name="connsiteX40" fmla="*/ 10807939 w 12191696"/>
              <a:gd name="connsiteY40" fmla="*/ 236808 h 3721001"/>
              <a:gd name="connsiteX41" fmla="*/ 11084690 w 12191696"/>
              <a:gd name="connsiteY41" fmla="*/ 194771 h 3721001"/>
              <a:gd name="connsiteX42" fmla="*/ 11362661 w 12191696"/>
              <a:gd name="connsiteY42" fmla="*/ 153085 h 3721001"/>
              <a:gd name="connsiteX43" fmla="*/ 11639412 w 12191696"/>
              <a:gd name="connsiteY43" fmla="*/ 104392 h 3721001"/>
              <a:gd name="connsiteX44" fmla="*/ 11914945 w 12191696"/>
              <a:gd name="connsiteY44" fmla="*/ 54648 h 3721001"/>
              <a:gd name="connsiteX45" fmla="*/ 12191696 w 12191696"/>
              <a:gd name="connsiteY45" fmla="*/ 2452 h 3721001"/>
              <a:gd name="connsiteX46" fmla="*/ 12191696 w 12191696"/>
              <a:gd name="connsiteY46" fmla="*/ 2802467 h 3721001"/>
              <a:gd name="connsiteX47" fmla="*/ 12191695 w 12191696"/>
              <a:gd name="connsiteY47" fmla="*/ 2802467 h 3721001"/>
              <a:gd name="connsiteX48" fmla="*/ 12191695 w 12191696"/>
              <a:gd name="connsiteY48" fmla="*/ 3721001 h 3721001"/>
              <a:gd name="connsiteX49" fmla="*/ 0 w 12191696"/>
              <a:gd name="connsiteY49" fmla="*/ 3721001 h 3721001"/>
              <a:gd name="connsiteX50" fmla="*/ 0 w 12191696"/>
              <a:gd name="connsiteY50" fmla="*/ 2233825 h 3721001"/>
              <a:gd name="connsiteX51" fmla="*/ 1 w 12191696"/>
              <a:gd name="connsiteY51" fmla="*/ 2233825 h 3721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1696" h="3721001">
                <a:moveTo>
                  <a:pt x="1" y="0"/>
                </a:moveTo>
                <a:lnTo>
                  <a:pt x="71932" y="12261"/>
                </a:lnTo>
                <a:lnTo>
                  <a:pt x="282849" y="48342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3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6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3" y="514953"/>
                </a:lnTo>
                <a:lnTo>
                  <a:pt x="5747166" y="521259"/>
                </a:lnTo>
                <a:lnTo>
                  <a:pt x="5995877" y="525462"/>
                </a:lnTo>
                <a:lnTo>
                  <a:pt x="6247026" y="525462"/>
                </a:lnTo>
                <a:lnTo>
                  <a:pt x="6500613" y="527564"/>
                </a:lnTo>
                <a:lnTo>
                  <a:pt x="6756639" y="525462"/>
                </a:lnTo>
                <a:lnTo>
                  <a:pt x="7016322" y="521259"/>
                </a:lnTo>
                <a:lnTo>
                  <a:pt x="7276005" y="517405"/>
                </a:lnTo>
                <a:lnTo>
                  <a:pt x="7539345" y="508998"/>
                </a:lnTo>
                <a:lnTo>
                  <a:pt x="7805124" y="500240"/>
                </a:lnTo>
                <a:lnTo>
                  <a:pt x="8070903" y="490081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8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2"/>
                </a:lnTo>
                <a:lnTo>
                  <a:pt x="10529968" y="276043"/>
                </a:lnTo>
                <a:lnTo>
                  <a:pt x="10807939" y="236808"/>
                </a:lnTo>
                <a:lnTo>
                  <a:pt x="11084690" y="194771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802467"/>
                </a:lnTo>
                <a:lnTo>
                  <a:pt x="12191695" y="2802467"/>
                </a:lnTo>
                <a:lnTo>
                  <a:pt x="12191695" y="3721001"/>
                </a:lnTo>
                <a:lnTo>
                  <a:pt x="0" y="3721001"/>
                </a:lnTo>
                <a:lnTo>
                  <a:pt x="0" y="2233825"/>
                </a:lnTo>
                <a:lnTo>
                  <a:pt x="1" y="223382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17915" y="1395000"/>
            <a:ext cx="9621510" cy="3721000"/>
          </a:xfrm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r>
              <a:rPr lang="en-US" sz="4400" b="1" dirty="0">
                <a:solidFill>
                  <a:schemeClr val="accent1"/>
                </a:solidFill>
              </a:rPr>
              <a:t>La </a:t>
            </a:r>
            <a:r>
              <a:rPr lang="en-US" sz="4400" b="1" dirty="0" err="1">
                <a:solidFill>
                  <a:schemeClr val="accent1"/>
                </a:solidFill>
              </a:rPr>
              <a:t>funzione</a:t>
            </a:r>
            <a:r>
              <a:rPr lang="en-US" sz="4400" b="1" dirty="0">
                <a:solidFill>
                  <a:schemeClr val="accent1"/>
                </a:solidFill>
              </a:rPr>
              <a:t> di “</a:t>
            </a:r>
            <a:r>
              <a:rPr lang="en-US" sz="4400" b="1" i="1" dirty="0" err="1">
                <a:solidFill>
                  <a:schemeClr val="accent1"/>
                </a:solidFill>
              </a:rPr>
              <a:t>controllo</a:t>
            </a:r>
            <a:r>
              <a:rPr lang="en-US" sz="4400" b="1" i="1" dirty="0">
                <a:solidFill>
                  <a:schemeClr val="accent1"/>
                </a:solidFill>
              </a:rPr>
              <a:t> </a:t>
            </a:r>
            <a:r>
              <a:rPr lang="en-US" sz="4400" b="1" i="1" dirty="0" err="1">
                <a:solidFill>
                  <a:schemeClr val="accent1"/>
                </a:solidFill>
              </a:rPr>
              <a:t>sull’attuazione</a:t>
            </a:r>
            <a:r>
              <a:rPr lang="en-US" sz="4400" b="1" i="1" dirty="0">
                <a:solidFill>
                  <a:schemeClr val="accent1"/>
                </a:solidFill>
              </a:rPr>
              <a:t> </a:t>
            </a:r>
            <a:r>
              <a:rPr lang="en-US" sz="4400" b="1" i="1" dirty="0" err="1">
                <a:solidFill>
                  <a:schemeClr val="accent1"/>
                </a:solidFill>
              </a:rPr>
              <a:t>delle</a:t>
            </a:r>
            <a:r>
              <a:rPr lang="en-US" sz="4400" b="1" i="1" dirty="0">
                <a:solidFill>
                  <a:schemeClr val="accent1"/>
                </a:solidFill>
              </a:rPr>
              <a:t> </a:t>
            </a:r>
            <a:r>
              <a:rPr lang="en-US" sz="4400" b="1" i="1" dirty="0" err="1">
                <a:solidFill>
                  <a:schemeClr val="accent1"/>
                </a:solidFill>
              </a:rPr>
              <a:t>leggi</a:t>
            </a:r>
            <a:r>
              <a:rPr lang="en-US" sz="4400" b="1" i="1" dirty="0">
                <a:solidFill>
                  <a:schemeClr val="accent1"/>
                </a:solidFill>
              </a:rPr>
              <a:t> e </a:t>
            </a:r>
            <a:r>
              <a:rPr lang="en-US" sz="4400" b="1" i="1" dirty="0" err="1">
                <a:solidFill>
                  <a:schemeClr val="accent1"/>
                </a:solidFill>
              </a:rPr>
              <a:t>valutazione</a:t>
            </a:r>
            <a:r>
              <a:rPr lang="en-US" sz="4400" b="1" i="1" dirty="0">
                <a:solidFill>
                  <a:schemeClr val="accent1"/>
                </a:solidFill>
              </a:rPr>
              <a:t> </a:t>
            </a:r>
            <a:r>
              <a:rPr lang="en-US" sz="4400" b="1" i="1" dirty="0" err="1">
                <a:solidFill>
                  <a:schemeClr val="accent1"/>
                </a:solidFill>
              </a:rPr>
              <a:t>degli</a:t>
            </a:r>
            <a:r>
              <a:rPr lang="en-US" sz="4400" b="1" i="1" dirty="0">
                <a:solidFill>
                  <a:schemeClr val="accent1"/>
                </a:solidFill>
              </a:rPr>
              <a:t> </a:t>
            </a:r>
            <a:r>
              <a:rPr lang="en-US" sz="4400" b="1" i="1" dirty="0" err="1">
                <a:solidFill>
                  <a:schemeClr val="accent1"/>
                </a:solidFill>
              </a:rPr>
              <a:t>effetti</a:t>
            </a:r>
            <a:r>
              <a:rPr lang="en-US" sz="4400" b="1" dirty="0">
                <a:solidFill>
                  <a:schemeClr val="accent1"/>
                </a:solidFill>
              </a:rPr>
              <a:t>” da </a:t>
            </a:r>
            <a:r>
              <a:rPr lang="en-US" sz="4400" b="1" dirty="0" err="1">
                <a:solidFill>
                  <a:schemeClr val="accent1"/>
                </a:solidFill>
              </a:rPr>
              <a:t>parte</a:t>
            </a:r>
            <a:r>
              <a:rPr lang="en-US" sz="4400" b="1" dirty="0">
                <a:solidFill>
                  <a:schemeClr val="accent1"/>
                </a:solidFill>
              </a:rPr>
              <a:t> </a:t>
            </a:r>
            <a:r>
              <a:rPr lang="en-US" sz="4400" b="1" dirty="0" err="1">
                <a:solidFill>
                  <a:schemeClr val="accent1"/>
                </a:solidFill>
              </a:rPr>
              <a:t>dell’Assemblea</a:t>
            </a:r>
            <a:r>
              <a:rPr lang="en-US" sz="4400" b="1" dirty="0">
                <a:solidFill>
                  <a:schemeClr val="accent1"/>
                </a:solidFill>
              </a:rPr>
              <a:t> </a:t>
            </a:r>
            <a:r>
              <a:rPr lang="en-US" sz="4400" b="1" dirty="0" err="1">
                <a:solidFill>
                  <a:schemeClr val="accent1"/>
                </a:solidFill>
              </a:rPr>
              <a:t>legislativa</a:t>
            </a:r>
            <a:r>
              <a:rPr lang="en-US" sz="4400" b="1" dirty="0">
                <a:solidFill>
                  <a:schemeClr val="accent1"/>
                </a:solidFill>
              </a:rPr>
              <a:t> della </a:t>
            </a:r>
            <a:r>
              <a:rPr lang="en-US" sz="4400" b="1" dirty="0" err="1">
                <a:solidFill>
                  <a:schemeClr val="accent1"/>
                </a:solidFill>
              </a:rPr>
              <a:t>Regione</a:t>
            </a:r>
            <a:r>
              <a:rPr lang="en-US" sz="4400" b="1" dirty="0">
                <a:solidFill>
                  <a:schemeClr val="accent1"/>
                </a:solidFill>
              </a:rPr>
              <a:t> Emilia-Romagna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36916" y="5722373"/>
            <a:ext cx="9182944" cy="791983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it-IT" sz="900" dirty="0">
                <a:solidFill>
                  <a:schemeClr val="tx2">
                    <a:lumMod val="40000"/>
                    <a:lumOff val="60000"/>
                  </a:schemeClr>
                </a:solidFill>
                <a:latin typeface="Calibri" charset="0"/>
              </a:rPr>
              <a:t>Servizio affari legislativi e coordinamento commissioni </a:t>
            </a:r>
            <a:r>
              <a:rPr lang="it-IT" sz="900" dirty="0" err="1">
                <a:solidFill>
                  <a:schemeClr val="tx2">
                    <a:lumMod val="40000"/>
                    <a:lumOff val="60000"/>
                  </a:schemeClr>
                </a:solidFill>
                <a:latin typeface="Calibri" charset="0"/>
              </a:rPr>
              <a:t>assemBleari</a:t>
            </a:r>
            <a:r>
              <a:rPr lang="it-IT" sz="900" dirty="0">
                <a:solidFill>
                  <a:schemeClr val="tx2">
                    <a:lumMod val="40000"/>
                    <a:lumOff val="60000"/>
                  </a:schemeClr>
                </a:solidFill>
                <a:latin typeface="Calibri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de-DE" sz="900" dirty="0">
                <a:solidFill>
                  <a:schemeClr val="tx2">
                    <a:lumMod val="40000"/>
                    <a:lumOff val="60000"/>
                  </a:schemeClr>
                </a:solidFill>
                <a:latin typeface="Calibri" charset="0"/>
              </a:rPr>
              <a:t> </a:t>
            </a:r>
            <a:r>
              <a:rPr lang="de-DE" sz="9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Maggio</a:t>
            </a:r>
            <a:r>
              <a:rPr lang="de-DE" sz="9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2020</a:t>
            </a:r>
            <a:endParaRPr lang="it-IT" sz="9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8" name="Immagine 7" descr="Immagine che contiene oggetto, nero, segnale, bianco&#10;&#10;Descrizione generata automaticamente">
            <a:extLst>
              <a:ext uri="{FF2B5EF4-FFF2-40B4-BE49-F238E27FC236}">
                <a16:creationId xmlns:a16="http://schemas.microsoft.com/office/drawing/2014/main" id="{9209B73A-E397-4B9C-AB12-DD93AC2762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44" y="238876"/>
            <a:ext cx="1462088" cy="332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5839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Picture 67" descr="Immagine che contiene filtro, giocatore, palla&#10;&#10;Descrizione generata automaticamente">
            <a:extLst>
              <a:ext uri="{FF2B5EF4-FFF2-40B4-BE49-F238E27FC236}">
                <a16:creationId xmlns:a16="http://schemas.microsoft.com/office/drawing/2014/main" id="{6A059B2C-AC63-440D-B5C2-B00EBD63DA2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2203"/>
          <a:stretch/>
        </p:blipFill>
        <p:spPr>
          <a:xfrm>
            <a:off x="4631870" y="10"/>
            <a:ext cx="7560130" cy="6857990"/>
          </a:xfrm>
          <a:prstGeom prst="rect">
            <a:avLst/>
          </a:prstGeom>
        </p:spPr>
      </p:pic>
      <p:sp>
        <p:nvSpPr>
          <p:cNvPr id="104" name="Rectangle 101">
            <a:extLst>
              <a:ext uri="{FF2B5EF4-FFF2-40B4-BE49-F238E27FC236}">
                <a16:creationId xmlns:a16="http://schemas.microsoft.com/office/drawing/2014/main" id="{A26E2FAE-FA60-497B-B2CB-7702C6FF3A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21" name="Segnaposto contenuto 2">
            <a:extLst>
              <a:ext uri="{FF2B5EF4-FFF2-40B4-BE49-F238E27FC236}">
                <a16:creationId xmlns:a16="http://schemas.microsoft.com/office/drawing/2014/main" id="{B708A8D0-6E23-417E-A89F-472C0ECB14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8620153"/>
              </p:ext>
            </p:extLst>
          </p:nvPr>
        </p:nvGraphicFramePr>
        <p:xfrm>
          <a:off x="650668" y="1143000"/>
          <a:ext cx="3562101" cy="5497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id="{237CF718-DC5C-4E0C-BBAA-0F1BD2B62E8A}"/>
              </a:ext>
            </a:extLst>
          </p:cNvPr>
          <p:cNvSpPr/>
          <p:nvPr/>
        </p:nvSpPr>
        <p:spPr>
          <a:xfrm>
            <a:off x="5286374" y="2655322"/>
            <a:ext cx="6486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 cap="all"/>
            </a:pPr>
            <a:r>
              <a:rPr lang="en-US" sz="2800" b="1" dirty="0"/>
              <a:t>La </a:t>
            </a:r>
            <a:r>
              <a:rPr lang="en-US" sz="2800" b="1" dirty="0" err="1"/>
              <a:t>funzione</a:t>
            </a:r>
            <a:r>
              <a:rPr lang="en-US" sz="2800" b="1" dirty="0"/>
              <a:t> di “</a:t>
            </a:r>
            <a:r>
              <a:rPr lang="en-US" sz="2800" b="1" i="1" dirty="0" err="1"/>
              <a:t>controllo</a:t>
            </a:r>
            <a:r>
              <a:rPr lang="en-US" sz="2800" b="1" i="1" dirty="0"/>
              <a:t> </a:t>
            </a:r>
            <a:r>
              <a:rPr lang="en-US" sz="2800" b="1" i="1" dirty="0" err="1"/>
              <a:t>sull’attuazione</a:t>
            </a:r>
            <a:r>
              <a:rPr lang="en-US" sz="2800" b="1" i="1" dirty="0"/>
              <a:t> </a:t>
            </a:r>
            <a:r>
              <a:rPr lang="en-US" sz="2800" b="1" i="1" dirty="0" err="1"/>
              <a:t>delle</a:t>
            </a:r>
            <a:r>
              <a:rPr lang="en-US" sz="2800" b="1" i="1" dirty="0"/>
              <a:t> </a:t>
            </a:r>
            <a:r>
              <a:rPr lang="en-US" sz="2800" b="1" i="1" dirty="0" err="1"/>
              <a:t>leggi</a:t>
            </a:r>
            <a:r>
              <a:rPr lang="en-US" sz="2800" b="1" i="1" dirty="0"/>
              <a:t> e </a:t>
            </a:r>
            <a:r>
              <a:rPr lang="en-US" sz="2800" b="1" i="1" dirty="0" err="1"/>
              <a:t>valutazione</a:t>
            </a:r>
            <a:r>
              <a:rPr lang="en-US" sz="2800" b="1" i="1" dirty="0"/>
              <a:t> </a:t>
            </a:r>
            <a:r>
              <a:rPr lang="en-US" sz="2800" b="1" i="1" dirty="0" err="1"/>
              <a:t>degli</a:t>
            </a:r>
            <a:r>
              <a:rPr lang="en-US" sz="2800" b="1" i="1" dirty="0"/>
              <a:t> </a:t>
            </a:r>
            <a:r>
              <a:rPr lang="en-US" sz="2800" b="1" i="1" dirty="0" err="1"/>
              <a:t>effetti</a:t>
            </a:r>
            <a:r>
              <a:rPr lang="en-US" sz="2800" b="1" dirty="0"/>
              <a:t>” da </a:t>
            </a:r>
            <a:r>
              <a:rPr lang="en-US" sz="2800" b="1" dirty="0" err="1"/>
              <a:t>parte</a:t>
            </a:r>
            <a:r>
              <a:rPr lang="en-US" sz="2800" b="1" dirty="0"/>
              <a:t> </a:t>
            </a:r>
            <a:r>
              <a:rPr lang="en-US" sz="2800" b="1" dirty="0" err="1"/>
              <a:t>dell’Assemblea</a:t>
            </a:r>
            <a:endParaRPr lang="en-US" sz="2800" b="1" dirty="0"/>
          </a:p>
        </p:txBody>
      </p:sp>
      <p:pic>
        <p:nvPicPr>
          <p:cNvPr id="8" name="Immagine 7" descr="Immagine che contiene oggetto, nero, segnale, bianco&#10;&#10;Descrizione generata automaticamente">
            <a:extLst>
              <a:ext uri="{FF2B5EF4-FFF2-40B4-BE49-F238E27FC236}">
                <a16:creationId xmlns:a16="http://schemas.microsoft.com/office/drawing/2014/main" id="{9E052B22-787C-4BBC-8A90-413BF1CCB8D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44" y="238876"/>
            <a:ext cx="1462088" cy="332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304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B58AD0B7-D3AC-4DA4-A83B-CF0B1E75B02A}"/>
              </a:ext>
            </a:extLst>
          </p:cNvPr>
          <p:cNvCxnSpPr>
            <a:cxnSpLocks/>
          </p:cNvCxnSpPr>
          <p:nvPr/>
        </p:nvCxnSpPr>
        <p:spPr>
          <a:xfrm flipH="1">
            <a:off x="9137017" y="4838330"/>
            <a:ext cx="823729" cy="282674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tangolo 11">
            <a:extLst>
              <a:ext uri="{FF2B5EF4-FFF2-40B4-BE49-F238E27FC236}">
                <a16:creationId xmlns:a16="http://schemas.microsoft.com/office/drawing/2014/main" id="{B1B06815-5B98-429B-8F1C-AB9AF77DE064}"/>
              </a:ext>
            </a:extLst>
          </p:cNvPr>
          <p:cNvSpPr/>
          <p:nvPr/>
        </p:nvSpPr>
        <p:spPr>
          <a:xfrm>
            <a:off x="721920" y="1301677"/>
            <a:ext cx="11050979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defRPr/>
            </a:pPr>
            <a:endParaRPr lang="it-IT" altLang="it-IT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defRPr/>
            </a:pPr>
            <a:endParaRPr lang="it-IT" altLang="it-IT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defRPr/>
            </a:pPr>
            <a:endParaRPr lang="it-IT" sz="2000" dirty="0"/>
          </a:p>
          <a:p>
            <a:pPr algn="just">
              <a:lnSpc>
                <a:spcPct val="120000"/>
              </a:lnSpc>
              <a:defRPr/>
            </a:pPr>
            <a:endParaRPr lang="it-IT" sz="2000" dirty="0">
              <a:ea typeface="Verdana" panose="020B0604030504040204" pitchFamily="34" charset="0"/>
              <a:cs typeface="Calibri Light" panose="020F0302020204030204" pitchFamily="34" charset="0"/>
            </a:endParaRPr>
          </a:p>
          <a:p>
            <a:endParaRPr lang="it-IT" sz="2000" dirty="0">
              <a:solidFill>
                <a:schemeClr val="tx2"/>
              </a:solidFill>
            </a:endParaRPr>
          </a:p>
        </p:txBody>
      </p:sp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C62542C6-E343-41CB-91E3-AC8411AAA9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1099689"/>
              </p:ext>
            </p:extLst>
          </p:nvPr>
        </p:nvGraphicFramePr>
        <p:xfrm>
          <a:off x="419101" y="342900"/>
          <a:ext cx="11506198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magine 5" descr="Immagine che contiene oggetto, nero, segnale, bianco&#10;&#10;Descrizione generata automaticamente">
            <a:extLst>
              <a:ext uri="{FF2B5EF4-FFF2-40B4-BE49-F238E27FC236}">
                <a16:creationId xmlns:a16="http://schemas.microsoft.com/office/drawing/2014/main" id="{4B33CC77-B0D8-496A-82A3-49058B2B752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44" y="238876"/>
            <a:ext cx="1462088" cy="332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989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id="{C11023D5-E255-4216-8B04-182A0F7C77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5877879"/>
              </p:ext>
            </p:extLst>
          </p:nvPr>
        </p:nvGraphicFramePr>
        <p:xfrm>
          <a:off x="452437" y="1438275"/>
          <a:ext cx="11287125" cy="4667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" name="Immagine 9" descr="Immagine che contiene oggetto, nero, segnale, bianco&#10;&#10;Descrizione generata automaticamente">
            <a:extLst>
              <a:ext uri="{FF2B5EF4-FFF2-40B4-BE49-F238E27FC236}">
                <a16:creationId xmlns:a16="http://schemas.microsoft.com/office/drawing/2014/main" id="{95CEDFEA-BA48-4F65-9009-1E81E0AEE43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44" y="238876"/>
            <a:ext cx="1462088" cy="332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217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1019CD24-187B-4449-BB44-229BE629CEE1}"/>
              </a:ext>
            </a:extLst>
          </p:cNvPr>
          <p:cNvSpPr/>
          <p:nvPr/>
        </p:nvSpPr>
        <p:spPr>
          <a:xfrm>
            <a:off x="337345" y="1023178"/>
            <a:ext cx="11292680" cy="43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it-IT" sz="2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In risposta alle clausole la Giunta presenta relazioni periodiche alle Commissioni assembleari </a:t>
            </a:r>
          </a:p>
        </p:txBody>
      </p:sp>
      <p:pic>
        <p:nvPicPr>
          <p:cNvPr id="4" name="Immagine 3" descr="Immagine che contiene oggetto, nero, segnale, bianco&#10;&#10;Descrizione generata automaticamente">
            <a:extLst>
              <a:ext uri="{FF2B5EF4-FFF2-40B4-BE49-F238E27FC236}">
                <a16:creationId xmlns:a16="http://schemas.microsoft.com/office/drawing/2014/main" id="{A71AC799-A84A-48E5-8F6A-C39D21E70D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44" y="238876"/>
            <a:ext cx="1462088" cy="332624"/>
          </a:xfrm>
          <a:prstGeom prst="rect">
            <a:avLst/>
          </a:prstGeom>
        </p:spPr>
      </p:pic>
      <p:grpSp>
        <p:nvGrpSpPr>
          <p:cNvPr id="6" name="Gruppo 5">
            <a:extLst>
              <a:ext uri="{FF2B5EF4-FFF2-40B4-BE49-F238E27FC236}">
                <a16:creationId xmlns:a16="http://schemas.microsoft.com/office/drawing/2014/main" id="{6885E8F7-4EFD-4670-8903-D98BFFDAA548}"/>
              </a:ext>
            </a:extLst>
          </p:cNvPr>
          <p:cNvGrpSpPr/>
          <p:nvPr/>
        </p:nvGrpSpPr>
        <p:grpSpPr>
          <a:xfrm>
            <a:off x="781799" y="1911899"/>
            <a:ext cx="11276102" cy="4551589"/>
            <a:chOff x="5511" y="0"/>
            <a:chExt cx="11276102" cy="4551589"/>
          </a:xfrm>
        </p:grpSpPr>
        <p:sp>
          <p:nvSpPr>
            <p:cNvPr id="7" name="Freccia a gallone 6">
              <a:extLst>
                <a:ext uri="{FF2B5EF4-FFF2-40B4-BE49-F238E27FC236}">
                  <a16:creationId xmlns:a16="http://schemas.microsoft.com/office/drawing/2014/main" id="{C99701E6-14F2-4E9E-A547-FAEE5BAE4903}"/>
                </a:ext>
              </a:extLst>
            </p:cNvPr>
            <p:cNvSpPr/>
            <p:nvPr/>
          </p:nvSpPr>
          <p:spPr>
            <a:xfrm>
              <a:off x="5511" y="0"/>
              <a:ext cx="11276102" cy="4551589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Freccia a gallone 4">
              <a:extLst>
                <a:ext uri="{FF2B5EF4-FFF2-40B4-BE49-F238E27FC236}">
                  <a16:creationId xmlns:a16="http://schemas.microsoft.com/office/drawing/2014/main" id="{1489213C-C7B5-40AC-8DA2-9561FF3273FA}"/>
                </a:ext>
              </a:extLst>
            </p:cNvPr>
            <p:cNvSpPr txBox="1"/>
            <p:nvPr/>
          </p:nvSpPr>
          <p:spPr>
            <a:xfrm>
              <a:off x="2281306" y="0"/>
              <a:ext cx="6724513" cy="45515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8014" tIns="36005" rIns="36005" bIns="36005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altLang="it-IT" sz="2700" b="1" kern="12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  <a:sym typeface="Arial Narrow" panose="020B0606020202030204" pitchFamily="34" charset="0"/>
                </a:rPr>
                <a:t>LA RELAZIONE DI RITORNO IN RISPOSTA ALLA CLAUSOLA VALUTATIVA</a:t>
              </a:r>
            </a:p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altLang="it-IT" sz="2700" b="0" kern="12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La parte valutativa può avere ad oggetto informazioni di tipo quantitativo (es. quante risorse impiegate; quanti i beneficiari, quali e quanti gli interventi attuati tra quelli previsti) e informazioni di tipo qualitativo, attraverso veri e propri quesiti, volti a valutare se e quali risultati la legge ha prodotto sia attesi che non attesi.</a:t>
              </a:r>
              <a:endParaRPr lang="it-IT" sz="2700" b="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1388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Picture 67" descr="Immagine che contiene filtro, giocatore, palla&#10;&#10;Descrizione generata automaticamente">
            <a:extLst>
              <a:ext uri="{FF2B5EF4-FFF2-40B4-BE49-F238E27FC236}">
                <a16:creationId xmlns:a16="http://schemas.microsoft.com/office/drawing/2014/main" id="{6A059B2C-AC63-440D-B5C2-B00EBD63DA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203"/>
          <a:stretch/>
        </p:blipFill>
        <p:spPr>
          <a:xfrm>
            <a:off x="6210300" y="10"/>
            <a:ext cx="5981700" cy="6857990"/>
          </a:xfrm>
          <a:prstGeom prst="rect">
            <a:avLst/>
          </a:prstGeom>
        </p:spPr>
      </p:pic>
      <p:graphicFrame>
        <p:nvGraphicFramePr>
          <p:cNvPr id="21" name="Segnaposto contenuto 2">
            <a:extLst>
              <a:ext uri="{FF2B5EF4-FFF2-40B4-BE49-F238E27FC236}">
                <a16:creationId xmlns:a16="http://schemas.microsoft.com/office/drawing/2014/main" id="{B708A8D0-6E23-417E-A89F-472C0ECB14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8358225"/>
              </p:ext>
            </p:extLst>
          </p:nvPr>
        </p:nvGraphicFramePr>
        <p:xfrm>
          <a:off x="629636" y="571500"/>
          <a:ext cx="5352065" cy="58880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id="{237CF718-DC5C-4E0C-BBAA-0F1BD2B62E8A}"/>
              </a:ext>
            </a:extLst>
          </p:cNvPr>
          <p:cNvSpPr/>
          <p:nvPr/>
        </p:nvSpPr>
        <p:spPr>
          <a:xfrm>
            <a:off x="6486524" y="2311116"/>
            <a:ext cx="54292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it-IT" sz="2800" b="1" dirty="0">
                <a:cs typeface="Segoe UI" panose="020B0502040204020203" pitchFamily="34" charset="0"/>
              </a:rPr>
              <a:t>L’ATTIVITÀ DI MONITORAGGIO PREVISTA DALL’ART.103 DEL REGOLAMENTO DELL’ASSEMBLEA</a:t>
            </a:r>
          </a:p>
        </p:txBody>
      </p:sp>
      <p:pic>
        <p:nvPicPr>
          <p:cNvPr id="8" name="Immagine 7" descr="Immagine che contiene oggetto, nero, segnale, bianco&#10;&#10;Descrizione generata automaticamente">
            <a:extLst>
              <a:ext uri="{FF2B5EF4-FFF2-40B4-BE49-F238E27FC236}">
                <a16:creationId xmlns:a16="http://schemas.microsoft.com/office/drawing/2014/main" id="{9E052B22-787C-4BBC-8A90-413BF1CCB8D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44" y="238876"/>
            <a:ext cx="1462088" cy="332624"/>
          </a:xfrm>
          <a:prstGeom prst="rect">
            <a:avLst/>
          </a:prstGeom>
        </p:spPr>
      </p:pic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3018F2E7-1136-4A35-967E-B37AC383F50B}"/>
              </a:ext>
            </a:extLst>
          </p:cNvPr>
          <p:cNvSpPr txBox="1">
            <a:spLocks noChangeArrowheads="1"/>
          </p:cNvSpPr>
          <p:nvPr/>
        </p:nvSpPr>
        <p:spPr>
          <a:xfrm>
            <a:off x="811539" y="1000125"/>
            <a:ext cx="4988257" cy="5372100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it-IT" dirty="0"/>
              <a:t>IL </a:t>
            </a:r>
            <a:r>
              <a:rPr lang="it-IT" dirty="0">
                <a:ea typeface="Verdana" panose="020B0604030504040204" pitchFamily="34" charset="0"/>
                <a:cs typeface="Calibri Light" panose="020F0302020204030204" pitchFamily="34" charset="0"/>
              </a:rPr>
              <a:t>MONITORAGGIO DELLA TEMPISTICA DELLE CLAUSOLE SVOLTO DAL GRUPPO DI LAVORO ASSEMBLEA-GIUNTA ATTRAVERSO LO STRUMENTO PREVISTO DALL’ART.103 DEL REGOLAMENTO DELL’ASSEMBLEA, SI INSERISCE NEL “CIRCUITO DELLA RENDICONTAZIONE DELLA GIUNTA NEI CONFRONTI DELL’ASSEMBLEA”.</a:t>
            </a:r>
            <a:endParaRPr lang="en-US" dirty="0"/>
          </a:p>
          <a:p>
            <a:pPr marL="0" indent="0" algn="ctr">
              <a:buNone/>
            </a:pPr>
            <a:r>
              <a:rPr lang="it-IT" altLang="it-IT" dirty="0">
                <a:latin typeface="Segoe UI" panose="020B0502040204020203" pitchFamily="34" charset="0"/>
                <a:cs typeface="Segoe UI" panose="020B0502040204020203" pitchFamily="34" charset="0"/>
              </a:rPr>
              <a:t>IL MODELLO ADOTTATO DI GESTIONE E CONTROLLO DELLE CLAUSOLE RAPPRESENTA UNA BEST PRACTICE NELL’AMBITO DI PROGETTO CAPIRE ANCHE RISPETTO ALLE ALTRE ASSEMBLEE REGIONALI</a:t>
            </a:r>
          </a:p>
          <a:p>
            <a:pPr marL="0" indent="0" algn="just">
              <a:buFont typeface="Wingdings 3" charset="2"/>
              <a:buNone/>
            </a:pPr>
            <a:endParaRPr lang="it-IT" altLang="it-IT" sz="2100" dirty="0">
              <a:cs typeface="Segoe UI" panose="020B0502040204020203" pitchFamily="34" charset="0"/>
            </a:endParaRPr>
          </a:p>
          <a:p>
            <a:pPr marL="0" indent="0" algn="just">
              <a:buFont typeface="Wingdings 3" charset="2"/>
              <a:buNone/>
            </a:pPr>
            <a:endParaRPr lang="it-IT" altLang="it-IT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303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Picture 67" descr="Immagine che contiene filtro, giocatore, palla&#10;&#10;Descrizione generata automaticamente">
            <a:extLst>
              <a:ext uri="{FF2B5EF4-FFF2-40B4-BE49-F238E27FC236}">
                <a16:creationId xmlns:a16="http://schemas.microsoft.com/office/drawing/2014/main" id="{6A059B2C-AC63-440D-B5C2-B00EBD63DA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203"/>
          <a:stretch/>
        </p:blipFill>
        <p:spPr>
          <a:xfrm>
            <a:off x="6210300" y="10"/>
            <a:ext cx="5981700" cy="6857990"/>
          </a:xfrm>
          <a:prstGeom prst="rect">
            <a:avLst/>
          </a:prstGeom>
        </p:spPr>
      </p:pic>
      <p:graphicFrame>
        <p:nvGraphicFramePr>
          <p:cNvPr id="21" name="Segnaposto contenuto 2">
            <a:extLst>
              <a:ext uri="{FF2B5EF4-FFF2-40B4-BE49-F238E27FC236}">
                <a16:creationId xmlns:a16="http://schemas.microsoft.com/office/drawing/2014/main" id="{B708A8D0-6E23-417E-A89F-472C0ECB14B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9636" y="571500"/>
          <a:ext cx="5352065" cy="58880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id="{237CF718-DC5C-4E0C-BBAA-0F1BD2B62E8A}"/>
              </a:ext>
            </a:extLst>
          </p:cNvPr>
          <p:cNvSpPr/>
          <p:nvPr/>
        </p:nvSpPr>
        <p:spPr>
          <a:xfrm>
            <a:off x="6486524" y="2311116"/>
            <a:ext cx="54292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it-IT" sz="2800" dirty="0">
                <a:ea typeface="Verdana" panose="020B0604030504040204" pitchFamily="34" charset="0"/>
                <a:cs typeface="Calibri" panose="020F0502020204030204" pitchFamily="34" charset="0"/>
              </a:rPr>
              <a:t>Il </a:t>
            </a:r>
            <a:r>
              <a:rPr lang="it-IT" altLang="it-IT" sz="2800" b="1" dirty="0">
                <a:ea typeface="Verdana" panose="020B0604030504040204" pitchFamily="34" charset="0"/>
                <a:cs typeface="Calibri" panose="020F0502020204030204" pitchFamily="34" charset="0"/>
              </a:rPr>
              <a:t>Gruppo di lavoro </a:t>
            </a:r>
            <a:r>
              <a:rPr lang="it-IT" altLang="it-IT" sz="2800" b="1" dirty="0" err="1">
                <a:ea typeface="Verdana" panose="020B0604030504040204" pitchFamily="34" charset="0"/>
                <a:cs typeface="Calibri" panose="020F0502020204030204" pitchFamily="34" charset="0"/>
              </a:rPr>
              <a:t>interdirezionale</a:t>
            </a:r>
            <a:r>
              <a:rPr lang="it-IT" altLang="it-IT" sz="2800" b="1" dirty="0">
                <a:ea typeface="Verdana" panose="020B0604030504040204" pitchFamily="34" charset="0"/>
                <a:cs typeface="Calibri" panose="020F0502020204030204" pitchFamily="34" charset="0"/>
              </a:rPr>
              <a:t> Assemblea-Giunta e lo staff della valutazione del Servizio affari legislativi e coordinamento commissioni assembleari </a:t>
            </a:r>
            <a:endParaRPr lang="it-IT" altLang="it-IT" sz="2800" b="1" dirty="0">
              <a:cs typeface="Segoe UI" panose="020B0502040204020203" pitchFamily="34" charset="0"/>
            </a:endParaRPr>
          </a:p>
        </p:txBody>
      </p:sp>
      <p:pic>
        <p:nvPicPr>
          <p:cNvPr id="8" name="Immagine 7" descr="Immagine che contiene oggetto, nero, segnale, bianco&#10;&#10;Descrizione generata automaticamente">
            <a:extLst>
              <a:ext uri="{FF2B5EF4-FFF2-40B4-BE49-F238E27FC236}">
                <a16:creationId xmlns:a16="http://schemas.microsoft.com/office/drawing/2014/main" id="{9E052B22-787C-4BBC-8A90-413BF1CCB8D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44" y="238876"/>
            <a:ext cx="1462088" cy="332624"/>
          </a:xfrm>
          <a:prstGeom prst="rect">
            <a:avLst/>
          </a:prstGeom>
        </p:spPr>
      </p:pic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3018F2E7-1136-4A35-967E-B37AC383F50B}"/>
              </a:ext>
            </a:extLst>
          </p:cNvPr>
          <p:cNvSpPr txBox="1">
            <a:spLocks noChangeArrowheads="1"/>
          </p:cNvSpPr>
          <p:nvPr/>
        </p:nvSpPr>
        <p:spPr>
          <a:xfrm>
            <a:off x="811539" y="1000125"/>
            <a:ext cx="4988257" cy="5372100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endParaRPr lang="it-IT" altLang="it-IT" sz="1900" dirty="0"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it-IT" altLang="it-IT" sz="1900" dirty="0">
                <a:ea typeface="Verdana" panose="020B0604030504040204" pitchFamily="34" charset="0"/>
                <a:cs typeface="Calibri" panose="020F0502020204030204" pitchFamily="34" charset="0"/>
              </a:rPr>
              <a:t>Il Gruppo di lavoro </a:t>
            </a:r>
            <a:r>
              <a:rPr lang="it-IT" altLang="it-IT" sz="1900" dirty="0" err="1">
                <a:ea typeface="Verdana" panose="020B0604030504040204" pitchFamily="34" charset="0"/>
                <a:cs typeface="Calibri" panose="020F0502020204030204" pitchFamily="34" charset="0"/>
              </a:rPr>
              <a:t>interdirezionale</a:t>
            </a:r>
            <a:r>
              <a:rPr lang="it-IT" altLang="it-IT" sz="1900" dirty="0">
                <a:ea typeface="Verdana" panose="020B0604030504040204" pitchFamily="34" charset="0"/>
                <a:cs typeface="Calibri" panose="020F0502020204030204" pitchFamily="34" charset="0"/>
              </a:rPr>
              <a:t> Assemblea-Giunta è composto da componenti che appartengono alla Direzione generale dell’Assemblea legislativa (Servizio Affari legislativi e coordinamento commissioni assembleari) e alla Direzione Generale Risorse, Europa, innovazione e Istituzioni.</a:t>
            </a:r>
            <a:br>
              <a:rPr lang="it-IT" altLang="it-IT" sz="1900" dirty="0">
                <a:ea typeface="Verdana" panose="020B0604030504040204" pitchFamily="34" charset="0"/>
                <a:cs typeface="Calibri" panose="020F0502020204030204" pitchFamily="34" charset="0"/>
              </a:rPr>
            </a:br>
            <a:br>
              <a:rPr lang="it-IT" altLang="it-IT" sz="1900" dirty="0">
                <a:ea typeface="Verdana" panose="020B0604030504040204" pitchFamily="34" charset="0"/>
                <a:cs typeface="Calibri" panose="020F0502020204030204" pitchFamily="34" charset="0"/>
              </a:rPr>
            </a:br>
            <a:r>
              <a:rPr lang="it-IT" altLang="it-IT" sz="1900" dirty="0">
                <a:ea typeface="Verdana" panose="020B0604030504040204" pitchFamily="34" charset="0"/>
                <a:cs typeface="Calibri" panose="020F0502020204030204" pitchFamily="34" charset="0"/>
              </a:rPr>
              <a:t>I membri del Gruppo di lavoro </a:t>
            </a:r>
            <a:r>
              <a:rPr lang="it-IT" altLang="it-IT" sz="1900" dirty="0" err="1">
                <a:ea typeface="Verdana" panose="020B0604030504040204" pitchFamily="34" charset="0"/>
                <a:cs typeface="Calibri" panose="020F0502020204030204" pitchFamily="34" charset="0"/>
              </a:rPr>
              <a:t>interdirezionale</a:t>
            </a:r>
            <a:r>
              <a:rPr lang="it-IT" altLang="it-IT" sz="1900" dirty="0">
                <a:ea typeface="Verdana" panose="020B0604030504040204" pitchFamily="34" charset="0"/>
                <a:cs typeface="Calibri" panose="020F0502020204030204" pitchFamily="34" charset="0"/>
              </a:rPr>
              <a:t> Assemblea-Giunta per il Servizio Affari legislativi e coordinamento commissioni assembleari che svolge l’attività di valutazione sono:</a:t>
            </a:r>
            <a:br>
              <a:rPr lang="it-IT" sz="1900" dirty="0">
                <a:cs typeface="Segoe UI" panose="020B0502040204020203" pitchFamily="34" charset="0"/>
              </a:rPr>
            </a:br>
            <a:r>
              <a:rPr lang="it-IT" sz="1900" dirty="0">
                <a:cs typeface="Segoe UI" panose="020B0502040204020203" pitchFamily="34" charset="0"/>
              </a:rPr>
              <a:t>Enzo Madonna: PO</a:t>
            </a:r>
            <a:br>
              <a:rPr lang="it-IT" sz="1900" dirty="0">
                <a:cs typeface="Segoe UI" panose="020B0502040204020203" pitchFamily="34" charset="0"/>
              </a:rPr>
            </a:br>
            <a:r>
              <a:rPr lang="it-IT" sz="1900" dirty="0">
                <a:cs typeface="Segoe UI" panose="020B0502040204020203" pitchFamily="34" charset="0"/>
              </a:rPr>
              <a:t>Monia Masetti</a:t>
            </a:r>
            <a:br>
              <a:rPr lang="it-IT" sz="1900" dirty="0">
                <a:cs typeface="Segoe UI" panose="020B0502040204020203" pitchFamily="34" charset="0"/>
              </a:rPr>
            </a:br>
            <a:r>
              <a:rPr lang="it-IT" sz="1900" dirty="0">
                <a:cs typeface="Segoe UI" panose="020B0502040204020203" pitchFamily="34" charset="0"/>
              </a:rPr>
              <a:t>Barbara Cosmani</a:t>
            </a:r>
            <a:br>
              <a:rPr lang="it-IT" sz="1900" dirty="0">
                <a:cs typeface="Segoe UI" panose="020B0502040204020203" pitchFamily="34" charset="0"/>
              </a:rPr>
            </a:br>
            <a:r>
              <a:rPr lang="it-IT" sz="1900" dirty="0">
                <a:cs typeface="Segoe UI" panose="020B0502040204020203" pitchFamily="34" charset="0"/>
              </a:rPr>
              <a:t>Andrea Orsi </a:t>
            </a:r>
            <a:br>
              <a:rPr lang="it-IT" dirty="0">
                <a:cs typeface="Segoe UI" panose="020B0502040204020203" pitchFamily="34" charset="0"/>
              </a:rPr>
            </a:br>
            <a:br>
              <a:rPr lang="it-IT" altLang="it-IT" dirty="0">
                <a:ea typeface="Verdana" panose="020B0604030504040204" pitchFamily="34" charset="0"/>
                <a:cs typeface="Calibri" panose="020F0502020204030204" pitchFamily="34" charset="0"/>
              </a:rPr>
            </a:br>
            <a:endParaRPr lang="it-IT" altLang="it-IT" sz="2100" dirty="0">
              <a:cs typeface="Segoe UI" panose="020B0502040204020203" pitchFamily="34" charset="0"/>
            </a:endParaRPr>
          </a:p>
          <a:p>
            <a:pPr marL="0" indent="0" algn="just">
              <a:buFont typeface="Wingdings 3" charset="2"/>
              <a:buNone/>
            </a:pPr>
            <a:endParaRPr lang="it-IT" altLang="it-IT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3078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e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e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e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presentazione" id="{16998062-1BAF-0F4D-BBF1-3DDACE80FB4E}" vid="{64D5616D-9230-7D4A-9E03-0480847A19BC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ShareDocEditForm</Display>
  <Edit>ShareDocEditForm</Edit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d_Commenti xmlns="9c8f8e9c-95a2-4882-b4ab-59282b8884d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658600BEF6B074CBD2C5530DF13FDD3" ma:contentTypeVersion="3" ma:contentTypeDescription="Creare un nuovo documento." ma:contentTypeScope="" ma:versionID="e9d73c41295d1fce4ebe441cce4b9ad7">
  <xsd:schema xmlns:xsd="http://www.w3.org/2001/XMLSchema" xmlns:xs="http://www.w3.org/2001/XMLSchema" xmlns:p="http://schemas.microsoft.com/office/2006/metadata/properties" xmlns:ns2="9c8f8e9c-95a2-4882-b4ab-59282b8884db" xmlns:ns3="b83b51fa-0077-45d5-a5fb-b0a7d92e3730" targetNamespace="http://schemas.microsoft.com/office/2006/metadata/properties" ma:root="true" ma:fieldsID="811469973c213b1072b894b08ff300a2" ns2:_="" ns3:_="">
    <xsd:import namespace="9c8f8e9c-95a2-4882-b4ab-59282b8884db"/>
    <xsd:import namespace="b83b51fa-0077-45d5-a5fb-b0a7d92e3730"/>
    <xsd:element name="properties">
      <xsd:complexType>
        <xsd:sequence>
          <xsd:element name="documentManagement">
            <xsd:complexType>
              <xsd:all>
                <xsd:element ref="ns2:_sd_Commenti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8f8e9c-95a2-4882-b4ab-59282b8884db" elementFormDefault="qualified">
    <xsd:import namespace="http://schemas.microsoft.com/office/2006/documentManagement/types"/>
    <xsd:import namespace="http://schemas.microsoft.com/office/infopath/2007/PartnerControls"/>
    <xsd:element name="_sd_Commenti" ma:index="8" nillable="true" ma:displayName="Commenti" ma:internalName="_sd_Commenti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3b51fa-0077-45d5-a5fb-b0a7d92e3730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Condivis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41CD4D-1183-46F5-9153-1A316E5428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4922F9-8371-4B3D-9186-498C2B2AA60A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83b51fa-0077-45d5-a5fb-b0a7d92e3730"/>
    <ds:schemaRef ds:uri="http://purl.org/dc/elements/1.1/"/>
    <ds:schemaRef ds:uri="http://schemas.microsoft.com/office/2006/metadata/properties"/>
    <ds:schemaRef ds:uri="9c8f8e9c-95a2-4882-b4ab-59282b8884d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14418F9-CD8B-4E48-B206-262000875E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8f8e9c-95a2-4882-b4ab-59282b8884db"/>
    <ds:schemaRef ds:uri="b83b51fa-0077-45d5-a5fb-b0a7d92e37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732</TotalTime>
  <Words>632</Words>
  <Application>Microsoft Office PowerPoint</Application>
  <PresentationFormat>Widescreen</PresentationFormat>
  <Paragraphs>46</Paragraphs>
  <Slides>11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Segoe UI</vt:lpstr>
      <vt:lpstr>Verdana</vt:lpstr>
      <vt:lpstr>Wingdings 3</vt:lpstr>
      <vt:lpstr>Ione</vt:lpstr>
      <vt:lpstr>L’analisi e valutazione delle politiche pubbliche dell’Assemblea legislativa della Regione Emilia-Romagna</vt:lpstr>
      <vt:lpstr>Presentazione standard di PowerPoint</vt:lpstr>
      <vt:lpstr>La funzione di “controllo sull’attuazione delle leggi e valutazione degli effetti” da parte dell’Assemblea legislativa della Regione Emilia-Romagna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Flusso per la  presentazione  di un oggetto assembleare</dc:title>
  <dc:creator>Favero Giovanna</dc:creator>
  <cp:lastModifiedBy>Biondi Daniela</cp:lastModifiedBy>
  <cp:revision>32</cp:revision>
  <dcterms:created xsi:type="dcterms:W3CDTF">2020-04-21T10:13:10Z</dcterms:created>
  <dcterms:modified xsi:type="dcterms:W3CDTF">2020-10-21T07:48:08Z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0x0101006658600BEF6B074CBD2C5530DF13FDD3</vt:lpwstr>
  </property>
</Properties>
</file>