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0"/>
  </p:notesMasterIdLst>
  <p:sldIdLst>
    <p:sldId id="518" r:id="rId5"/>
    <p:sldId id="548" r:id="rId6"/>
    <p:sldId id="521" r:id="rId7"/>
    <p:sldId id="258" r:id="rId8"/>
    <p:sldId id="271" r:id="rId9"/>
    <p:sldId id="259" r:id="rId10"/>
    <p:sldId id="261" r:id="rId11"/>
    <p:sldId id="260" r:id="rId12"/>
    <p:sldId id="262" r:id="rId13"/>
    <p:sldId id="263" r:id="rId14"/>
    <p:sldId id="264" r:id="rId15"/>
    <p:sldId id="265" r:id="rId16"/>
    <p:sldId id="522" r:id="rId17"/>
    <p:sldId id="525" r:id="rId18"/>
    <p:sldId id="547" r:id="rId19"/>
    <p:sldId id="550" r:id="rId20"/>
    <p:sldId id="266" r:id="rId21"/>
    <p:sldId id="267" r:id="rId22"/>
    <p:sldId id="268" r:id="rId23"/>
    <p:sldId id="270" r:id="rId24"/>
    <p:sldId id="272" r:id="rId25"/>
    <p:sldId id="273" r:id="rId26"/>
    <p:sldId id="274" r:id="rId27"/>
    <p:sldId id="275" r:id="rId28"/>
    <p:sldId id="276" r:id="rId29"/>
    <p:sldId id="523" r:id="rId30"/>
    <p:sldId id="277" r:id="rId31"/>
    <p:sldId id="280" r:id="rId32"/>
    <p:sldId id="279" r:id="rId33"/>
    <p:sldId id="520" r:id="rId34"/>
    <p:sldId id="549" r:id="rId35"/>
    <p:sldId id="505" r:id="rId36"/>
    <p:sldId id="317" r:id="rId37"/>
    <p:sldId id="343" r:id="rId38"/>
    <p:sldId id="362"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diagrams/_rels/data2.xml.rels><?xml version="1.0" encoding="UTF-8" standalone="yes"?>
<Relationships xmlns="http://schemas.openxmlformats.org/package/2006/relationships"><Relationship Id="rId1" Type="http://schemas.openxmlformats.org/officeDocument/2006/relationships/hyperlink" Target="https://www.assemblea.emr.it/lassemblea/organizzazione/Servizi-e-uffici/segreteria-affari-legislativi-coord-commissioni/analisi-delle-politiche-pubbliche-e-clausole-valutative" TargetMode="External"/></Relationships>
</file>

<file path=ppt/diagrams/_rels/data4.xml.rels><?xml version="1.0" encoding="UTF-8" standalone="yes"?>
<Relationships xmlns="http://schemas.openxmlformats.org/package/2006/relationships"><Relationship Id="rId1" Type="http://schemas.openxmlformats.org/officeDocument/2006/relationships/image" Target="../media/image12.emf"/></Relationships>
</file>

<file path=ppt/diagrams/_rels/drawing2.xml.rels><?xml version="1.0" encoding="UTF-8" standalone="yes"?>
<Relationships xmlns="http://schemas.openxmlformats.org/package/2006/relationships"><Relationship Id="rId1" Type="http://schemas.openxmlformats.org/officeDocument/2006/relationships/hyperlink" Target="https://www.assemblea.emr.it/lassemblea/organizzazione/Servizi-e-uffici/segreteria-affari-legislativi-coord-commissioni/analisi-delle-politiche-pubbliche-e-clausole-valutative" TargetMode="External"/></Relationships>
</file>

<file path=ppt/diagrams/_rels/drawing4.xml.rels><?xml version="1.0" encoding="UTF-8" standalone="yes"?>
<Relationships xmlns="http://schemas.openxmlformats.org/package/2006/relationships"><Relationship Id="rId1" Type="http://schemas.openxmlformats.org/officeDocument/2006/relationships/image" Target="../media/image12.emf"/></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4615CD-03E3-46E3-B156-3898A9FF8869}"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B4FF23CD-FBC4-43AE-B140-35594214476B}">
      <dgm:prSet/>
      <dgm:spPr/>
      <dgm:t>
        <a:bodyPr/>
        <a:lstStyle/>
        <a:p>
          <a:pPr>
            <a:lnSpc>
              <a:spcPct val="100000"/>
            </a:lnSpc>
          </a:pPr>
          <a:r>
            <a:rPr lang="it-IT" dirty="0"/>
            <a:t>consapevolezza che l’AIR è uno strumento complesso, la scheda è «semplificata» per la necessità di bilanciare le esigenze conoscitive dei consiglieri con  i tempi del processo legislativo e le risorse disponibili</a:t>
          </a:r>
          <a:endParaRPr lang="en-US" dirty="0"/>
        </a:p>
      </dgm:t>
    </dgm:pt>
    <dgm:pt modelId="{B4E8A0FE-F90A-4C1C-9954-AF72C5D1EB86}" type="parTrans" cxnId="{986F7601-A878-468B-811A-FC34EEA4133D}">
      <dgm:prSet/>
      <dgm:spPr/>
      <dgm:t>
        <a:bodyPr/>
        <a:lstStyle/>
        <a:p>
          <a:endParaRPr lang="en-US"/>
        </a:p>
      </dgm:t>
    </dgm:pt>
    <dgm:pt modelId="{1F70CDA1-F15A-4C25-8F33-18AE301C2E01}" type="sibTrans" cxnId="{986F7601-A878-468B-811A-FC34EEA4133D}">
      <dgm:prSet/>
      <dgm:spPr/>
      <dgm:t>
        <a:bodyPr/>
        <a:lstStyle/>
        <a:p>
          <a:pPr>
            <a:lnSpc>
              <a:spcPct val="100000"/>
            </a:lnSpc>
          </a:pPr>
          <a:endParaRPr lang="en-US"/>
        </a:p>
      </dgm:t>
    </dgm:pt>
    <dgm:pt modelId="{A2C220C9-3153-4097-8E88-D58994BFA3B3}">
      <dgm:prSet/>
      <dgm:spPr/>
      <dgm:t>
        <a:bodyPr/>
        <a:lstStyle/>
        <a:p>
          <a:pPr>
            <a:lnSpc>
              <a:spcPct val="100000"/>
            </a:lnSpc>
          </a:pPr>
          <a:r>
            <a:rPr lang="it-IT" dirty="0"/>
            <a:t>la predisposizione della scheda «semplificata»: non interviene a monte della programmazione dell’intervento, ma quando esiste una prima bozza di progetto di legge, per supportare il legislatore con elementi e informazioni sulla situazione sulla quale si vuole intervenire </a:t>
          </a:r>
          <a:endParaRPr lang="en-US" dirty="0"/>
        </a:p>
      </dgm:t>
    </dgm:pt>
    <dgm:pt modelId="{261373D6-A0D3-4B46-B9E1-DFE82ABAED20}" type="parTrans" cxnId="{9754CCBC-AF86-4BC9-852D-4FCC181123D7}">
      <dgm:prSet/>
      <dgm:spPr/>
      <dgm:t>
        <a:bodyPr/>
        <a:lstStyle/>
        <a:p>
          <a:endParaRPr lang="en-US"/>
        </a:p>
      </dgm:t>
    </dgm:pt>
    <dgm:pt modelId="{BFB3A79F-C11D-4FB6-AC5F-517FBD2C0362}" type="sibTrans" cxnId="{9754CCBC-AF86-4BC9-852D-4FCC181123D7}">
      <dgm:prSet/>
      <dgm:spPr/>
      <dgm:t>
        <a:bodyPr/>
        <a:lstStyle/>
        <a:p>
          <a:pPr>
            <a:lnSpc>
              <a:spcPct val="100000"/>
            </a:lnSpc>
          </a:pPr>
          <a:endParaRPr lang="en-US"/>
        </a:p>
      </dgm:t>
    </dgm:pt>
    <dgm:pt modelId="{E9C3CAF1-E26C-4D3C-A7CA-FE7455A81568}">
      <dgm:prSet/>
      <dgm:spPr/>
      <dgm:t>
        <a:bodyPr/>
        <a:lstStyle/>
        <a:p>
          <a:pPr>
            <a:lnSpc>
              <a:spcPct val="100000"/>
            </a:lnSpc>
          </a:pPr>
          <a:r>
            <a:rPr lang="it-IT" dirty="0"/>
            <a:t>contiene gli elementi cardine dell’AIR ma «semplifica» alcuni passaggi, privilegiando un’analisi di tipo qualitativo delle opzioni d’intervento (vantaggi e svantaggi)</a:t>
          </a:r>
          <a:endParaRPr lang="en-US" dirty="0"/>
        </a:p>
      </dgm:t>
    </dgm:pt>
    <dgm:pt modelId="{45FB0C58-061A-4092-A982-8E4709D03256}" type="parTrans" cxnId="{53E64AEE-6DFE-40DE-B610-16744EF04FEE}">
      <dgm:prSet/>
      <dgm:spPr/>
      <dgm:t>
        <a:bodyPr/>
        <a:lstStyle/>
        <a:p>
          <a:endParaRPr lang="en-US"/>
        </a:p>
      </dgm:t>
    </dgm:pt>
    <dgm:pt modelId="{81A53D11-8517-4C1C-AAD7-77A3FE0CFD7D}" type="sibTrans" cxnId="{53E64AEE-6DFE-40DE-B610-16744EF04FEE}">
      <dgm:prSet/>
      <dgm:spPr/>
      <dgm:t>
        <a:bodyPr/>
        <a:lstStyle/>
        <a:p>
          <a:endParaRPr lang="en-US"/>
        </a:p>
      </dgm:t>
    </dgm:pt>
    <dgm:pt modelId="{B9202BFD-F0FC-47B3-A3DE-105A53E94F35}" type="pres">
      <dgm:prSet presAssocID="{B54615CD-03E3-46E3-B156-3898A9FF8869}" presName="hierChild1" presStyleCnt="0">
        <dgm:presLayoutVars>
          <dgm:chPref val="1"/>
          <dgm:dir/>
          <dgm:animOne val="branch"/>
          <dgm:animLvl val="lvl"/>
          <dgm:resizeHandles/>
        </dgm:presLayoutVars>
      </dgm:prSet>
      <dgm:spPr/>
    </dgm:pt>
    <dgm:pt modelId="{26E5F525-7B86-476C-9B8F-A9EE6419B669}" type="pres">
      <dgm:prSet presAssocID="{B4FF23CD-FBC4-43AE-B140-35594214476B}" presName="hierRoot1" presStyleCnt="0"/>
      <dgm:spPr/>
    </dgm:pt>
    <dgm:pt modelId="{5057456C-4D70-42BA-9E3E-83DD14690D46}" type="pres">
      <dgm:prSet presAssocID="{B4FF23CD-FBC4-43AE-B140-35594214476B}" presName="composite" presStyleCnt="0"/>
      <dgm:spPr/>
    </dgm:pt>
    <dgm:pt modelId="{EEEAE4FA-9D27-4D6B-838D-1DC77A959FFD}" type="pres">
      <dgm:prSet presAssocID="{B4FF23CD-FBC4-43AE-B140-35594214476B}" presName="background" presStyleLbl="node0" presStyleIdx="0" presStyleCnt="3"/>
      <dgm:spPr/>
    </dgm:pt>
    <dgm:pt modelId="{870A0F09-8C4D-42D6-A670-C071CDEFE3FB}" type="pres">
      <dgm:prSet presAssocID="{B4FF23CD-FBC4-43AE-B140-35594214476B}" presName="text" presStyleLbl="fgAcc0" presStyleIdx="0" presStyleCnt="3">
        <dgm:presLayoutVars>
          <dgm:chPref val="3"/>
        </dgm:presLayoutVars>
      </dgm:prSet>
      <dgm:spPr/>
    </dgm:pt>
    <dgm:pt modelId="{313B4651-5547-4DD5-91E5-FFA0139ABCDB}" type="pres">
      <dgm:prSet presAssocID="{B4FF23CD-FBC4-43AE-B140-35594214476B}" presName="hierChild2" presStyleCnt="0"/>
      <dgm:spPr/>
    </dgm:pt>
    <dgm:pt modelId="{F8FD225E-B8A9-4639-8DD5-960DE5BD2AB8}" type="pres">
      <dgm:prSet presAssocID="{A2C220C9-3153-4097-8E88-D58994BFA3B3}" presName="hierRoot1" presStyleCnt="0"/>
      <dgm:spPr/>
    </dgm:pt>
    <dgm:pt modelId="{C2201A9F-B1D5-457B-9980-1BC0AB2AB6C9}" type="pres">
      <dgm:prSet presAssocID="{A2C220C9-3153-4097-8E88-D58994BFA3B3}" presName="composite" presStyleCnt="0"/>
      <dgm:spPr/>
    </dgm:pt>
    <dgm:pt modelId="{120E14E9-A415-4361-B248-76256B1753F4}" type="pres">
      <dgm:prSet presAssocID="{A2C220C9-3153-4097-8E88-D58994BFA3B3}" presName="background" presStyleLbl="node0" presStyleIdx="1" presStyleCnt="3"/>
      <dgm:spPr/>
    </dgm:pt>
    <dgm:pt modelId="{1E26F104-06E2-4919-96BA-6ABE730D7D01}" type="pres">
      <dgm:prSet presAssocID="{A2C220C9-3153-4097-8E88-D58994BFA3B3}" presName="text" presStyleLbl="fgAcc0" presStyleIdx="1" presStyleCnt="3">
        <dgm:presLayoutVars>
          <dgm:chPref val="3"/>
        </dgm:presLayoutVars>
      </dgm:prSet>
      <dgm:spPr/>
    </dgm:pt>
    <dgm:pt modelId="{A73DC2E1-53ED-4EDA-9D43-44D434443B16}" type="pres">
      <dgm:prSet presAssocID="{A2C220C9-3153-4097-8E88-D58994BFA3B3}" presName="hierChild2" presStyleCnt="0"/>
      <dgm:spPr/>
    </dgm:pt>
    <dgm:pt modelId="{D92AFD0C-760C-42BA-AA3C-3CD4557DD3B0}" type="pres">
      <dgm:prSet presAssocID="{E9C3CAF1-E26C-4D3C-A7CA-FE7455A81568}" presName="hierRoot1" presStyleCnt="0"/>
      <dgm:spPr/>
    </dgm:pt>
    <dgm:pt modelId="{496D9F83-1815-4C2A-932D-AB324B5D5A10}" type="pres">
      <dgm:prSet presAssocID="{E9C3CAF1-E26C-4D3C-A7CA-FE7455A81568}" presName="composite" presStyleCnt="0"/>
      <dgm:spPr/>
    </dgm:pt>
    <dgm:pt modelId="{53C91CEF-5013-4877-9BF8-B3CB98571769}" type="pres">
      <dgm:prSet presAssocID="{E9C3CAF1-E26C-4D3C-A7CA-FE7455A81568}" presName="background" presStyleLbl="node0" presStyleIdx="2" presStyleCnt="3"/>
      <dgm:spPr/>
    </dgm:pt>
    <dgm:pt modelId="{D0078D5C-165B-430F-8161-E69D81EDF803}" type="pres">
      <dgm:prSet presAssocID="{E9C3CAF1-E26C-4D3C-A7CA-FE7455A81568}" presName="text" presStyleLbl="fgAcc0" presStyleIdx="2" presStyleCnt="3">
        <dgm:presLayoutVars>
          <dgm:chPref val="3"/>
        </dgm:presLayoutVars>
      </dgm:prSet>
      <dgm:spPr/>
    </dgm:pt>
    <dgm:pt modelId="{BE0D2D23-EADF-4865-BDF4-231BA2D29E1A}" type="pres">
      <dgm:prSet presAssocID="{E9C3CAF1-E26C-4D3C-A7CA-FE7455A81568}" presName="hierChild2" presStyleCnt="0"/>
      <dgm:spPr/>
    </dgm:pt>
  </dgm:ptLst>
  <dgm:cxnLst>
    <dgm:cxn modelId="{986F7601-A878-468B-811A-FC34EEA4133D}" srcId="{B54615CD-03E3-46E3-B156-3898A9FF8869}" destId="{B4FF23CD-FBC4-43AE-B140-35594214476B}" srcOrd="0" destOrd="0" parTransId="{B4E8A0FE-F90A-4C1C-9954-AF72C5D1EB86}" sibTransId="{1F70CDA1-F15A-4C25-8F33-18AE301C2E01}"/>
    <dgm:cxn modelId="{FA3DC356-EFC0-4009-8447-C6CC1FCEE323}" type="presOf" srcId="{B54615CD-03E3-46E3-B156-3898A9FF8869}" destId="{B9202BFD-F0FC-47B3-A3DE-105A53E94F35}" srcOrd="0" destOrd="0" presId="urn:microsoft.com/office/officeart/2005/8/layout/hierarchy1"/>
    <dgm:cxn modelId="{5584A67B-B378-45D0-B0F8-D14CBFE2D047}" type="presOf" srcId="{E9C3CAF1-E26C-4D3C-A7CA-FE7455A81568}" destId="{D0078D5C-165B-430F-8161-E69D81EDF803}" srcOrd="0" destOrd="0" presId="urn:microsoft.com/office/officeart/2005/8/layout/hierarchy1"/>
    <dgm:cxn modelId="{9754CCBC-AF86-4BC9-852D-4FCC181123D7}" srcId="{B54615CD-03E3-46E3-B156-3898A9FF8869}" destId="{A2C220C9-3153-4097-8E88-D58994BFA3B3}" srcOrd="1" destOrd="0" parTransId="{261373D6-A0D3-4B46-B9E1-DFE82ABAED20}" sibTransId="{BFB3A79F-C11D-4FB6-AC5F-517FBD2C0362}"/>
    <dgm:cxn modelId="{4374D6C4-EF77-4A10-9550-05A0F8F8AF12}" type="presOf" srcId="{B4FF23CD-FBC4-43AE-B140-35594214476B}" destId="{870A0F09-8C4D-42D6-A670-C071CDEFE3FB}" srcOrd="0" destOrd="0" presId="urn:microsoft.com/office/officeart/2005/8/layout/hierarchy1"/>
    <dgm:cxn modelId="{9946F5CF-3029-43F9-B6D4-C503A5EA79A4}" type="presOf" srcId="{A2C220C9-3153-4097-8E88-D58994BFA3B3}" destId="{1E26F104-06E2-4919-96BA-6ABE730D7D01}" srcOrd="0" destOrd="0" presId="urn:microsoft.com/office/officeart/2005/8/layout/hierarchy1"/>
    <dgm:cxn modelId="{53E64AEE-6DFE-40DE-B610-16744EF04FEE}" srcId="{B54615CD-03E3-46E3-B156-3898A9FF8869}" destId="{E9C3CAF1-E26C-4D3C-A7CA-FE7455A81568}" srcOrd="2" destOrd="0" parTransId="{45FB0C58-061A-4092-A982-8E4709D03256}" sibTransId="{81A53D11-8517-4C1C-AAD7-77A3FE0CFD7D}"/>
    <dgm:cxn modelId="{DEC34B09-C9CF-425D-A05F-1C05D2B163B6}" type="presParOf" srcId="{B9202BFD-F0FC-47B3-A3DE-105A53E94F35}" destId="{26E5F525-7B86-476C-9B8F-A9EE6419B669}" srcOrd="0" destOrd="0" presId="urn:microsoft.com/office/officeart/2005/8/layout/hierarchy1"/>
    <dgm:cxn modelId="{337F7955-82C1-48CA-A46D-9FC2CFBC3E40}" type="presParOf" srcId="{26E5F525-7B86-476C-9B8F-A9EE6419B669}" destId="{5057456C-4D70-42BA-9E3E-83DD14690D46}" srcOrd="0" destOrd="0" presId="urn:microsoft.com/office/officeart/2005/8/layout/hierarchy1"/>
    <dgm:cxn modelId="{AF65C21A-8E60-40D0-86E4-28C689BF5DE5}" type="presParOf" srcId="{5057456C-4D70-42BA-9E3E-83DD14690D46}" destId="{EEEAE4FA-9D27-4D6B-838D-1DC77A959FFD}" srcOrd="0" destOrd="0" presId="urn:microsoft.com/office/officeart/2005/8/layout/hierarchy1"/>
    <dgm:cxn modelId="{3A2F66C2-2EC5-4C81-9620-70D9A5ED3080}" type="presParOf" srcId="{5057456C-4D70-42BA-9E3E-83DD14690D46}" destId="{870A0F09-8C4D-42D6-A670-C071CDEFE3FB}" srcOrd="1" destOrd="0" presId="urn:microsoft.com/office/officeart/2005/8/layout/hierarchy1"/>
    <dgm:cxn modelId="{B8023EC6-1F2F-41DE-B602-664338EF5BAF}" type="presParOf" srcId="{26E5F525-7B86-476C-9B8F-A9EE6419B669}" destId="{313B4651-5547-4DD5-91E5-FFA0139ABCDB}" srcOrd="1" destOrd="0" presId="urn:microsoft.com/office/officeart/2005/8/layout/hierarchy1"/>
    <dgm:cxn modelId="{C0ACFF5F-B3B1-4530-8A4B-30DF197DEBF0}" type="presParOf" srcId="{B9202BFD-F0FC-47B3-A3DE-105A53E94F35}" destId="{F8FD225E-B8A9-4639-8DD5-960DE5BD2AB8}" srcOrd="1" destOrd="0" presId="urn:microsoft.com/office/officeart/2005/8/layout/hierarchy1"/>
    <dgm:cxn modelId="{CE99C39D-2E2E-4797-9A20-F9EF5F78DA49}" type="presParOf" srcId="{F8FD225E-B8A9-4639-8DD5-960DE5BD2AB8}" destId="{C2201A9F-B1D5-457B-9980-1BC0AB2AB6C9}" srcOrd="0" destOrd="0" presId="urn:microsoft.com/office/officeart/2005/8/layout/hierarchy1"/>
    <dgm:cxn modelId="{FB1CE8F1-D2E0-48D4-BD5E-F28B6601C7AF}" type="presParOf" srcId="{C2201A9F-B1D5-457B-9980-1BC0AB2AB6C9}" destId="{120E14E9-A415-4361-B248-76256B1753F4}" srcOrd="0" destOrd="0" presId="urn:microsoft.com/office/officeart/2005/8/layout/hierarchy1"/>
    <dgm:cxn modelId="{E747F332-7AD4-433F-9C9A-F84983F09608}" type="presParOf" srcId="{C2201A9F-B1D5-457B-9980-1BC0AB2AB6C9}" destId="{1E26F104-06E2-4919-96BA-6ABE730D7D01}" srcOrd="1" destOrd="0" presId="urn:microsoft.com/office/officeart/2005/8/layout/hierarchy1"/>
    <dgm:cxn modelId="{EDD2C679-DCD2-4CFC-AF2F-81814C99855E}" type="presParOf" srcId="{F8FD225E-B8A9-4639-8DD5-960DE5BD2AB8}" destId="{A73DC2E1-53ED-4EDA-9D43-44D434443B16}" srcOrd="1" destOrd="0" presId="urn:microsoft.com/office/officeart/2005/8/layout/hierarchy1"/>
    <dgm:cxn modelId="{0B685ACA-7321-488C-BC1A-330B9CE5B9C3}" type="presParOf" srcId="{B9202BFD-F0FC-47B3-A3DE-105A53E94F35}" destId="{D92AFD0C-760C-42BA-AA3C-3CD4557DD3B0}" srcOrd="2" destOrd="0" presId="urn:microsoft.com/office/officeart/2005/8/layout/hierarchy1"/>
    <dgm:cxn modelId="{94827883-8F55-4375-85DF-29274DA05C47}" type="presParOf" srcId="{D92AFD0C-760C-42BA-AA3C-3CD4557DD3B0}" destId="{496D9F83-1815-4C2A-932D-AB324B5D5A10}" srcOrd="0" destOrd="0" presId="urn:microsoft.com/office/officeart/2005/8/layout/hierarchy1"/>
    <dgm:cxn modelId="{2A1A2E20-5724-421D-A3E2-D08393442A38}" type="presParOf" srcId="{496D9F83-1815-4C2A-932D-AB324B5D5A10}" destId="{53C91CEF-5013-4877-9BF8-B3CB98571769}" srcOrd="0" destOrd="0" presId="urn:microsoft.com/office/officeart/2005/8/layout/hierarchy1"/>
    <dgm:cxn modelId="{2A296005-7EE9-4465-A98E-45B6CE773620}" type="presParOf" srcId="{496D9F83-1815-4C2A-932D-AB324B5D5A10}" destId="{D0078D5C-165B-430F-8161-E69D81EDF803}" srcOrd="1" destOrd="0" presId="urn:microsoft.com/office/officeart/2005/8/layout/hierarchy1"/>
    <dgm:cxn modelId="{693A429B-306C-4EED-9F35-115565667DF5}" type="presParOf" srcId="{D92AFD0C-760C-42BA-AA3C-3CD4557DD3B0}" destId="{BE0D2D23-EADF-4865-BDF4-231BA2D29E1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4615CD-03E3-46E3-B156-3898A9FF8869}"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B4FF23CD-FBC4-43AE-B140-35594214476B}">
      <dgm:prSet custT="1"/>
      <dgm:spPr/>
      <dgm:t>
        <a:bodyPr/>
        <a:lstStyle/>
        <a:p>
          <a:pPr>
            <a:lnSpc>
              <a:spcPct val="100000"/>
            </a:lnSpc>
          </a:pPr>
          <a:r>
            <a:rPr lang="it-IT" altLang="it-IT" sz="1800" b="0" dirty="0">
              <a:solidFill>
                <a:schemeClr val="bg1"/>
              </a:solidFill>
            </a:rPr>
            <a:t>L’obiettivo della comunicazione esterna è quello di fornire una maggior trasparenza e conoscibilità delle politiche regionali</a:t>
          </a:r>
          <a:endParaRPr lang="en-US" sz="1800" b="0" dirty="0"/>
        </a:p>
      </dgm:t>
    </dgm:pt>
    <dgm:pt modelId="{B4E8A0FE-F90A-4C1C-9954-AF72C5D1EB86}" type="parTrans" cxnId="{986F7601-A878-468B-811A-FC34EEA4133D}">
      <dgm:prSet/>
      <dgm:spPr/>
      <dgm:t>
        <a:bodyPr/>
        <a:lstStyle/>
        <a:p>
          <a:endParaRPr lang="en-US"/>
        </a:p>
      </dgm:t>
    </dgm:pt>
    <dgm:pt modelId="{1F70CDA1-F15A-4C25-8F33-18AE301C2E01}" type="sibTrans" cxnId="{986F7601-A878-468B-811A-FC34EEA4133D}">
      <dgm:prSet/>
      <dgm:spPr/>
      <dgm:t>
        <a:bodyPr/>
        <a:lstStyle/>
        <a:p>
          <a:pPr>
            <a:lnSpc>
              <a:spcPct val="100000"/>
            </a:lnSpc>
          </a:pPr>
          <a:endParaRPr lang="en-US"/>
        </a:p>
      </dgm:t>
    </dgm:pt>
    <dgm:pt modelId="{A2C220C9-3153-4097-8E88-D58994BFA3B3}">
      <dgm:prSet custT="1"/>
      <dgm:spPr/>
      <dgm:t>
        <a:bodyPr/>
        <a:lstStyle/>
        <a:p>
          <a:pPr>
            <a:lnSpc>
              <a:spcPct val="100000"/>
            </a:lnSpc>
          </a:pPr>
          <a:r>
            <a:rPr lang="it-IT" altLang="it-IT" sz="1800" dirty="0">
              <a:latin typeface="Calibri" panose="020F0502020204030204" pitchFamily="34" charset="0"/>
              <a:cs typeface="Calibri" panose="020F0502020204030204" pitchFamily="34" charset="0"/>
            </a:rPr>
            <a:t>Materiali, documentazioni e studi sull’ AIR sono pubblicati sul sito dell’Assemblea al link </a:t>
          </a:r>
          <a:r>
            <a:rPr lang="it-IT" altLang="it-IT" sz="1800" dirty="0">
              <a:solidFill>
                <a:srgbClr val="0070C0"/>
              </a:solidFill>
              <a:latin typeface="Calibri" panose="020F0502020204030204" pitchFamily="34" charset="0"/>
              <a:cs typeface="Calibri" panose="020F0502020204030204" pitchFamily="34" charset="0"/>
              <a:hlinkClick xmlns:r="http://schemas.openxmlformats.org/officeDocument/2006/relationships" r:id="rId1"/>
            </a:rPr>
            <a:t>https://www.assemblea.emr.it/lassemblea/organizzazione/Servizi-e-uffici/segreteria-affari-legislativi-coord-commissioni/analisi-delle-politiche-pubbliche-e-clausole-valutative</a:t>
          </a:r>
          <a:r>
            <a:rPr lang="it-IT" altLang="it-IT" sz="1800" dirty="0">
              <a:solidFill>
                <a:srgbClr val="0070C0"/>
              </a:solidFill>
              <a:latin typeface="Calibri" panose="020F0502020204030204" pitchFamily="34" charset="0"/>
              <a:cs typeface="Calibri" panose="020F0502020204030204" pitchFamily="34" charset="0"/>
            </a:rPr>
            <a:t> </a:t>
          </a:r>
          <a:endParaRPr lang="en-US" sz="1800" dirty="0"/>
        </a:p>
      </dgm:t>
    </dgm:pt>
    <dgm:pt modelId="{261373D6-A0D3-4B46-B9E1-DFE82ABAED20}" type="parTrans" cxnId="{9754CCBC-AF86-4BC9-852D-4FCC181123D7}">
      <dgm:prSet/>
      <dgm:spPr/>
      <dgm:t>
        <a:bodyPr/>
        <a:lstStyle/>
        <a:p>
          <a:endParaRPr lang="en-US"/>
        </a:p>
      </dgm:t>
    </dgm:pt>
    <dgm:pt modelId="{BFB3A79F-C11D-4FB6-AC5F-517FBD2C0362}" type="sibTrans" cxnId="{9754CCBC-AF86-4BC9-852D-4FCC181123D7}">
      <dgm:prSet/>
      <dgm:spPr/>
      <dgm:t>
        <a:bodyPr/>
        <a:lstStyle/>
        <a:p>
          <a:pPr>
            <a:lnSpc>
              <a:spcPct val="100000"/>
            </a:lnSpc>
          </a:pPr>
          <a:endParaRPr lang="en-US"/>
        </a:p>
      </dgm:t>
    </dgm:pt>
    <dgm:pt modelId="{E9C3CAF1-E26C-4D3C-A7CA-FE7455A81568}">
      <dgm:prSet custT="1"/>
      <dgm:spPr/>
      <dgm:t>
        <a:bodyPr/>
        <a:lstStyle/>
        <a:p>
          <a:pPr>
            <a:lnSpc>
              <a:spcPct val="100000"/>
            </a:lnSpc>
          </a:pPr>
          <a:r>
            <a:rPr lang="it-IT" altLang="it-IT" sz="1800" dirty="0">
              <a:latin typeface="Calibri" panose="020F0502020204030204" pitchFamily="34" charset="0"/>
              <a:cs typeface="Calibri" panose="020F0502020204030204" pitchFamily="34" charset="0"/>
            </a:rPr>
            <a:t>La scheda AIR relativa ai progetti di legge considerati, è pubblicata nella banca dati “</a:t>
          </a:r>
          <a:r>
            <a:rPr lang="it-IT" altLang="it-IT" sz="1800" dirty="0">
              <a:solidFill>
                <a:schemeClr val="bg2"/>
              </a:solidFill>
              <a:latin typeface="Calibri" panose="020F0502020204030204" pitchFamily="34" charset="0"/>
              <a:cs typeface="Calibri" panose="020F0502020204030204" pitchFamily="34" charset="0"/>
            </a:rPr>
            <a:t>Demetra</a:t>
          </a:r>
          <a:r>
            <a:rPr lang="it-IT" altLang="it-IT" sz="1800" dirty="0">
              <a:latin typeface="Calibri" panose="020F0502020204030204" pitchFamily="34" charset="0"/>
              <a:cs typeface="Calibri" panose="020F0502020204030204" pitchFamily="34" charset="0"/>
            </a:rPr>
            <a:t>” dove, per ciascuna legge regionale di riferimento, è stata creata un’apposita sezione dedicata alla “Valutazione delle politiche pubbliche”. </a:t>
          </a:r>
          <a:endParaRPr lang="en-US" sz="1800" dirty="0"/>
        </a:p>
      </dgm:t>
    </dgm:pt>
    <dgm:pt modelId="{45FB0C58-061A-4092-A982-8E4709D03256}" type="parTrans" cxnId="{53E64AEE-6DFE-40DE-B610-16744EF04FEE}">
      <dgm:prSet/>
      <dgm:spPr/>
      <dgm:t>
        <a:bodyPr/>
        <a:lstStyle/>
        <a:p>
          <a:endParaRPr lang="en-US"/>
        </a:p>
      </dgm:t>
    </dgm:pt>
    <dgm:pt modelId="{81A53D11-8517-4C1C-AAD7-77A3FE0CFD7D}" type="sibTrans" cxnId="{53E64AEE-6DFE-40DE-B610-16744EF04FEE}">
      <dgm:prSet/>
      <dgm:spPr/>
      <dgm:t>
        <a:bodyPr/>
        <a:lstStyle/>
        <a:p>
          <a:endParaRPr lang="en-US"/>
        </a:p>
      </dgm:t>
    </dgm:pt>
    <dgm:pt modelId="{B9202BFD-F0FC-47B3-A3DE-105A53E94F35}" type="pres">
      <dgm:prSet presAssocID="{B54615CD-03E3-46E3-B156-3898A9FF8869}" presName="hierChild1" presStyleCnt="0">
        <dgm:presLayoutVars>
          <dgm:chPref val="1"/>
          <dgm:dir/>
          <dgm:animOne val="branch"/>
          <dgm:animLvl val="lvl"/>
          <dgm:resizeHandles/>
        </dgm:presLayoutVars>
      </dgm:prSet>
      <dgm:spPr/>
    </dgm:pt>
    <dgm:pt modelId="{26E5F525-7B86-476C-9B8F-A9EE6419B669}" type="pres">
      <dgm:prSet presAssocID="{B4FF23CD-FBC4-43AE-B140-35594214476B}" presName="hierRoot1" presStyleCnt="0"/>
      <dgm:spPr/>
    </dgm:pt>
    <dgm:pt modelId="{5057456C-4D70-42BA-9E3E-83DD14690D46}" type="pres">
      <dgm:prSet presAssocID="{B4FF23CD-FBC4-43AE-B140-35594214476B}" presName="composite" presStyleCnt="0"/>
      <dgm:spPr/>
    </dgm:pt>
    <dgm:pt modelId="{EEEAE4FA-9D27-4D6B-838D-1DC77A959FFD}" type="pres">
      <dgm:prSet presAssocID="{B4FF23CD-FBC4-43AE-B140-35594214476B}" presName="background" presStyleLbl="node0" presStyleIdx="0" presStyleCnt="3"/>
      <dgm:spPr/>
    </dgm:pt>
    <dgm:pt modelId="{870A0F09-8C4D-42D6-A670-C071CDEFE3FB}" type="pres">
      <dgm:prSet presAssocID="{B4FF23CD-FBC4-43AE-B140-35594214476B}" presName="text" presStyleLbl="fgAcc0" presStyleIdx="0" presStyleCnt="3">
        <dgm:presLayoutVars>
          <dgm:chPref val="3"/>
        </dgm:presLayoutVars>
      </dgm:prSet>
      <dgm:spPr/>
    </dgm:pt>
    <dgm:pt modelId="{313B4651-5547-4DD5-91E5-FFA0139ABCDB}" type="pres">
      <dgm:prSet presAssocID="{B4FF23CD-FBC4-43AE-B140-35594214476B}" presName="hierChild2" presStyleCnt="0"/>
      <dgm:spPr/>
    </dgm:pt>
    <dgm:pt modelId="{F8FD225E-B8A9-4639-8DD5-960DE5BD2AB8}" type="pres">
      <dgm:prSet presAssocID="{A2C220C9-3153-4097-8E88-D58994BFA3B3}" presName="hierRoot1" presStyleCnt="0"/>
      <dgm:spPr/>
    </dgm:pt>
    <dgm:pt modelId="{C2201A9F-B1D5-457B-9980-1BC0AB2AB6C9}" type="pres">
      <dgm:prSet presAssocID="{A2C220C9-3153-4097-8E88-D58994BFA3B3}" presName="composite" presStyleCnt="0"/>
      <dgm:spPr/>
    </dgm:pt>
    <dgm:pt modelId="{120E14E9-A415-4361-B248-76256B1753F4}" type="pres">
      <dgm:prSet presAssocID="{A2C220C9-3153-4097-8E88-D58994BFA3B3}" presName="background" presStyleLbl="node0" presStyleIdx="1" presStyleCnt="3"/>
      <dgm:spPr/>
    </dgm:pt>
    <dgm:pt modelId="{1E26F104-06E2-4919-96BA-6ABE730D7D01}" type="pres">
      <dgm:prSet presAssocID="{A2C220C9-3153-4097-8E88-D58994BFA3B3}" presName="text" presStyleLbl="fgAcc0" presStyleIdx="1" presStyleCnt="3" custScaleY="134082">
        <dgm:presLayoutVars>
          <dgm:chPref val="3"/>
        </dgm:presLayoutVars>
      </dgm:prSet>
      <dgm:spPr/>
    </dgm:pt>
    <dgm:pt modelId="{A73DC2E1-53ED-4EDA-9D43-44D434443B16}" type="pres">
      <dgm:prSet presAssocID="{A2C220C9-3153-4097-8E88-D58994BFA3B3}" presName="hierChild2" presStyleCnt="0"/>
      <dgm:spPr/>
    </dgm:pt>
    <dgm:pt modelId="{D92AFD0C-760C-42BA-AA3C-3CD4557DD3B0}" type="pres">
      <dgm:prSet presAssocID="{E9C3CAF1-E26C-4D3C-A7CA-FE7455A81568}" presName="hierRoot1" presStyleCnt="0"/>
      <dgm:spPr/>
    </dgm:pt>
    <dgm:pt modelId="{496D9F83-1815-4C2A-932D-AB324B5D5A10}" type="pres">
      <dgm:prSet presAssocID="{E9C3CAF1-E26C-4D3C-A7CA-FE7455A81568}" presName="composite" presStyleCnt="0"/>
      <dgm:spPr/>
    </dgm:pt>
    <dgm:pt modelId="{53C91CEF-5013-4877-9BF8-B3CB98571769}" type="pres">
      <dgm:prSet presAssocID="{E9C3CAF1-E26C-4D3C-A7CA-FE7455A81568}" presName="background" presStyleLbl="node0" presStyleIdx="2" presStyleCnt="3"/>
      <dgm:spPr/>
    </dgm:pt>
    <dgm:pt modelId="{D0078D5C-165B-430F-8161-E69D81EDF803}" type="pres">
      <dgm:prSet presAssocID="{E9C3CAF1-E26C-4D3C-A7CA-FE7455A81568}" presName="text" presStyleLbl="fgAcc0" presStyleIdx="2" presStyleCnt="3" custScaleY="133745">
        <dgm:presLayoutVars>
          <dgm:chPref val="3"/>
        </dgm:presLayoutVars>
      </dgm:prSet>
      <dgm:spPr/>
    </dgm:pt>
    <dgm:pt modelId="{BE0D2D23-EADF-4865-BDF4-231BA2D29E1A}" type="pres">
      <dgm:prSet presAssocID="{E9C3CAF1-E26C-4D3C-A7CA-FE7455A81568}" presName="hierChild2" presStyleCnt="0"/>
      <dgm:spPr/>
    </dgm:pt>
  </dgm:ptLst>
  <dgm:cxnLst>
    <dgm:cxn modelId="{986F7601-A878-468B-811A-FC34EEA4133D}" srcId="{B54615CD-03E3-46E3-B156-3898A9FF8869}" destId="{B4FF23CD-FBC4-43AE-B140-35594214476B}" srcOrd="0" destOrd="0" parTransId="{B4E8A0FE-F90A-4C1C-9954-AF72C5D1EB86}" sibTransId="{1F70CDA1-F15A-4C25-8F33-18AE301C2E01}"/>
    <dgm:cxn modelId="{FA3DC356-EFC0-4009-8447-C6CC1FCEE323}" type="presOf" srcId="{B54615CD-03E3-46E3-B156-3898A9FF8869}" destId="{B9202BFD-F0FC-47B3-A3DE-105A53E94F35}" srcOrd="0" destOrd="0" presId="urn:microsoft.com/office/officeart/2005/8/layout/hierarchy1"/>
    <dgm:cxn modelId="{5584A67B-B378-45D0-B0F8-D14CBFE2D047}" type="presOf" srcId="{E9C3CAF1-E26C-4D3C-A7CA-FE7455A81568}" destId="{D0078D5C-165B-430F-8161-E69D81EDF803}" srcOrd="0" destOrd="0" presId="urn:microsoft.com/office/officeart/2005/8/layout/hierarchy1"/>
    <dgm:cxn modelId="{9754CCBC-AF86-4BC9-852D-4FCC181123D7}" srcId="{B54615CD-03E3-46E3-B156-3898A9FF8869}" destId="{A2C220C9-3153-4097-8E88-D58994BFA3B3}" srcOrd="1" destOrd="0" parTransId="{261373D6-A0D3-4B46-B9E1-DFE82ABAED20}" sibTransId="{BFB3A79F-C11D-4FB6-AC5F-517FBD2C0362}"/>
    <dgm:cxn modelId="{4374D6C4-EF77-4A10-9550-05A0F8F8AF12}" type="presOf" srcId="{B4FF23CD-FBC4-43AE-B140-35594214476B}" destId="{870A0F09-8C4D-42D6-A670-C071CDEFE3FB}" srcOrd="0" destOrd="0" presId="urn:microsoft.com/office/officeart/2005/8/layout/hierarchy1"/>
    <dgm:cxn modelId="{9946F5CF-3029-43F9-B6D4-C503A5EA79A4}" type="presOf" srcId="{A2C220C9-3153-4097-8E88-D58994BFA3B3}" destId="{1E26F104-06E2-4919-96BA-6ABE730D7D01}" srcOrd="0" destOrd="0" presId="urn:microsoft.com/office/officeart/2005/8/layout/hierarchy1"/>
    <dgm:cxn modelId="{53E64AEE-6DFE-40DE-B610-16744EF04FEE}" srcId="{B54615CD-03E3-46E3-B156-3898A9FF8869}" destId="{E9C3CAF1-E26C-4D3C-A7CA-FE7455A81568}" srcOrd="2" destOrd="0" parTransId="{45FB0C58-061A-4092-A982-8E4709D03256}" sibTransId="{81A53D11-8517-4C1C-AAD7-77A3FE0CFD7D}"/>
    <dgm:cxn modelId="{DEC34B09-C9CF-425D-A05F-1C05D2B163B6}" type="presParOf" srcId="{B9202BFD-F0FC-47B3-A3DE-105A53E94F35}" destId="{26E5F525-7B86-476C-9B8F-A9EE6419B669}" srcOrd="0" destOrd="0" presId="urn:microsoft.com/office/officeart/2005/8/layout/hierarchy1"/>
    <dgm:cxn modelId="{337F7955-82C1-48CA-A46D-9FC2CFBC3E40}" type="presParOf" srcId="{26E5F525-7B86-476C-9B8F-A9EE6419B669}" destId="{5057456C-4D70-42BA-9E3E-83DD14690D46}" srcOrd="0" destOrd="0" presId="urn:microsoft.com/office/officeart/2005/8/layout/hierarchy1"/>
    <dgm:cxn modelId="{AF65C21A-8E60-40D0-86E4-28C689BF5DE5}" type="presParOf" srcId="{5057456C-4D70-42BA-9E3E-83DD14690D46}" destId="{EEEAE4FA-9D27-4D6B-838D-1DC77A959FFD}" srcOrd="0" destOrd="0" presId="urn:microsoft.com/office/officeart/2005/8/layout/hierarchy1"/>
    <dgm:cxn modelId="{3A2F66C2-2EC5-4C81-9620-70D9A5ED3080}" type="presParOf" srcId="{5057456C-4D70-42BA-9E3E-83DD14690D46}" destId="{870A0F09-8C4D-42D6-A670-C071CDEFE3FB}" srcOrd="1" destOrd="0" presId="urn:microsoft.com/office/officeart/2005/8/layout/hierarchy1"/>
    <dgm:cxn modelId="{B8023EC6-1F2F-41DE-B602-664338EF5BAF}" type="presParOf" srcId="{26E5F525-7B86-476C-9B8F-A9EE6419B669}" destId="{313B4651-5547-4DD5-91E5-FFA0139ABCDB}" srcOrd="1" destOrd="0" presId="urn:microsoft.com/office/officeart/2005/8/layout/hierarchy1"/>
    <dgm:cxn modelId="{C0ACFF5F-B3B1-4530-8A4B-30DF197DEBF0}" type="presParOf" srcId="{B9202BFD-F0FC-47B3-A3DE-105A53E94F35}" destId="{F8FD225E-B8A9-4639-8DD5-960DE5BD2AB8}" srcOrd="1" destOrd="0" presId="urn:microsoft.com/office/officeart/2005/8/layout/hierarchy1"/>
    <dgm:cxn modelId="{CE99C39D-2E2E-4797-9A20-F9EF5F78DA49}" type="presParOf" srcId="{F8FD225E-B8A9-4639-8DD5-960DE5BD2AB8}" destId="{C2201A9F-B1D5-457B-9980-1BC0AB2AB6C9}" srcOrd="0" destOrd="0" presId="urn:microsoft.com/office/officeart/2005/8/layout/hierarchy1"/>
    <dgm:cxn modelId="{FB1CE8F1-D2E0-48D4-BD5E-F28B6601C7AF}" type="presParOf" srcId="{C2201A9F-B1D5-457B-9980-1BC0AB2AB6C9}" destId="{120E14E9-A415-4361-B248-76256B1753F4}" srcOrd="0" destOrd="0" presId="urn:microsoft.com/office/officeart/2005/8/layout/hierarchy1"/>
    <dgm:cxn modelId="{E747F332-7AD4-433F-9C9A-F84983F09608}" type="presParOf" srcId="{C2201A9F-B1D5-457B-9980-1BC0AB2AB6C9}" destId="{1E26F104-06E2-4919-96BA-6ABE730D7D01}" srcOrd="1" destOrd="0" presId="urn:microsoft.com/office/officeart/2005/8/layout/hierarchy1"/>
    <dgm:cxn modelId="{EDD2C679-DCD2-4CFC-AF2F-81814C99855E}" type="presParOf" srcId="{F8FD225E-B8A9-4639-8DD5-960DE5BD2AB8}" destId="{A73DC2E1-53ED-4EDA-9D43-44D434443B16}" srcOrd="1" destOrd="0" presId="urn:microsoft.com/office/officeart/2005/8/layout/hierarchy1"/>
    <dgm:cxn modelId="{0B685ACA-7321-488C-BC1A-330B9CE5B9C3}" type="presParOf" srcId="{B9202BFD-F0FC-47B3-A3DE-105A53E94F35}" destId="{D92AFD0C-760C-42BA-AA3C-3CD4557DD3B0}" srcOrd="2" destOrd="0" presId="urn:microsoft.com/office/officeart/2005/8/layout/hierarchy1"/>
    <dgm:cxn modelId="{94827883-8F55-4375-85DF-29274DA05C47}" type="presParOf" srcId="{D92AFD0C-760C-42BA-AA3C-3CD4557DD3B0}" destId="{496D9F83-1815-4C2A-932D-AB324B5D5A10}" srcOrd="0" destOrd="0" presId="urn:microsoft.com/office/officeart/2005/8/layout/hierarchy1"/>
    <dgm:cxn modelId="{2A1A2E20-5724-421D-A3E2-D08393442A38}" type="presParOf" srcId="{496D9F83-1815-4C2A-932D-AB324B5D5A10}" destId="{53C91CEF-5013-4877-9BF8-B3CB98571769}" srcOrd="0" destOrd="0" presId="urn:microsoft.com/office/officeart/2005/8/layout/hierarchy1"/>
    <dgm:cxn modelId="{2A296005-7EE9-4465-A98E-45B6CE773620}" type="presParOf" srcId="{496D9F83-1815-4C2A-932D-AB324B5D5A10}" destId="{D0078D5C-165B-430F-8161-E69D81EDF803}" srcOrd="1" destOrd="0" presId="urn:microsoft.com/office/officeart/2005/8/layout/hierarchy1"/>
    <dgm:cxn modelId="{693A429B-306C-4EED-9F35-115565667DF5}" type="presParOf" srcId="{D92AFD0C-760C-42BA-AA3C-3CD4557DD3B0}" destId="{BE0D2D23-EADF-4865-BDF4-231BA2D29E1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AEF7A4-8F37-4307-A737-D97D0DF4D6AE}" type="doc">
      <dgm:prSet loTypeId="urn:microsoft.com/office/officeart/2005/8/layout/cycle2" loCatId="cycle" qsTypeId="urn:microsoft.com/office/officeart/2005/8/quickstyle/simple1" qsCatId="simple" csTypeId="urn:microsoft.com/office/officeart/2005/8/colors/accent0_2" csCatId="mainScheme" phldr="1"/>
      <dgm:spPr/>
      <dgm:t>
        <a:bodyPr/>
        <a:lstStyle/>
        <a:p>
          <a:endParaRPr lang="it-IT"/>
        </a:p>
      </dgm:t>
    </dgm:pt>
    <dgm:pt modelId="{690236AA-B2C0-48D2-A150-BA2605B905D7}">
      <dgm:prSet custT="1"/>
      <dgm:spPr/>
      <dgm:t>
        <a:bodyPr/>
        <a:lstStyle/>
        <a:p>
          <a:r>
            <a:rPr lang="it-IT" sz="1200" b="1" kern="1200" dirty="0" err="1">
              <a:solidFill>
                <a:schemeClr val="bg1"/>
              </a:solidFill>
              <a:latin typeface="Arial" panose="020B0604020202020204" pitchFamily="34" charset="0"/>
              <a:cs typeface="Arial" panose="020B0604020202020204" pitchFamily="34" charset="0"/>
            </a:rPr>
            <a:t>lter</a:t>
          </a:r>
          <a:r>
            <a:rPr lang="it-IT" sz="1200" b="1" kern="1200" dirty="0">
              <a:solidFill>
                <a:schemeClr val="bg1"/>
              </a:solidFill>
              <a:latin typeface="Arial" panose="020B0604020202020204" pitchFamily="34" charset="0"/>
              <a:cs typeface="Arial" panose="020B0604020202020204" pitchFamily="34" charset="0"/>
            </a:rPr>
            <a:t> legislativo della proposta di legge sulla partecipazione</a:t>
          </a:r>
        </a:p>
        <a:p>
          <a:r>
            <a:rPr lang="it-IT" sz="1400" kern="1200" dirty="0">
              <a:solidFill>
                <a:schemeClr val="bg1"/>
              </a:solidFill>
              <a:latin typeface="Arial" panose="020B0604020202020204" pitchFamily="34" charset="0"/>
              <a:cs typeface="Arial" panose="020B0604020202020204" pitchFamily="34" charset="0"/>
            </a:rPr>
            <a:t>Il percorso seguito durante l’ter legislativo che ha </a:t>
          </a:r>
          <a:r>
            <a:rPr lang="it-IT" sz="1400" kern="1200" dirty="0">
              <a:solidFill>
                <a:schemeClr val="bg1"/>
              </a:solidFill>
              <a:latin typeface="Arial" panose="020B0604020202020204" pitchFamily="34" charset="0"/>
              <a:ea typeface="+mn-ea"/>
              <a:cs typeface="Arial" panose="020B0604020202020204" pitchFamily="34" charset="0"/>
            </a:rPr>
            <a:t>portato alla scrittura della proposta di legge sulla partecipazione ora divenuta </a:t>
          </a:r>
          <a:r>
            <a:rPr lang="it-IT" sz="1400" kern="1200" dirty="0" err="1">
              <a:solidFill>
                <a:schemeClr val="bg1"/>
              </a:solidFill>
              <a:latin typeface="Arial" panose="020B0604020202020204" pitchFamily="34" charset="0"/>
              <a:ea typeface="+mn-ea"/>
              <a:cs typeface="Arial" panose="020B0604020202020204" pitchFamily="34" charset="0"/>
            </a:rPr>
            <a:t>lr</a:t>
          </a:r>
          <a:r>
            <a:rPr lang="it-IT" sz="1400" kern="1200" dirty="0">
              <a:solidFill>
                <a:schemeClr val="bg1"/>
              </a:solidFill>
              <a:latin typeface="Arial" panose="020B0604020202020204" pitchFamily="34" charset="0"/>
              <a:ea typeface="+mn-ea"/>
              <a:cs typeface="Arial" panose="020B0604020202020204" pitchFamily="34" charset="0"/>
            </a:rPr>
            <a:t> n. 15/2018 e all’abrogazione della </a:t>
          </a:r>
          <a:r>
            <a:rPr lang="it-IT" sz="1400" kern="1200" dirty="0" err="1">
              <a:solidFill>
                <a:schemeClr val="bg1"/>
              </a:solidFill>
              <a:latin typeface="Arial" panose="020B0604020202020204" pitchFamily="34" charset="0"/>
              <a:ea typeface="+mn-ea"/>
              <a:cs typeface="Arial" panose="020B0604020202020204" pitchFamily="34" charset="0"/>
            </a:rPr>
            <a:t>lr</a:t>
          </a:r>
          <a:r>
            <a:rPr lang="it-IT" sz="1400" kern="1200" dirty="0">
              <a:solidFill>
                <a:schemeClr val="bg1"/>
              </a:solidFill>
              <a:latin typeface="Arial" panose="020B0604020202020204" pitchFamily="34" charset="0"/>
              <a:ea typeface="+mn-ea"/>
              <a:cs typeface="Arial" panose="020B0604020202020204" pitchFamily="34" charset="0"/>
            </a:rPr>
            <a:t> n.3/2010, rappresenta un esempio di quell’approccio circolare che concorre alla qualità del processo normativo e che sarebbe auspicabile fosse alla base di tutte le proposte di legge come disposto nel DPCM n.169/2017</a:t>
          </a:r>
        </a:p>
      </dgm:t>
    </dgm:pt>
    <dgm:pt modelId="{C535B593-21E8-43E9-9885-B494AED84E28}" type="parTrans" cxnId="{1E95CD5E-8503-44C9-B54A-5676ABDC9C15}">
      <dgm:prSet/>
      <dgm:spPr/>
      <dgm:t>
        <a:bodyPr/>
        <a:lstStyle/>
        <a:p>
          <a:endParaRPr lang="it-IT"/>
        </a:p>
      </dgm:t>
    </dgm:pt>
    <dgm:pt modelId="{21E38D5F-A4B2-485B-9B16-D1991546C420}" type="sibTrans" cxnId="{1E95CD5E-8503-44C9-B54A-5676ABDC9C15}">
      <dgm:prSet/>
      <dgm:spPr/>
      <dgm:t>
        <a:bodyPr/>
        <a:lstStyle/>
        <a:p>
          <a:endParaRPr lang="it-IT">
            <a:solidFill>
              <a:schemeClr val="bg1"/>
            </a:solidFill>
            <a:highlight>
              <a:srgbClr val="000000"/>
            </a:highlight>
          </a:endParaRPr>
        </a:p>
      </dgm:t>
    </dgm:pt>
    <dgm:pt modelId="{5077A057-A47D-465B-A8F9-F751F4C47ABB}">
      <dgm:prSet phldrT="[Testo]" custT="1"/>
      <dgm:spPr/>
      <dgm:t>
        <a:bodyPr/>
        <a:lstStyle/>
        <a:p>
          <a:pPr>
            <a:spcAft>
              <a:spcPts val="0"/>
            </a:spcAft>
          </a:pPr>
          <a:r>
            <a:rPr lang="it-IT" sz="1200" b="1" dirty="0">
              <a:solidFill>
                <a:schemeClr val="bg1"/>
              </a:solidFill>
              <a:latin typeface="Arial" panose="020B0604020202020204" pitchFamily="34" charset="0"/>
              <a:cs typeface="Arial" panose="020B0604020202020204" pitchFamily="34" charset="0"/>
            </a:rPr>
            <a:t>Il Decreto del Presidente del Consiglio dei Ministri 15 settembre 2017, n.169</a:t>
          </a:r>
        </a:p>
        <a:p>
          <a:pPr>
            <a:spcAft>
              <a:spcPts val="0"/>
            </a:spcAft>
          </a:pPr>
          <a:r>
            <a:rPr lang="it-IT" sz="1400" dirty="0">
              <a:solidFill>
                <a:schemeClr val="bg1"/>
              </a:solidFill>
              <a:latin typeface="Arial" panose="020B0604020202020204" pitchFamily="34" charset="0"/>
              <a:cs typeface="Arial" panose="020B0604020202020204" pitchFamily="34" charset="0"/>
            </a:rPr>
            <a:t>Il DPCM  riporta che AIR VIR e consultazione sono strumenti che, tra loro integrati, concorrono ad una </a:t>
          </a:r>
          <a:r>
            <a:rPr lang="it-IT" sz="1400" dirty="0" err="1">
              <a:solidFill>
                <a:schemeClr val="bg1"/>
              </a:solidFill>
              <a:latin typeface="Arial" panose="020B0604020202020204" pitchFamily="34" charset="0"/>
              <a:cs typeface="Arial" panose="020B0604020202020204" pitchFamily="34" charset="0"/>
            </a:rPr>
            <a:t>better</a:t>
          </a:r>
          <a:r>
            <a:rPr lang="it-IT" sz="1400" dirty="0">
              <a:solidFill>
                <a:schemeClr val="bg1"/>
              </a:solidFill>
              <a:latin typeface="Arial" panose="020B0604020202020204" pitchFamily="34" charset="0"/>
              <a:cs typeface="Arial" panose="020B0604020202020204" pitchFamily="34" charset="0"/>
            </a:rPr>
            <a:t> </a:t>
          </a:r>
          <a:r>
            <a:rPr lang="it-IT" sz="1400" dirty="0" err="1">
              <a:solidFill>
                <a:schemeClr val="bg1"/>
              </a:solidFill>
              <a:latin typeface="Arial" panose="020B0604020202020204" pitchFamily="34" charset="0"/>
              <a:cs typeface="Arial" panose="020B0604020202020204" pitchFamily="34" charset="0"/>
            </a:rPr>
            <a:t>regulation</a:t>
          </a:r>
          <a:r>
            <a:rPr lang="it-IT" sz="1400" dirty="0">
              <a:solidFill>
                <a:schemeClr val="bg1"/>
              </a:solidFill>
              <a:latin typeface="Arial" panose="020B0604020202020204" pitchFamily="34" charset="0"/>
              <a:cs typeface="Arial" panose="020B0604020202020204" pitchFamily="34" charset="0"/>
            </a:rPr>
            <a:t>, alla</a:t>
          </a:r>
        </a:p>
        <a:p>
          <a:pPr>
            <a:spcAft>
              <a:spcPts val="0"/>
            </a:spcAft>
          </a:pPr>
          <a:r>
            <a:rPr lang="it-IT" sz="1400" dirty="0">
              <a:solidFill>
                <a:schemeClr val="bg1"/>
              </a:solidFill>
              <a:latin typeface="Arial" panose="020B0604020202020204" pitchFamily="34" charset="0"/>
              <a:cs typeface="Arial" panose="020B0604020202020204" pitchFamily="34" charset="0"/>
            </a:rPr>
            <a:t>trasparenza, chiarezza e completezza dell'informazione, secondo un approccio circolare.</a:t>
          </a:r>
          <a:endParaRPr lang="it-IT" sz="1400" b="1" dirty="0">
            <a:solidFill>
              <a:schemeClr val="bg1"/>
            </a:solidFill>
            <a:latin typeface="Arial" panose="020B0604020202020204" pitchFamily="34" charset="0"/>
            <a:cs typeface="Arial" panose="020B0604020202020204" pitchFamily="34" charset="0"/>
          </a:endParaRPr>
        </a:p>
      </dgm:t>
    </dgm:pt>
    <dgm:pt modelId="{3549774D-25C7-40D1-96D2-48CBD067DB0C}" type="parTrans" cxnId="{30EA5776-0988-4583-B169-78DAE36F8C90}">
      <dgm:prSet/>
      <dgm:spPr/>
      <dgm:t>
        <a:bodyPr/>
        <a:lstStyle/>
        <a:p>
          <a:endParaRPr lang="it-IT"/>
        </a:p>
      </dgm:t>
    </dgm:pt>
    <dgm:pt modelId="{4DC0B241-2031-4D0C-98B9-A1E07A84863A}" type="sibTrans" cxnId="{30EA5776-0988-4583-B169-78DAE36F8C90}">
      <dgm:prSet/>
      <dgm:spPr/>
      <dgm:t>
        <a:bodyPr/>
        <a:lstStyle/>
        <a:p>
          <a:endParaRPr lang="it-IT"/>
        </a:p>
      </dgm:t>
    </dgm:pt>
    <dgm:pt modelId="{52BABB34-FB39-4FEC-AD77-DE8301CA3014}">
      <dgm:prSet custT="1"/>
      <dgm:spPr/>
      <dgm:t>
        <a:bodyPr/>
        <a:lstStyle/>
        <a:p>
          <a:r>
            <a:rPr lang="it-IT" sz="1200" b="1" dirty="0">
              <a:solidFill>
                <a:schemeClr val="bg1"/>
              </a:solidFill>
              <a:latin typeface="Arial" panose="020B0604020202020204" pitchFamily="34" charset="0"/>
              <a:cs typeface="Arial" panose="020B0604020202020204" pitchFamily="34" charset="0"/>
            </a:rPr>
            <a:t>Il ciclo della regolazione</a:t>
          </a:r>
        </a:p>
        <a:p>
          <a:r>
            <a:rPr lang="it-IT" sz="1400" dirty="0">
              <a:solidFill>
                <a:schemeClr val="bg1"/>
              </a:solidFill>
              <a:latin typeface="Arial" panose="020B0604020202020204" pitchFamily="34" charset="0"/>
              <a:cs typeface="Arial" panose="020B0604020202020204" pitchFamily="34" charset="0"/>
            </a:rPr>
            <a:t>Un sistema normativo di qualità, efficace e capace di rispondere ai bisogni della collettività e che mira allo sviluppo e alla crescita sostenibile deve essere di tipo circolare e cioè deve prevedere fasi che vanno dall’analisi della possibilità di un intervento regolatorio, all’ideazione, alla comunicazione, all’attuazione, alla valutazione e alla correzione o </a:t>
          </a:r>
          <a:r>
            <a:rPr lang="it-IT" sz="1400" dirty="0" err="1">
              <a:solidFill>
                <a:schemeClr val="bg1"/>
              </a:solidFill>
              <a:latin typeface="Arial" panose="020B0604020202020204" pitchFamily="34" charset="0"/>
              <a:cs typeface="Arial" panose="020B0604020202020204" pitchFamily="34" charset="0"/>
            </a:rPr>
            <a:t>ri</a:t>
          </a:r>
          <a:r>
            <a:rPr lang="it-IT" sz="1400" dirty="0">
              <a:solidFill>
                <a:schemeClr val="bg1"/>
              </a:solidFill>
              <a:latin typeface="Arial" panose="020B0604020202020204" pitchFamily="34" charset="0"/>
              <a:cs typeface="Arial" panose="020B0604020202020204" pitchFamily="34" charset="0"/>
            </a:rPr>
            <a:t>-regolazione. In ottica di </a:t>
          </a:r>
          <a:r>
            <a:rPr lang="it-IT" sz="1400" dirty="0" err="1">
              <a:solidFill>
                <a:schemeClr val="bg1"/>
              </a:solidFill>
              <a:latin typeface="Arial" panose="020B0604020202020204" pitchFamily="34" charset="0"/>
              <a:cs typeface="Arial" panose="020B0604020202020204" pitchFamily="34" charset="0"/>
            </a:rPr>
            <a:t>better</a:t>
          </a:r>
          <a:r>
            <a:rPr lang="it-IT" sz="1400" dirty="0">
              <a:solidFill>
                <a:schemeClr val="bg1"/>
              </a:solidFill>
              <a:latin typeface="Arial" panose="020B0604020202020204" pitchFamily="34" charset="0"/>
              <a:cs typeface="Arial" panose="020B0604020202020204" pitchFamily="34" charset="0"/>
            </a:rPr>
            <a:t> </a:t>
          </a:r>
          <a:r>
            <a:rPr lang="it-IT" sz="1400" dirty="0" err="1">
              <a:solidFill>
                <a:schemeClr val="bg1"/>
              </a:solidFill>
              <a:latin typeface="Arial" panose="020B0604020202020204" pitchFamily="34" charset="0"/>
              <a:cs typeface="Arial" panose="020B0604020202020204" pitchFamily="34" charset="0"/>
            </a:rPr>
            <a:t>regulation</a:t>
          </a:r>
          <a:r>
            <a:rPr lang="it-IT" sz="1400" dirty="0">
              <a:solidFill>
                <a:schemeClr val="bg1"/>
              </a:solidFill>
              <a:latin typeface="Arial" panose="020B0604020202020204" pitchFamily="34" charset="0"/>
              <a:cs typeface="Arial" panose="020B0604020202020204" pitchFamily="34" charset="0"/>
            </a:rPr>
            <a:t> si va dalla fase ex ante (programma normativo e Air), all’adozione della norma (</a:t>
          </a:r>
          <a:r>
            <a:rPr lang="it-IT" sz="1400" dirty="0" err="1">
              <a:solidFill>
                <a:schemeClr val="bg1"/>
              </a:solidFill>
              <a:latin typeface="Arial" panose="020B0604020202020204" pitchFamily="34" charset="0"/>
              <a:cs typeface="Arial" panose="020B0604020202020204" pitchFamily="34" charset="0"/>
            </a:rPr>
            <a:t>drafting</a:t>
          </a:r>
          <a:r>
            <a:rPr lang="it-IT" sz="1400" dirty="0">
              <a:solidFill>
                <a:schemeClr val="bg1"/>
              </a:solidFill>
              <a:latin typeface="Arial" panose="020B0604020202020204" pitchFamily="34" charset="0"/>
              <a:cs typeface="Arial" panose="020B0604020202020204" pitchFamily="34" charset="0"/>
            </a:rPr>
            <a:t>), al monitoraggio, alla valutazione (VIR). </a:t>
          </a:r>
        </a:p>
        <a:p>
          <a:r>
            <a:rPr lang="it-IT" sz="1400" dirty="0">
              <a:solidFill>
                <a:schemeClr val="bg1"/>
              </a:solidFill>
              <a:latin typeface="Arial" panose="020B0604020202020204" pitchFamily="34" charset="0"/>
              <a:cs typeface="Arial" panose="020B0604020202020204" pitchFamily="34" charset="0"/>
            </a:rPr>
            <a:t>In ogni fase risultano importanti le consultazioni e il coinvolgimento di stakeholders, anche attraverso forme di partecipazione. </a:t>
          </a:r>
          <a:endParaRPr lang="it-IT" sz="1400" baseline="30000" dirty="0">
            <a:solidFill>
              <a:schemeClr val="bg1"/>
            </a:solidFill>
            <a:latin typeface="Arial" panose="020B0604020202020204" pitchFamily="34" charset="0"/>
            <a:cs typeface="Arial" panose="020B0604020202020204" pitchFamily="34" charset="0"/>
          </a:endParaRPr>
        </a:p>
        <a:p>
          <a:r>
            <a:rPr lang="it-IT" sz="1400" dirty="0">
              <a:solidFill>
                <a:schemeClr val="bg1"/>
              </a:solidFill>
              <a:latin typeface="Arial" panose="020B0604020202020204" pitchFamily="34" charset="0"/>
              <a:cs typeface="Arial" panose="020B0604020202020204" pitchFamily="34" charset="0"/>
            </a:rPr>
            <a:t>Ogni fase deve inoltre essere comunicata per garantire la trasparenza dell’intero processo. </a:t>
          </a:r>
        </a:p>
      </dgm:t>
    </dgm:pt>
    <dgm:pt modelId="{54933855-4315-4EC5-822D-EB11D134C42D}" type="parTrans" cxnId="{D35C54E4-1E67-4ABC-B0C9-E0273A1B8E48}">
      <dgm:prSet/>
      <dgm:spPr/>
      <dgm:t>
        <a:bodyPr/>
        <a:lstStyle/>
        <a:p>
          <a:endParaRPr lang="it-IT"/>
        </a:p>
      </dgm:t>
    </dgm:pt>
    <dgm:pt modelId="{9522B593-E799-4943-B03C-E92BC84FD97D}" type="sibTrans" cxnId="{D35C54E4-1E67-4ABC-B0C9-E0273A1B8E48}">
      <dgm:prSet/>
      <dgm:spPr/>
      <dgm:t>
        <a:bodyPr/>
        <a:lstStyle/>
        <a:p>
          <a:endParaRPr lang="it-IT"/>
        </a:p>
      </dgm:t>
    </dgm:pt>
    <dgm:pt modelId="{634BF352-2821-475D-BA2E-18EEF81C1142}" type="pres">
      <dgm:prSet presAssocID="{B9AEF7A4-8F37-4307-A737-D97D0DF4D6AE}" presName="cycle" presStyleCnt="0">
        <dgm:presLayoutVars>
          <dgm:dir/>
          <dgm:resizeHandles val="exact"/>
        </dgm:presLayoutVars>
      </dgm:prSet>
      <dgm:spPr/>
    </dgm:pt>
    <dgm:pt modelId="{C9DF7A97-6B1E-4995-B772-AA896DABD609}" type="pres">
      <dgm:prSet presAssocID="{5077A057-A47D-465B-A8F9-F751F4C47ABB}" presName="node" presStyleLbl="node1" presStyleIdx="0" presStyleCnt="3" custScaleX="190042" custScaleY="87368" custRadScaleRad="158598" custRadScaleInc="-114200">
        <dgm:presLayoutVars>
          <dgm:bulletEnabled val="1"/>
        </dgm:presLayoutVars>
      </dgm:prSet>
      <dgm:spPr/>
    </dgm:pt>
    <dgm:pt modelId="{567A7DA3-EB1B-41D5-A5DB-EE9915D6A7C6}" type="pres">
      <dgm:prSet presAssocID="{4DC0B241-2031-4D0C-98B9-A1E07A84863A}" presName="sibTrans" presStyleLbl="sibTrans2D1" presStyleIdx="0" presStyleCnt="3" custAng="14822704" custFlipHor="1" custScaleX="180589" custScaleY="23913" custLinFactX="-82589" custLinFactNeighborX="-100000" custLinFactNeighborY="19135"/>
      <dgm:spPr/>
    </dgm:pt>
    <dgm:pt modelId="{56FACF84-F2FA-4E6F-B33B-42532F6BD118}" type="pres">
      <dgm:prSet presAssocID="{4DC0B241-2031-4D0C-98B9-A1E07A84863A}" presName="connectorText" presStyleLbl="sibTrans2D1" presStyleIdx="0" presStyleCnt="3"/>
      <dgm:spPr/>
    </dgm:pt>
    <dgm:pt modelId="{A614D9BB-5235-4856-8A3B-2E07A9E05F9F}" type="pres">
      <dgm:prSet presAssocID="{690236AA-B2C0-48D2-A150-BA2605B905D7}" presName="node" presStyleLbl="node1" presStyleIdx="1" presStyleCnt="3" custScaleX="221156" custScaleY="105103" custRadScaleRad="96884" custRadScaleInc="153554">
        <dgm:presLayoutVars>
          <dgm:bulletEnabled val="1"/>
        </dgm:presLayoutVars>
      </dgm:prSet>
      <dgm:spPr/>
    </dgm:pt>
    <dgm:pt modelId="{96E7D089-1FAA-41A0-AD4E-9F9653712948}" type="pres">
      <dgm:prSet presAssocID="{21E38D5F-A4B2-485B-9B16-D1991546C420}" presName="sibTrans" presStyleLbl="sibTrans2D1" presStyleIdx="1" presStyleCnt="3" custAng="1010594" custFlipVert="1" custScaleX="843825" custScaleY="33965" custLinFactX="-141222" custLinFactY="-181410" custLinFactNeighborX="-200000" custLinFactNeighborY="-200000"/>
      <dgm:spPr/>
    </dgm:pt>
    <dgm:pt modelId="{2B3861CE-E9DF-44E3-9961-07AA8D3E531C}" type="pres">
      <dgm:prSet presAssocID="{21E38D5F-A4B2-485B-9B16-D1991546C420}" presName="connectorText" presStyleLbl="sibTrans2D1" presStyleIdx="1" presStyleCnt="3"/>
      <dgm:spPr/>
    </dgm:pt>
    <dgm:pt modelId="{271F2574-96E8-4457-9FEE-FFFCACBB7A99}" type="pres">
      <dgm:prSet presAssocID="{52BABB34-FB39-4FEC-AD77-DE8301CA3014}" presName="node" presStyleLbl="node1" presStyleIdx="2" presStyleCnt="3" custScaleX="168829" custScaleY="217167" custRadScaleRad="188541" custRadScaleInc="-244884">
        <dgm:presLayoutVars>
          <dgm:bulletEnabled val="1"/>
        </dgm:presLayoutVars>
      </dgm:prSet>
      <dgm:spPr/>
    </dgm:pt>
    <dgm:pt modelId="{69DA7720-6EB4-4C34-B380-9A3DEEF14F7B}" type="pres">
      <dgm:prSet presAssocID="{9522B593-E799-4943-B03C-E92BC84FD97D}" presName="sibTrans" presStyleLbl="sibTrans2D1" presStyleIdx="2" presStyleCnt="3" custAng="10297748" custFlipVert="1" custFlipHor="1" custScaleX="76366" custScaleY="32751" custLinFactY="167669" custLinFactNeighborX="98126" custLinFactNeighborY="200000"/>
      <dgm:spPr/>
    </dgm:pt>
    <dgm:pt modelId="{A856D8ED-085A-4FA7-A3A3-EAA69E4217E9}" type="pres">
      <dgm:prSet presAssocID="{9522B593-E799-4943-B03C-E92BC84FD97D}" presName="connectorText" presStyleLbl="sibTrans2D1" presStyleIdx="2" presStyleCnt="3"/>
      <dgm:spPr/>
    </dgm:pt>
  </dgm:ptLst>
  <dgm:cxnLst>
    <dgm:cxn modelId="{1E95CD5E-8503-44C9-B54A-5676ABDC9C15}" srcId="{B9AEF7A4-8F37-4307-A737-D97D0DF4D6AE}" destId="{690236AA-B2C0-48D2-A150-BA2605B905D7}" srcOrd="1" destOrd="0" parTransId="{C535B593-21E8-43E9-9885-B494AED84E28}" sibTransId="{21E38D5F-A4B2-485B-9B16-D1991546C420}"/>
    <dgm:cxn modelId="{AD202E66-D3B1-4447-82DA-6F1B77E22318}" type="presOf" srcId="{690236AA-B2C0-48D2-A150-BA2605B905D7}" destId="{A614D9BB-5235-4856-8A3B-2E07A9E05F9F}" srcOrd="0" destOrd="0" presId="urn:microsoft.com/office/officeart/2005/8/layout/cycle2"/>
    <dgm:cxn modelId="{30EA5776-0988-4583-B169-78DAE36F8C90}" srcId="{B9AEF7A4-8F37-4307-A737-D97D0DF4D6AE}" destId="{5077A057-A47D-465B-A8F9-F751F4C47ABB}" srcOrd="0" destOrd="0" parTransId="{3549774D-25C7-40D1-96D2-48CBD067DB0C}" sibTransId="{4DC0B241-2031-4D0C-98B9-A1E07A84863A}"/>
    <dgm:cxn modelId="{F9371A80-B617-451F-9B69-E700604D69CF}" type="presOf" srcId="{4DC0B241-2031-4D0C-98B9-A1E07A84863A}" destId="{56FACF84-F2FA-4E6F-B33B-42532F6BD118}" srcOrd="1" destOrd="0" presId="urn:microsoft.com/office/officeart/2005/8/layout/cycle2"/>
    <dgm:cxn modelId="{2DD9E592-7C11-4C60-9087-3C0CF91A3095}" type="presOf" srcId="{9522B593-E799-4943-B03C-E92BC84FD97D}" destId="{69DA7720-6EB4-4C34-B380-9A3DEEF14F7B}" srcOrd="0" destOrd="0" presId="urn:microsoft.com/office/officeart/2005/8/layout/cycle2"/>
    <dgm:cxn modelId="{39253098-4474-4EF9-8E87-F336CDEA9D15}" type="presOf" srcId="{B9AEF7A4-8F37-4307-A737-D97D0DF4D6AE}" destId="{634BF352-2821-475D-BA2E-18EEF81C1142}" srcOrd="0" destOrd="0" presId="urn:microsoft.com/office/officeart/2005/8/layout/cycle2"/>
    <dgm:cxn modelId="{2C4C92BF-562A-4068-B1D0-9C40A411F9E0}" type="presOf" srcId="{21E38D5F-A4B2-485B-9B16-D1991546C420}" destId="{2B3861CE-E9DF-44E3-9961-07AA8D3E531C}" srcOrd="1" destOrd="0" presId="urn:microsoft.com/office/officeart/2005/8/layout/cycle2"/>
    <dgm:cxn modelId="{9DF47ACE-D560-47ED-961C-F8D15432E4F8}" type="presOf" srcId="{52BABB34-FB39-4FEC-AD77-DE8301CA3014}" destId="{271F2574-96E8-4457-9FEE-FFFCACBB7A99}" srcOrd="0" destOrd="0" presId="urn:microsoft.com/office/officeart/2005/8/layout/cycle2"/>
    <dgm:cxn modelId="{E4EF3DCF-B7AF-4D37-B112-37F1580E0588}" type="presOf" srcId="{5077A057-A47D-465B-A8F9-F751F4C47ABB}" destId="{C9DF7A97-6B1E-4995-B772-AA896DABD609}" srcOrd="0" destOrd="0" presId="urn:microsoft.com/office/officeart/2005/8/layout/cycle2"/>
    <dgm:cxn modelId="{821878DA-E5CA-42AC-BD4D-BBB91D3B55AB}" type="presOf" srcId="{4DC0B241-2031-4D0C-98B9-A1E07A84863A}" destId="{567A7DA3-EB1B-41D5-A5DB-EE9915D6A7C6}" srcOrd="0" destOrd="0" presId="urn:microsoft.com/office/officeart/2005/8/layout/cycle2"/>
    <dgm:cxn modelId="{442338E0-7051-4AE0-932F-68FADBA6FC32}" type="presOf" srcId="{21E38D5F-A4B2-485B-9B16-D1991546C420}" destId="{96E7D089-1FAA-41A0-AD4E-9F9653712948}" srcOrd="0" destOrd="0" presId="urn:microsoft.com/office/officeart/2005/8/layout/cycle2"/>
    <dgm:cxn modelId="{D35C54E4-1E67-4ABC-B0C9-E0273A1B8E48}" srcId="{B9AEF7A4-8F37-4307-A737-D97D0DF4D6AE}" destId="{52BABB34-FB39-4FEC-AD77-DE8301CA3014}" srcOrd="2" destOrd="0" parTransId="{54933855-4315-4EC5-822D-EB11D134C42D}" sibTransId="{9522B593-E799-4943-B03C-E92BC84FD97D}"/>
    <dgm:cxn modelId="{6C09BBFF-B384-40DF-81A6-1180E3C3581E}" type="presOf" srcId="{9522B593-E799-4943-B03C-E92BC84FD97D}" destId="{A856D8ED-085A-4FA7-A3A3-EAA69E4217E9}" srcOrd="1" destOrd="0" presId="urn:microsoft.com/office/officeart/2005/8/layout/cycle2"/>
    <dgm:cxn modelId="{E08CCDD8-1E39-43B5-924B-7255DEE5BA60}" type="presParOf" srcId="{634BF352-2821-475D-BA2E-18EEF81C1142}" destId="{C9DF7A97-6B1E-4995-B772-AA896DABD609}" srcOrd="0" destOrd="0" presId="urn:microsoft.com/office/officeart/2005/8/layout/cycle2"/>
    <dgm:cxn modelId="{4B716C19-4562-480A-9721-2EDBFEABF4C0}" type="presParOf" srcId="{634BF352-2821-475D-BA2E-18EEF81C1142}" destId="{567A7DA3-EB1B-41D5-A5DB-EE9915D6A7C6}" srcOrd="1" destOrd="0" presId="urn:microsoft.com/office/officeart/2005/8/layout/cycle2"/>
    <dgm:cxn modelId="{17DED96E-102E-4FEC-9F33-9FCED108B94B}" type="presParOf" srcId="{567A7DA3-EB1B-41D5-A5DB-EE9915D6A7C6}" destId="{56FACF84-F2FA-4E6F-B33B-42532F6BD118}" srcOrd="0" destOrd="0" presId="urn:microsoft.com/office/officeart/2005/8/layout/cycle2"/>
    <dgm:cxn modelId="{D907D7DB-1FB5-4E12-9C7D-D0ED4926D2BD}" type="presParOf" srcId="{634BF352-2821-475D-BA2E-18EEF81C1142}" destId="{A614D9BB-5235-4856-8A3B-2E07A9E05F9F}" srcOrd="2" destOrd="0" presId="urn:microsoft.com/office/officeart/2005/8/layout/cycle2"/>
    <dgm:cxn modelId="{01735353-5D8C-4A36-9969-6CE77BDEA5B1}" type="presParOf" srcId="{634BF352-2821-475D-BA2E-18EEF81C1142}" destId="{96E7D089-1FAA-41A0-AD4E-9F9653712948}" srcOrd="3" destOrd="0" presId="urn:microsoft.com/office/officeart/2005/8/layout/cycle2"/>
    <dgm:cxn modelId="{F9C11995-3439-451B-B61A-66AA8F6DE03E}" type="presParOf" srcId="{96E7D089-1FAA-41A0-AD4E-9F9653712948}" destId="{2B3861CE-E9DF-44E3-9961-07AA8D3E531C}" srcOrd="0" destOrd="0" presId="urn:microsoft.com/office/officeart/2005/8/layout/cycle2"/>
    <dgm:cxn modelId="{573B15C1-2E06-4C0E-AC72-15FDEAEA98F5}" type="presParOf" srcId="{634BF352-2821-475D-BA2E-18EEF81C1142}" destId="{271F2574-96E8-4457-9FEE-FFFCACBB7A99}" srcOrd="4" destOrd="0" presId="urn:microsoft.com/office/officeart/2005/8/layout/cycle2"/>
    <dgm:cxn modelId="{B0757743-E2DA-428E-97E1-182A4DC1C270}" type="presParOf" srcId="{634BF352-2821-475D-BA2E-18EEF81C1142}" destId="{69DA7720-6EB4-4C34-B380-9A3DEEF14F7B}" srcOrd="5" destOrd="0" presId="urn:microsoft.com/office/officeart/2005/8/layout/cycle2"/>
    <dgm:cxn modelId="{7AE2C4DD-9FAB-4D7B-8205-D8FE76D12376}" type="presParOf" srcId="{69DA7720-6EB4-4C34-B380-9A3DEEF14F7B}" destId="{A856D8ED-085A-4FA7-A3A3-EAA69E4217E9}"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878CC0-8756-453C-8732-BDDA3EF34EE7}"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it-IT"/>
        </a:p>
      </dgm:t>
    </dgm:pt>
    <dgm:pt modelId="{EE93F268-4088-48CE-871E-569F9FAD2151}">
      <dgm:prSet phldrT="[Testo]"/>
      <dgm:spPr>
        <a:blipFill rotWithShape="0">
          <a:blip xmlns:r="http://schemas.openxmlformats.org/officeDocument/2006/relationships" r:embed="rId1"/>
          <a:srcRect/>
          <a:stretch>
            <a:fillRect l="-18000" r="-18000"/>
          </a:stretch>
        </a:blipFill>
        <a:ln>
          <a:solidFill>
            <a:srgbClr val="FF0000"/>
          </a:solidFill>
        </a:ln>
      </dgm:spPr>
      <dgm:t>
        <a:bodyPr/>
        <a:lstStyle/>
        <a:p>
          <a:endParaRPr lang="it-IT" b="1" dirty="0">
            <a:solidFill>
              <a:schemeClr val="tx1"/>
            </a:solidFill>
            <a:latin typeface="Arial" panose="020B0604020202020204" pitchFamily="34" charset="0"/>
            <a:cs typeface="Arial" panose="020B0604020202020204" pitchFamily="34" charset="0"/>
          </a:endParaRPr>
        </a:p>
      </dgm:t>
    </dgm:pt>
    <dgm:pt modelId="{8F914EDD-7CB0-43B8-90F4-4EA9DFFB5C84}" type="parTrans" cxnId="{B9C8048B-3DB7-458D-BD1E-C62594726D1D}">
      <dgm:prSet/>
      <dgm:spPr/>
      <dgm:t>
        <a:bodyPr/>
        <a:lstStyle/>
        <a:p>
          <a:endParaRPr lang="it-IT"/>
        </a:p>
      </dgm:t>
    </dgm:pt>
    <dgm:pt modelId="{FECA9742-56F4-487B-8060-25589D38305B}" type="sibTrans" cxnId="{B9C8048B-3DB7-458D-BD1E-C62594726D1D}">
      <dgm:prSet/>
      <dgm:spPr/>
      <dgm:t>
        <a:bodyPr/>
        <a:lstStyle/>
        <a:p>
          <a:endParaRPr lang="it-IT"/>
        </a:p>
      </dgm:t>
    </dgm:pt>
    <dgm:pt modelId="{AA01E759-34C5-4E14-B289-1A4309344D96}" type="pres">
      <dgm:prSet presAssocID="{5F878CC0-8756-453C-8732-BDDA3EF34EE7}" presName="compositeShape" presStyleCnt="0">
        <dgm:presLayoutVars>
          <dgm:dir/>
          <dgm:resizeHandles/>
        </dgm:presLayoutVars>
      </dgm:prSet>
      <dgm:spPr/>
    </dgm:pt>
    <dgm:pt modelId="{E99840FF-FD0B-40AB-BBA6-E54DA10A26FA}" type="pres">
      <dgm:prSet presAssocID="{5F878CC0-8756-453C-8732-BDDA3EF34EE7}" presName="pyramid" presStyleLbl="node1" presStyleIdx="0" presStyleCnt="1" custLinFactNeighborY="-91609"/>
      <dgm:spPr>
        <a:solidFill>
          <a:schemeClr val="bg2"/>
        </a:solidFill>
      </dgm:spPr>
    </dgm:pt>
    <dgm:pt modelId="{053D2CC6-79CD-4941-A24B-C691C98C8D69}" type="pres">
      <dgm:prSet presAssocID="{5F878CC0-8756-453C-8732-BDDA3EF34EE7}" presName="theList" presStyleCnt="0"/>
      <dgm:spPr/>
    </dgm:pt>
    <dgm:pt modelId="{74754964-9408-472F-B664-7362240A2756}" type="pres">
      <dgm:prSet presAssocID="{EE93F268-4088-48CE-871E-569F9FAD2151}" presName="aNode" presStyleLbl="fgAcc1" presStyleIdx="0" presStyleCnt="1" custAng="0" custScaleX="179627" custScaleY="1151856" custLinFactY="-949681" custLinFactNeighborX="8789" custLinFactNeighborY="-1000000">
        <dgm:presLayoutVars>
          <dgm:bulletEnabled val="1"/>
        </dgm:presLayoutVars>
      </dgm:prSet>
      <dgm:spPr/>
    </dgm:pt>
    <dgm:pt modelId="{18A4D888-AC82-47B9-B4FB-38DD142FE72C}" type="pres">
      <dgm:prSet presAssocID="{EE93F268-4088-48CE-871E-569F9FAD2151}" presName="aSpace" presStyleCnt="0"/>
      <dgm:spPr/>
    </dgm:pt>
  </dgm:ptLst>
  <dgm:cxnLst>
    <dgm:cxn modelId="{CAD56216-5A41-4290-B010-34EB76B37547}" type="presOf" srcId="{EE93F268-4088-48CE-871E-569F9FAD2151}" destId="{74754964-9408-472F-B664-7362240A2756}" srcOrd="0" destOrd="0" presId="urn:microsoft.com/office/officeart/2005/8/layout/pyramid2"/>
    <dgm:cxn modelId="{A804BD8A-F1CD-47E4-81AE-B82074139622}" type="presOf" srcId="{5F878CC0-8756-453C-8732-BDDA3EF34EE7}" destId="{AA01E759-34C5-4E14-B289-1A4309344D96}" srcOrd="0" destOrd="0" presId="urn:microsoft.com/office/officeart/2005/8/layout/pyramid2"/>
    <dgm:cxn modelId="{B9C8048B-3DB7-458D-BD1E-C62594726D1D}" srcId="{5F878CC0-8756-453C-8732-BDDA3EF34EE7}" destId="{EE93F268-4088-48CE-871E-569F9FAD2151}" srcOrd="0" destOrd="0" parTransId="{8F914EDD-7CB0-43B8-90F4-4EA9DFFB5C84}" sibTransId="{FECA9742-56F4-487B-8060-25589D38305B}"/>
    <dgm:cxn modelId="{4013CC1F-19C5-46E6-8D94-836577AD91EE}" type="presParOf" srcId="{AA01E759-34C5-4E14-B289-1A4309344D96}" destId="{E99840FF-FD0B-40AB-BBA6-E54DA10A26FA}" srcOrd="0" destOrd="0" presId="urn:microsoft.com/office/officeart/2005/8/layout/pyramid2"/>
    <dgm:cxn modelId="{E3B5C8FE-B675-4195-A514-30B2FBDECC7D}" type="presParOf" srcId="{AA01E759-34C5-4E14-B289-1A4309344D96}" destId="{053D2CC6-79CD-4941-A24B-C691C98C8D69}" srcOrd="1" destOrd="0" presId="urn:microsoft.com/office/officeart/2005/8/layout/pyramid2"/>
    <dgm:cxn modelId="{302BDE10-6A98-4D99-A712-A6F9B0CC2ED1}" type="presParOf" srcId="{053D2CC6-79CD-4941-A24B-C691C98C8D69}" destId="{74754964-9408-472F-B664-7362240A2756}" srcOrd="0" destOrd="0" presId="urn:microsoft.com/office/officeart/2005/8/layout/pyramid2"/>
    <dgm:cxn modelId="{B99565B7-8592-414B-9EF6-09DD048FA4C1}" type="presParOf" srcId="{053D2CC6-79CD-4941-A24B-C691C98C8D69}" destId="{18A4D888-AC82-47B9-B4FB-38DD142FE72C}" srcOrd="1" destOrd="0" presId="urn:microsoft.com/office/officeart/2005/8/layout/pyramid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AA6C6C-F674-42A2-B55F-487D8105852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t-IT"/>
        </a:p>
      </dgm:t>
    </dgm:pt>
    <dgm:pt modelId="{E6938149-0E9B-4505-9DE1-DA6A1C75FFEB}">
      <dgm:prSet custT="1"/>
      <dgm:spPr>
        <a:solidFill>
          <a:schemeClr val="bg2"/>
        </a:solidFill>
      </dgm:spPr>
      <dgm:t>
        <a:bodyPr/>
        <a:lstStyle/>
        <a:p>
          <a:r>
            <a:rPr lang="it-IT" sz="2000" dirty="0">
              <a:solidFill>
                <a:schemeClr val="bg1"/>
              </a:solidFill>
              <a:latin typeface="+mj-lt"/>
              <a:cs typeface="Arial" panose="020B0604020202020204" pitchFamily="34" charset="0"/>
            </a:rPr>
            <a:t>Il Gruppo di lavoro nel suo processo di revisione della norma ha tenuto conto di quanto emerso:</a:t>
          </a:r>
        </a:p>
      </dgm:t>
    </dgm:pt>
    <dgm:pt modelId="{348E324D-5CE8-4490-9D98-959BC6CCA8CF}" type="parTrans" cxnId="{2F3386B1-D0DD-45B3-A9A2-018D58594565}">
      <dgm:prSet/>
      <dgm:spPr/>
      <dgm:t>
        <a:bodyPr/>
        <a:lstStyle/>
        <a:p>
          <a:endParaRPr lang="it-IT"/>
        </a:p>
      </dgm:t>
    </dgm:pt>
    <dgm:pt modelId="{93ED36B5-49DF-4DE9-9D2B-151699D5911F}" type="sibTrans" cxnId="{2F3386B1-D0DD-45B3-A9A2-018D58594565}">
      <dgm:prSet/>
      <dgm:spPr/>
      <dgm:t>
        <a:bodyPr/>
        <a:lstStyle/>
        <a:p>
          <a:endParaRPr lang="it-IT"/>
        </a:p>
      </dgm:t>
    </dgm:pt>
    <dgm:pt modelId="{E3427C2F-CE08-4791-9858-E400606F81CF}">
      <dgm:prSet custT="1"/>
      <dgm:spPr>
        <a:solidFill>
          <a:schemeClr val="bg2">
            <a:alpha val="90000"/>
          </a:schemeClr>
        </a:solidFill>
        <a:ln w="28575">
          <a:solidFill>
            <a:schemeClr val="accent1">
              <a:alpha val="90000"/>
            </a:schemeClr>
          </a:solidFill>
        </a:ln>
      </dgm:spPr>
      <dgm:t>
        <a:bodyPr/>
        <a:lstStyle/>
        <a:p>
          <a:r>
            <a:rPr lang="it-IT" sz="1800" dirty="0">
              <a:latin typeface="+mj-lt"/>
              <a:cs typeface="Arial" panose="020B0604020202020204" pitchFamily="34" charset="0"/>
            </a:rPr>
            <a:t>dalla relazione di ritorno della Giunta regionale in risposta alla clausola valutativa (</a:t>
          </a:r>
          <a:r>
            <a:rPr lang="it-IT" sz="1800" i="1" dirty="0" err="1">
              <a:latin typeface="+mj-lt"/>
              <a:cs typeface="Arial" panose="020B0604020202020204" pitchFamily="34" charset="0"/>
            </a:rPr>
            <a:t>lr</a:t>
          </a:r>
          <a:r>
            <a:rPr lang="it-IT" sz="1800" i="1" dirty="0">
              <a:latin typeface="+mj-lt"/>
              <a:cs typeface="Arial" panose="020B0604020202020204" pitchFamily="34" charset="0"/>
            </a:rPr>
            <a:t> n.3/2010 art.18</a:t>
          </a:r>
          <a:r>
            <a:rPr lang="it-IT" sz="1800" dirty="0">
              <a:latin typeface="+mj-lt"/>
              <a:cs typeface="Arial" panose="020B0604020202020204" pitchFamily="34" charset="0"/>
            </a:rPr>
            <a:t>). </a:t>
          </a:r>
        </a:p>
      </dgm:t>
    </dgm:pt>
    <dgm:pt modelId="{69ED87A4-35B9-4FEF-B293-292FA9442233}" type="parTrans" cxnId="{4A5A939C-0A02-4438-9AE2-E7B64B48E6B1}">
      <dgm:prSet/>
      <dgm:spPr/>
      <dgm:t>
        <a:bodyPr/>
        <a:lstStyle/>
        <a:p>
          <a:endParaRPr lang="it-IT"/>
        </a:p>
      </dgm:t>
    </dgm:pt>
    <dgm:pt modelId="{E1957919-ABA2-4D4B-80E2-C5E106A52F18}" type="sibTrans" cxnId="{4A5A939C-0A02-4438-9AE2-E7B64B48E6B1}">
      <dgm:prSet/>
      <dgm:spPr/>
      <dgm:t>
        <a:bodyPr/>
        <a:lstStyle/>
        <a:p>
          <a:endParaRPr lang="it-IT"/>
        </a:p>
      </dgm:t>
    </dgm:pt>
    <dgm:pt modelId="{35B9D96B-154F-475F-9E8B-56582E1ABACE}">
      <dgm:prSet custT="1"/>
      <dgm:spPr>
        <a:solidFill>
          <a:schemeClr val="bg2">
            <a:alpha val="90000"/>
          </a:schemeClr>
        </a:solidFill>
        <a:ln w="28575">
          <a:solidFill>
            <a:schemeClr val="accent1">
              <a:alpha val="90000"/>
            </a:schemeClr>
          </a:solidFill>
        </a:ln>
      </dgm:spPr>
      <dgm:t>
        <a:bodyPr/>
        <a:lstStyle/>
        <a:p>
          <a:r>
            <a:rPr lang="it-IT" sz="1800" dirty="0">
              <a:latin typeface="+mj-lt"/>
              <a:cs typeface="Arial" panose="020B0604020202020204" pitchFamily="34" charset="0"/>
            </a:rPr>
            <a:t>dal percorso di ascolto partecipato che si è articolato in un questionario online “Cittadino protagonista”, rivolto a tutti i cittadini e in una serie di incontri/eventi territoriali “Diciamo la nostra”, rivolti ad amministratori, referenti di progetti, rappresentanti di associazioni, operatori pubblici e privati e cittadini.</a:t>
          </a:r>
        </a:p>
      </dgm:t>
    </dgm:pt>
    <dgm:pt modelId="{FCF4CE43-8323-4792-8ED3-6DDF89BF8B64}" type="parTrans" cxnId="{8157302A-E13B-4261-97D8-269635CF6CAC}">
      <dgm:prSet/>
      <dgm:spPr/>
      <dgm:t>
        <a:bodyPr/>
        <a:lstStyle/>
        <a:p>
          <a:endParaRPr lang="it-IT"/>
        </a:p>
      </dgm:t>
    </dgm:pt>
    <dgm:pt modelId="{12EE3C38-0413-4435-B43C-7BD8A7FD8FC1}" type="sibTrans" cxnId="{8157302A-E13B-4261-97D8-269635CF6CAC}">
      <dgm:prSet/>
      <dgm:spPr/>
      <dgm:t>
        <a:bodyPr/>
        <a:lstStyle/>
        <a:p>
          <a:endParaRPr lang="it-IT"/>
        </a:p>
      </dgm:t>
    </dgm:pt>
    <dgm:pt modelId="{5AFE4561-88E9-4A31-88E2-A132ABA15275}">
      <dgm:prSet custT="1"/>
      <dgm:spPr>
        <a:solidFill>
          <a:schemeClr val="bg2"/>
        </a:solidFill>
      </dgm:spPr>
      <dgm:t>
        <a:bodyPr/>
        <a:lstStyle/>
        <a:p>
          <a:r>
            <a:rPr lang="it-IT" sz="2000" dirty="0">
              <a:solidFill>
                <a:schemeClr val="bg1"/>
              </a:solidFill>
              <a:latin typeface="+mj-lt"/>
              <a:cs typeface="Arial" panose="020B0604020202020204" pitchFamily="34" charset="0"/>
            </a:rPr>
            <a:t>In vista della revisione della </a:t>
          </a:r>
          <a:r>
            <a:rPr lang="it-IT" sz="2000" dirty="0" err="1">
              <a:solidFill>
                <a:schemeClr val="bg1"/>
              </a:solidFill>
              <a:latin typeface="+mj-lt"/>
              <a:cs typeface="Arial" panose="020B0604020202020204" pitchFamily="34" charset="0"/>
            </a:rPr>
            <a:t>lr</a:t>
          </a:r>
          <a:r>
            <a:rPr lang="it-IT" sz="2000" dirty="0">
              <a:solidFill>
                <a:schemeClr val="bg1"/>
              </a:solidFill>
              <a:latin typeface="+mj-lt"/>
              <a:cs typeface="Arial" panose="020B0604020202020204" pitchFamily="34" charset="0"/>
            </a:rPr>
            <a:t> 3/2010 è stato istituito un gruppo di lavoro misto Giunta regionale e Assemblea legislativa allo scopo di conferire maggiore rilevanza e concretezza all’istituto della democrazia partecipativa ed alle tematiche ad essa collegate</a:t>
          </a:r>
          <a:endParaRPr lang="it-IT" sz="1200" dirty="0">
            <a:solidFill>
              <a:schemeClr val="bg1"/>
            </a:solidFill>
            <a:latin typeface="+mj-lt"/>
            <a:cs typeface="Arial" panose="020B0604020202020204" pitchFamily="34" charset="0"/>
          </a:endParaRPr>
        </a:p>
      </dgm:t>
    </dgm:pt>
    <dgm:pt modelId="{038D265D-3B54-4CD3-8573-E51D3D87B77B}" type="parTrans" cxnId="{09A20739-A04F-469E-8ED6-4FC816F5A303}">
      <dgm:prSet/>
      <dgm:spPr/>
      <dgm:t>
        <a:bodyPr/>
        <a:lstStyle/>
        <a:p>
          <a:endParaRPr lang="it-IT"/>
        </a:p>
      </dgm:t>
    </dgm:pt>
    <dgm:pt modelId="{A44FC9D1-4492-4BF1-B8C2-579183AD17FB}" type="sibTrans" cxnId="{09A20739-A04F-469E-8ED6-4FC816F5A303}">
      <dgm:prSet/>
      <dgm:spPr/>
      <dgm:t>
        <a:bodyPr/>
        <a:lstStyle/>
        <a:p>
          <a:endParaRPr lang="it-IT"/>
        </a:p>
      </dgm:t>
    </dgm:pt>
    <dgm:pt modelId="{5B550B88-6908-45E0-B081-A0F9044489A4}" type="pres">
      <dgm:prSet presAssocID="{5DAA6C6C-F674-42A2-B55F-487D81058522}" presName="Name0" presStyleCnt="0">
        <dgm:presLayoutVars>
          <dgm:dir/>
          <dgm:animLvl val="lvl"/>
          <dgm:resizeHandles val="exact"/>
        </dgm:presLayoutVars>
      </dgm:prSet>
      <dgm:spPr/>
    </dgm:pt>
    <dgm:pt modelId="{D8FC3E5D-3CE9-411F-9D17-DD39D3F0BCF0}" type="pres">
      <dgm:prSet presAssocID="{5AFE4561-88E9-4A31-88E2-A132ABA15275}" presName="linNode" presStyleCnt="0"/>
      <dgm:spPr/>
    </dgm:pt>
    <dgm:pt modelId="{B4569039-C308-4C7F-8CDD-0B9E45ABF85F}" type="pres">
      <dgm:prSet presAssocID="{5AFE4561-88E9-4A31-88E2-A132ABA15275}" presName="parentText" presStyleLbl="node1" presStyleIdx="0" presStyleCnt="2" custScaleX="276085" custScaleY="38724" custLinFactNeighborX="31526" custLinFactNeighborY="5405">
        <dgm:presLayoutVars>
          <dgm:chMax val="1"/>
          <dgm:bulletEnabled val="1"/>
        </dgm:presLayoutVars>
      </dgm:prSet>
      <dgm:spPr/>
    </dgm:pt>
    <dgm:pt modelId="{04C9C4CA-A036-4EB5-AB7A-DFEC4789B7E7}" type="pres">
      <dgm:prSet presAssocID="{A44FC9D1-4492-4BF1-B8C2-579183AD17FB}" presName="sp" presStyleCnt="0"/>
      <dgm:spPr/>
    </dgm:pt>
    <dgm:pt modelId="{B252E01F-FE85-4801-B193-3DE39E422FDF}" type="pres">
      <dgm:prSet presAssocID="{E6938149-0E9B-4505-9DE1-DA6A1C75FFEB}" presName="linNode" presStyleCnt="0"/>
      <dgm:spPr/>
    </dgm:pt>
    <dgm:pt modelId="{5F880BBD-5CF9-45D2-9C4B-F1E612DC936C}" type="pres">
      <dgm:prSet presAssocID="{E6938149-0E9B-4505-9DE1-DA6A1C75FFEB}" presName="parentText" presStyleLbl="node1" presStyleIdx="1" presStyleCnt="2" custScaleX="118871" custScaleY="59984">
        <dgm:presLayoutVars>
          <dgm:chMax val="1"/>
          <dgm:bulletEnabled val="1"/>
        </dgm:presLayoutVars>
      </dgm:prSet>
      <dgm:spPr/>
    </dgm:pt>
    <dgm:pt modelId="{D02603DC-6D6D-4777-8B8F-047AB959B4A5}" type="pres">
      <dgm:prSet presAssocID="{E6938149-0E9B-4505-9DE1-DA6A1C75FFEB}" presName="descendantText" presStyleLbl="alignAccFollowNode1" presStyleIdx="0" presStyleCnt="1" custScaleX="87950" custScaleY="75885">
        <dgm:presLayoutVars>
          <dgm:bulletEnabled val="1"/>
        </dgm:presLayoutVars>
      </dgm:prSet>
      <dgm:spPr/>
    </dgm:pt>
  </dgm:ptLst>
  <dgm:cxnLst>
    <dgm:cxn modelId="{8157302A-E13B-4261-97D8-269635CF6CAC}" srcId="{E6938149-0E9B-4505-9DE1-DA6A1C75FFEB}" destId="{35B9D96B-154F-475F-9E8B-56582E1ABACE}" srcOrd="1" destOrd="0" parTransId="{FCF4CE43-8323-4792-8ED3-6DDF89BF8B64}" sibTransId="{12EE3C38-0413-4435-B43C-7BD8A7FD8FC1}"/>
    <dgm:cxn modelId="{09A20739-A04F-469E-8ED6-4FC816F5A303}" srcId="{5DAA6C6C-F674-42A2-B55F-487D81058522}" destId="{5AFE4561-88E9-4A31-88E2-A132ABA15275}" srcOrd="0" destOrd="0" parTransId="{038D265D-3B54-4CD3-8573-E51D3D87B77B}" sibTransId="{A44FC9D1-4492-4BF1-B8C2-579183AD17FB}"/>
    <dgm:cxn modelId="{53B9B73F-62AE-4F78-BEB2-C8C50A4C6D14}" type="presOf" srcId="{E3427C2F-CE08-4791-9858-E400606F81CF}" destId="{D02603DC-6D6D-4777-8B8F-047AB959B4A5}" srcOrd="0" destOrd="0" presId="urn:microsoft.com/office/officeart/2005/8/layout/vList5"/>
    <dgm:cxn modelId="{D1E1624E-537C-4A9E-A0D9-EDABA5C48897}" type="presOf" srcId="{E6938149-0E9B-4505-9DE1-DA6A1C75FFEB}" destId="{5F880BBD-5CF9-45D2-9C4B-F1E612DC936C}" srcOrd="0" destOrd="0" presId="urn:microsoft.com/office/officeart/2005/8/layout/vList5"/>
    <dgm:cxn modelId="{708E0691-3928-47E5-98D1-AC1112276E1B}" type="presOf" srcId="{5AFE4561-88E9-4A31-88E2-A132ABA15275}" destId="{B4569039-C308-4C7F-8CDD-0B9E45ABF85F}" srcOrd="0" destOrd="0" presId="urn:microsoft.com/office/officeart/2005/8/layout/vList5"/>
    <dgm:cxn modelId="{026CB093-8AE6-4641-9B6E-1EDF55015C35}" type="presOf" srcId="{35B9D96B-154F-475F-9E8B-56582E1ABACE}" destId="{D02603DC-6D6D-4777-8B8F-047AB959B4A5}" srcOrd="0" destOrd="1" presId="urn:microsoft.com/office/officeart/2005/8/layout/vList5"/>
    <dgm:cxn modelId="{4A5A939C-0A02-4438-9AE2-E7B64B48E6B1}" srcId="{E6938149-0E9B-4505-9DE1-DA6A1C75FFEB}" destId="{E3427C2F-CE08-4791-9858-E400606F81CF}" srcOrd="0" destOrd="0" parTransId="{69ED87A4-35B9-4FEF-B293-292FA9442233}" sibTransId="{E1957919-ABA2-4D4B-80E2-C5E106A52F18}"/>
    <dgm:cxn modelId="{26E07C9F-84FC-407C-8E3C-B7692981ADE4}" type="presOf" srcId="{5DAA6C6C-F674-42A2-B55F-487D81058522}" destId="{5B550B88-6908-45E0-B081-A0F9044489A4}" srcOrd="0" destOrd="0" presId="urn:microsoft.com/office/officeart/2005/8/layout/vList5"/>
    <dgm:cxn modelId="{2F3386B1-D0DD-45B3-A9A2-018D58594565}" srcId="{5DAA6C6C-F674-42A2-B55F-487D81058522}" destId="{E6938149-0E9B-4505-9DE1-DA6A1C75FFEB}" srcOrd="1" destOrd="0" parTransId="{348E324D-5CE8-4490-9D98-959BC6CCA8CF}" sibTransId="{93ED36B5-49DF-4DE9-9D2B-151699D5911F}"/>
    <dgm:cxn modelId="{8AC3B6EB-67DF-4EDC-83BC-12499D9843E3}" type="presParOf" srcId="{5B550B88-6908-45E0-B081-A0F9044489A4}" destId="{D8FC3E5D-3CE9-411F-9D17-DD39D3F0BCF0}" srcOrd="0" destOrd="0" presId="urn:microsoft.com/office/officeart/2005/8/layout/vList5"/>
    <dgm:cxn modelId="{6B81E9BD-DF4C-4BBA-BE3B-12190974F0E0}" type="presParOf" srcId="{D8FC3E5D-3CE9-411F-9D17-DD39D3F0BCF0}" destId="{B4569039-C308-4C7F-8CDD-0B9E45ABF85F}" srcOrd="0" destOrd="0" presId="urn:microsoft.com/office/officeart/2005/8/layout/vList5"/>
    <dgm:cxn modelId="{4212C5B6-E729-4DAA-A2E0-C3EE9A46E258}" type="presParOf" srcId="{5B550B88-6908-45E0-B081-A0F9044489A4}" destId="{04C9C4CA-A036-4EB5-AB7A-DFEC4789B7E7}" srcOrd="1" destOrd="0" presId="urn:microsoft.com/office/officeart/2005/8/layout/vList5"/>
    <dgm:cxn modelId="{128D7D86-E110-4B0F-A708-6923E365B21F}" type="presParOf" srcId="{5B550B88-6908-45E0-B081-A0F9044489A4}" destId="{B252E01F-FE85-4801-B193-3DE39E422FDF}" srcOrd="2" destOrd="0" presId="urn:microsoft.com/office/officeart/2005/8/layout/vList5"/>
    <dgm:cxn modelId="{4444862F-54EA-4F98-8BAC-F55D6BC08063}" type="presParOf" srcId="{B252E01F-FE85-4801-B193-3DE39E422FDF}" destId="{5F880BBD-5CF9-45D2-9C4B-F1E612DC936C}" srcOrd="0" destOrd="0" presId="urn:microsoft.com/office/officeart/2005/8/layout/vList5"/>
    <dgm:cxn modelId="{08FAA7D3-1B18-4B63-AD26-2395ED64E947}" type="presParOf" srcId="{B252E01F-FE85-4801-B193-3DE39E422FDF}" destId="{D02603DC-6D6D-4777-8B8F-047AB959B4A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AE4FA-9D27-4D6B-838D-1DC77A959FFD}">
      <dsp:nvSpPr>
        <dsp:cNvPr id="0" name=""/>
        <dsp:cNvSpPr/>
      </dsp:nvSpPr>
      <dsp:spPr>
        <a:xfrm>
          <a:off x="0" y="1159765"/>
          <a:ext cx="3378344" cy="214524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0A0F09-8C4D-42D6-A670-C071CDEFE3FB}">
      <dsp:nvSpPr>
        <dsp:cNvPr id="0" name=""/>
        <dsp:cNvSpPr/>
      </dsp:nvSpPr>
      <dsp:spPr>
        <a:xfrm>
          <a:off x="375371" y="1516368"/>
          <a:ext cx="3378344" cy="2145248"/>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it-IT" sz="1500" kern="1200" dirty="0"/>
            <a:t>consapevolezza che l’AIR è uno strumento complesso, la scheda è «semplificata» per la necessità di bilanciare le esigenze conoscitive dei consiglieri con  i tempi del processo legislativo e le risorse disponibili</a:t>
          </a:r>
          <a:endParaRPr lang="en-US" sz="1500" kern="1200" dirty="0"/>
        </a:p>
      </dsp:txBody>
      <dsp:txXfrm>
        <a:off x="438203" y="1579200"/>
        <a:ext cx="3252680" cy="2019584"/>
      </dsp:txXfrm>
    </dsp:sp>
    <dsp:sp modelId="{120E14E9-A415-4361-B248-76256B1753F4}">
      <dsp:nvSpPr>
        <dsp:cNvPr id="0" name=""/>
        <dsp:cNvSpPr/>
      </dsp:nvSpPr>
      <dsp:spPr>
        <a:xfrm>
          <a:off x="4129087" y="1159765"/>
          <a:ext cx="3378344" cy="214524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26F104-06E2-4919-96BA-6ABE730D7D01}">
      <dsp:nvSpPr>
        <dsp:cNvPr id="0" name=""/>
        <dsp:cNvSpPr/>
      </dsp:nvSpPr>
      <dsp:spPr>
        <a:xfrm>
          <a:off x="4504459" y="1516368"/>
          <a:ext cx="3378344" cy="2145248"/>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it-IT" sz="1500" kern="1200" dirty="0"/>
            <a:t>la predisposizione della scheda «semplificata»: non interviene a monte della programmazione dell’intervento, ma quando esiste una prima bozza di progetto di legge, per supportare il legislatore con elementi e informazioni sulla situazione sulla quale si vuole intervenire </a:t>
          </a:r>
          <a:endParaRPr lang="en-US" sz="1500" kern="1200" dirty="0"/>
        </a:p>
      </dsp:txBody>
      <dsp:txXfrm>
        <a:off x="4567291" y="1579200"/>
        <a:ext cx="3252680" cy="2019584"/>
      </dsp:txXfrm>
    </dsp:sp>
    <dsp:sp modelId="{53C91CEF-5013-4877-9BF8-B3CB98571769}">
      <dsp:nvSpPr>
        <dsp:cNvPr id="0" name=""/>
        <dsp:cNvSpPr/>
      </dsp:nvSpPr>
      <dsp:spPr>
        <a:xfrm>
          <a:off x="8258175" y="1159765"/>
          <a:ext cx="3378344" cy="214524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078D5C-165B-430F-8161-E69D81EDF803}">
      <dsp:nvSpPr>
        <dsp:cNvPr id="0" name=""/>
        <dsp:cNvSpPr/>
      </dsp:nvSpPr>
      <dsp:spPr>
        <a:xfrm>
          <a:off x="8633546" y="1516368"/>
          <a:ext cx="3378344" cy="2145248"/>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ct val="35000"/>
            </a:spcAft>
            <a:buNone/>
          </a:pPr>
          <a:r>
            <a:rPr lang="it-IT" sz="1500" kern="1200" dirty="0"/>
            <a:t>contiene gli elementi cardine dell’AIR ma «semplifica» alcuni passaggi, privilegiando un’analisi di tipo qualitativo delle opzioni d’intervento (vantaggi e svantaggi)</a:t>
          </a:r>
          <a:endParaRPr lang="en-US" sz="1500" kern="1200" dirty="0"/>
        </a:p>
      </dsp:txBody>
      <dsp:txXfrm>
        <a:off x="8696378" y="1579200"/>
        <a:ext cx="3252680" cy="20195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AE4FA-9D27-4D6B-838D-1DC77A959FFD}">
      <dsp:nvSpPr>
        <dsp:cNvPr id="0" name=""/>
        <dsp:cNvSpPr/>
      </dsp:nvSpPr>
      <dsp:spPr>
        <a:xfrm>
          <a:off x="0" y="794193"/>
          <a:ext cx="3378344" cy="214524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0A0F09-8C4D-42D6-A670-C071CDEFE3FB}">
      <dsp:nvSpPr>
        <dsp:cNvPr id="0" name=""/>
        <dsp:cNvSpPr/>
      </dsp:nvSpPr>
      <dsp:spPr>
        <a:xfrm>
          <a:off x="375371" y="1150796"/>
          <a:ext cx="3378344" cy="2145248"/>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ct val="35000"/>
            </a:spcAft>
            <a:buNone/>
          </a:pPr>
          <a:r>
            <a:rPr lang="it-IT" altLang="it-IT" sz="1800" b="0" kern="1200" dirty="0">
              <a:solidFill>
                <a:schemeClr val="bg1"/>
              </a:solidFill>
            </a:rPr>
            <a:t>L’obiettivo della comunicazione esterna è quello di fornire una maggior trasparenza e conoscibilità delle politiche regionali</a:t>
          </a:r>
          <a:endParaRPr lang="en-US" sz="1800" b="0" kern="1200" dirty="0"/>
        </a:p>
      </dsp:txBody>
      <dsp:txXfrm>
        <a:off x="438203" y="1213628"/>
        <a:ext cx="3252680" cy="2019584"/>
      </dsp:txXfrm>
    </dsp:sp>
    <dsp:sp modelId="{120E14E9-A415-4361-B248-76256B1753F4}">
      <dsp:nvSpPr>
        <dsp:cNvPr id="0" name=""/>
        <dsp:cNvSpPr/>
      </dsp:nvSpPr>
      <dsp:spPr>
        <a:xfrm>
          <a:off x="4129087" y="794193"/>
          <a:ext cx="3378344" cy="287639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26F104-06E2-4919-96BA-6ABE730D7D01}">
      <dsp:nvSpPr>
        <dsp:cNvPr id="0" name=""/>
        <dsp:cNvSpPr/>
      </dsp:nvSpPr>
      <dsp:spPr>
        <a:xfrm>
          <a:off x="4504459" y="1150796"/>
          <a:ext cx="3378344" cy="2876392"/>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ct val="35000"/>
            </a:spcAft>
            <a:buNone/>
          </a:pPr>
          <a:r>
            <a:rPr lang="it-IT" altLang="it-IT" sz="1800" kern="1200" dirty="0">
              <a:latin typeface="Calibri" panose="020F0502020204030204" pitchFamily="34" charset="0"/>
              <a:cs typeface="Calibri" panose="020F0502020204030204" pitchFamily="34" charset="0"/>
            </a:rPr>
            <a:t>Materiali, documentazioni e studi sull’ AIR sono pubblicati sul sito dell’Assemblea al link </a:t>
          </a:r>
          <a:r>
            <a:rPr lang="it-IT" altLang="it-IT" sz="1800" kern="1200" dirty="0">
              <a:solidFill>
                <a:srgbClr val="0070C0"/>
              </a:solidFill>
              <a:latin typeface="Calibri" panose="020F0502020204030204" pitchFamily="34" charset="0"/>
              <a:cs typeface="Calibri" panose="020F0502020204030204" pitchFamily="34" charset="0"/>
              <a:hlinkClick xmlns:r="http://schemas.openxmlformats.org/officeDocument/2006/relationships" r:id="rId1"/>
            </a:rPr>
            <a:t>https://www.assemblea.emr.it/lassemblea/organizzazione/Servizi-e-uffici/segreteria-affari-legislativi-coord-commissioni/analisi-delle-politiche-pubbliche-e-clausole-valutative</a:t>
          </a:r>
          <a:r>
            <a:rPr lang="it-IT" altLang="it-IT" sz="1800" kern="1200" dirty="0">
              <a:solidFill>
                <a:srgbClr val="0070C0"/>
              </a:solidFill>
              <a:latin typeface="Calibri" panose="020F0502020204030204" pitchFamily="34" charset="0"/>
              <a:cs typeface="Calibri" panose="020F0502020204030204" pitchFamily="34" charset="0"/>
            </a:rPr>
            <a:t> </a:t>
          </a:r>
          <a:endParaRPr lang="en-US" sz="1800" kern="1200" dirty="0"/>
        </a:p>
      </dsp:txBody>
      <dsp:txXfrm>
        <a:off x="4588706" y="1235043"/>
        <a:ext cx="3209850" cy="2707898"/>
      </dsp:txXfrm>
    </dsp:sp>
    <dsp:sp modelId="{53C91CEF-5013-4877-9BF8-B3CB98571769}">
      <dsp:nvSpPr>
        <dsp:cNvPr id="0" name=""/>
        <dsp:cNvSpPr/>
      </dsp:nvSpPr>
      <dsp:spPr>
        <a:xfrm>
          <a:off x="8258175" y="794193"/>
          <a:ext cx="3378344" cy="2869162"/>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078D5C-165B-430F-8161-E69D81EDF803}">
      <dsp:nvSpPr>
        <dsp:cNvPr id="0" name=""/>
        <dsp:cNvSpPr/>
      </dsp:nvSpPr>
      <dsp:spPr>
        <a:xfrm>
          <a:off x="8633546" y="1150796"/>
          <a:ext cx="3378344" cy="2869162"/>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ct val="35000"/>
            </a:spcAft>
            <a:buNone/>
          </a:pPr>
          <a:r>
            <a:rPr lang="it-IT" altLang="it-IT" sz="1800" kern="1200" dirty="0">
              <a:latin typeface="Calibri" panose="020F0502020204030204" pitchFamily="34" charset="0"/>
              <a:cs typeface="Calibri" panose="020F0502020204030204" pitchFamily="34" charset="0"/>
            </a:rPr>
            <a:t>La scheda AIR relativa ai progetti di legge considerati, è pubblicata nella banca dati “</a:t>
          </a:r>
          <a:r>
            <a:rPr lang="it-IT" altLang="it-IT" sz="1800" kern="1200" dirty="0">
              <a:solidFill>
                <a:schemeClr val="bg2"/>
              </a:solidFill>
              <a:latin typeface="Calibri" panose="020F0502020204030204" pitchFamily="34" charset="0"/>
              <a:cs typeface="Calibri" panose="020F0502020204030204" pitchFamily="34" charset="0"/>
            </a:rPr>
            <a:t>Demetra</a:t>
          </a:r>
          <a:r>
            <a:rPr lang="it-IT" altLang="it-IT" sz="1800" kern="1200" dirty="0">
              <a:latin typeface="Calibri" panose="020F0502020204030204" pitchFamily="34" charset="0"/>
              <a:cs typeface="Calibri" panose="020F0502020204030204" pitchFamily="34" charset="0"/>
            </a:rPr>
            <a:t>” dove, per ciascuna legge regionale di riferimento, è stata creata un’apposita sezione dedicata alla “Valutazione delle politiche pubbliche”. </a:t>
          </a:r>
          <a:endParaRPr lang="en-US" sz="1800" kern="1200" dirty="0"/>
        </a:p>
      </dsp:txBody>
      <dsp:txXfrm>
        <a:off x="8717581" y="1234831"/>
        <a:ext cx="3210274" cy="27010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F7A97-6B1E-4995-B772-AA896DABD609}">
      <dsp:nvSpPr>
        <dsp:cNvPr id="0" name=""/>
        <dsp:cNvSpPr/>
      </dsp:nvSpPr>
      <dsp:spPr>
        <a:xfrm>
          <a:off x="0" y="339728"/>
          <a:ext cx="4832464" cy="2221628"/>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ts val="0"/>
            </a:spcAft>
            <a:buNone/>
          </a:pPr>
          <a:r>
            <a:rPr lang="it-IT" sz="1200" b="1" kern="1200" dirty="0">
              <a:solidFill>
                <a:schemeClr val="bg1"/>
              </a:solidFill>
              <a:latin typeface="Arial" panose="020B0604020202020204" pitchFamily="34" charset="0"/>
              <a:cs typeface="Arial" panose="020B0604020202020204" pitchFamily="34" charset="0"/>
            </a:rPr>
            <a:t>Il Decreto del Presidente del Consiglio dei Ministri 15 settembre 2017, n.169</a:t>
          </a:r>
        </a:p>
        <a:p>
          <a:pPr marL="0" lvl="0" indent="0" algn="ctr" defTabSz="533400">
            <a:lnSpc>
              <a:spcPct val="90000"/>
            </a:lnSpc>
            <a:spcBef>
              <a:spcPct val="0"/>
            </a:spcBef>
            <a:spcAft>
              <a:spcPts val="0"/>
            </a:spcAft>
            <a:buNone/>
          </a:pPr>
          <a:r>
            <a:rPr lang="it-IT" sz="1400" kern="1200" dirty="0">
              <a:solidFill>
                <a:schemeClr val="bg1"/>
              </a:solidFill>
              <a:latin typeface="Arial" panose="020B0604020202020204" pitchFamily="34" charset="0"/>
              <a:cs typeface="Arial" panose="020B0604020202020204" pitchFamily="34" charset="0"/>
            </a:rPr>
            <a:t>Il DPCM  riporta che AIR VIR e consultazione sono strumenti che, tra loro integrati, concorrono ad una </a:t>
          </a:r>
          <a:r>
            <a:rPr lang="it-IT" sz="1400" kern="1200" dirty="0" err="1">
              <a:solidFill>
                <a:schemeClr val="bg1"/>
              </a:solidFill>
              <a:latin typeface="Arial" panose="020B0604020202020204" pitchFamily="34" charset="0"/>
              <a:cs typeface="Arial" panose="020B0604020202020204" pitchFamily="34" charset="0"/>
            </a:rPr>
            <a:t>better</a:t>
          </a:r>
          <a:r>
            <a:rPr lang="it-IT" sz="1400" kern="1200" dirty="0">
              <a:solidFill>
                <a:schemeClr val="bg1"/>
              </a:solidFill>
              <a:latin typeface="Arial" panose="020B0604020202020204" pitchFamily="34" charset="0"/>
              <a:cs typeface="Arial" panose="020B0604020202020204" pitchFamily="34" charset="0"/>
            </a:rPr>
            <a:t> </a:t>
          </a:r>
          <a:r>
            <a:rPr lang="it-IT" sz="1400" kern="1200" dirty="0" err="1">
              <a:solidFill>
                <a:schemeClr val="bg1"/>
              </a:solidFill>
              <a:latin typeface="Arial" panose="020B0604020202020204" pitchFamily="34" charset="0"/>
              <a:cs typeface="Arial" panose="020B0604020202020204" pitchFamily="34" charset="0"/>
            </a:rPr>
            <a:t>regulation</a:t>
          </a:r>
          <a:r>
            <a:rPr lang="it-IT" sz="1400" kern="1200" dirty="0">
              <a:solidFill>
                <a:schemeClr val="bg1"/>
              </a:solidFill>
              <a:latin typeface="Arial" panose="020B0604020202020204" pitchFamily="34" charset="0"/>
              <a:cs typeface="Arial" panose="020B0604020202020204" pitchFamily="34" charset="0"/>
            </a:rPr>
            <a:t>, alla</a:t>
          </a:r>
        </a:p>
        <a:p>
          <a:pPr marL="0" lvl="0" indent="0" algn="ctr" defTabSz="533400">
            <a:lnSpc>
              <a:spcPct val="90000"/>
            </a:lnSpc>
            <a:spcBef>
              <a:spcPct val="0"/>
            </a:spcBef>
            <a:spcAft>
              <a:spcPts val="0"/>
            </a:spcAft>
            <a:buNone/>
          </a:pPr>
          <a:r>
            <a:rPr lang="it-IT" sz="1400" kern="1200" dirty="0">
              <a:solidFill>
                <a:schemeClr val="bg1"/>
              </a:solidFill>
              <a:latin typeface="Arial" panose="020B0604020202020204" pitchFamily="34" charset="0"/>
              <a:cs typeface="Arial" panose="020B0604020202020204" pitchFamily="34" charset="0"/>
            </a:rPr>
            <a:t>trasparenza, chiarezza e completezza dell'informazione, secondo un approccio circolare.</a:t>
          </a:r>
          <a:endParaRPr lang="it-IT" sz="1400" b="1" kern="1200" dirty="0">
            <a:solidFill>
              <a:schemeClr val="bg1"/>
            </a:solidFill>
            <a:latin typeface="Arial" panose="020B0604020202020204" pitchFamily="34" charset="0"/>
            <a:cs typeface="Arial" panose="020B0604020202020204" pitchFamily="34" charset="0"/>
          </a:endParaRPr>
        </a:p>
      </dsp:txBody>
      <dsp:txXfrm>
        <a:off x="707698" y="665078"/>
        <a:ext cx="3417068" cy="1570928"/>
      </dsp:txXfrm>
    </dsp:sp>
    <dsp:sp modelId="{567A7DA3-EB1B-41D5-A5DB-EE9915D6A7C6}">
      <dsp:nvSpPr>
        <dsp:cNvPr id="0" name=""/>
        <dsp:cNvSpPr/>
      </dsp:nvSpPr>
      <dsp:spPr>
        <a:xfrm rot="3434856" flipH="1">
          <a:off x="2102084" y="2926316"/>
          <a:ext cx="846127" cy="205223"/>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it-IT" sz="800" kern="1200"/>
        </a:p>
      </dsp:txBody>
      <dsp:txXfrm>
        <a:off x="2149522" y="2993250"/>
        <a:ext cx="784560" cy="123133"/>
      </dsp:txXfrm>
    </dsp:sp>
    <dsp:sp modelId="{A614D9BB-5235-4856-8A3B-2E07A9E05F9F}">
      <dsp:nvSpPr>
        <dsp:cNvPr id="0" name=""/>
        <dsp:cNvSpPr/>
      </dsp:nvSpPr>
      <dsp:spPr>
        <a:xfrm>
          <a:off x="1692254" y="3175749"/>
          <a:ext cx="5623643" cy="2672601"/>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it-IT" sz="1200" b="1" kern="1200" dirty="0" err="1">
              <a:solidFill>
                <a:schemeClr val="bg1"/>
              </a:solidFill>
              <a:latin typeface="Arial" panose="020B0604020202020204" pitchFamily="34" charset="0"/>
              <a:cs typeface="Arial" panose="020B0604020202020204" pitchFamily="34" charset="0"/>
            </a:rPr>
            <a:t>lter</a:t>
          </a:r>
          <a:r>
            <a:rPr lang="it-IT" sz="1200" b="1" kern="1200" dirty="0">
              <a:solidFill>
                <a:schemeClr val="bg1"/>
              </a:solidFill>
              <a:latin typeface="Arial" panose="020B0604020202020204" pitchFamily="34" charset="0"/>
              <a:cs typeface="Arial" panose="020B0604020202020204" pitchFamily="34" charset="0"/>
            </a:rPr>
            <a:t> legislativo della proposta di legge sulla partecipazione</a:t>
          </a:r>
        </a:p>
        <a:p>
          <a:pPr marL="0" lvl="0" indent="0" algn="ctr" defTabSz="533400">
            <a:lnSpc>
              <a:spcPct val="90000"/>
            </a:lnSpc>
            <a:spcBef>
              <a:spcPct val="0"/>
            </a:spcBef>
            <a:spcAft>
              <a:spcPct val="35000"/>
            </a:spcAft>
            <a:buNone/>
          </a:pPr>
          <a:r>
            <a:rPr lang="it-IT" sz="1400" kern="1200" dirty="0">
              <a:solidFill>
                <a:schemeClr val="bg1"/>
              </a:solidFill>
              <a:latin typeface="Arial" panose="020B0604020202020204" pitchFamily="34" charset="0"/>
              <a:cs typeface="Arial" panose="020B0604020202020204" pitchFamily="34" charset="0"/>
            </a:rPr>
            <a:t>Il percorso seguito durante l’ter legislativo che ha </a:t>
          </a:r>
          <a:r>
            <a:rPr lang="it-IT" sz="1400" kern="1200" dirty="0">
              <a:solidFill>
                <a:schemeClr val="bg1"/>
              </a:solidFill>
              <a:latin typeface="Arial" panose="020B0604020202020204" pitchFamily="34" charset="0"/>
              <a:ea typeface="+mn-ea"/>
              <a:cs typeface="Arial" panose="020B0604020202020204" pitchFamily="34" charset="0"/>
            </a:rPr>
            <a:t>portato alla scrittura della proposta di legge sulla partecipazione ora divenuta </a:t>
          </a:r>
          <a:r>
            <a:rPr lang="it-IT" sz="1400" kern="1200" dirty="0" err="1">
              <a:solidFill>
                <a:schemeClr val="bg1"/>
              </a:solidFill>
              <a:latin typeface="Arial" panose="020B0604020202020204" pitchFamily="34" charset="0"/>
              <a:ea typeface="+mn-ea"/>
              <a:cs typeface="Arial" panose="020B0604020202020204" pitchFamily="34" charset="0"/>
            </a:rPr>
            <a:t>lr</a:t>
          </a:r>
          <a:r>
            <a:rPr lang="it-IT" sz="1400" kern="1200" dirty="0">
              <a:solidFill>
                <a:schemeClr val="bg1"/>
              </a:solidFill>
              <a:latin typeface="Arial" panose="020B0604020202020204" pitchFamily="34" charset="0"/>
              <a:ea typeface="+mn-ea"/>
              <a:cs typeface="Arial" panose="020B0604020202020204" pitchFamily="34" charset="0"/>
            </a:rPr>
            <a:t> n. 15/2018 e all’abrogazione della </a:t>
          </a:r>
          <a:r>
            <a:rPr lang="it-IT" sz="1400" kern="1200" dirty="0" err="1">
              <a:solidFill>
                <a:schemeClr val="bg1"/>
              </a:solidFill>
              <a:latin typeface="Arial" panose="020B0604020202020204" pitchFamily="34" charset="0"/>
              <a:ea typeface="+mn-ea"/>
              <a:cs typeface="Arial" panose="020B0604020202020204" pitchFamily="34" charset="0"/>
            </a:rPr>
            <a:t>lr</a:t>
          </a:r>
          <a:r>
            <a:rPr lang="it-IT" sz="1400" kern="1200" dirty="0">
              <a:solidFill>
                <a:schemeClr val="bg1"/>
              </a:solidFill>
              <a:latin typeface="Arial" panose="020B0604020202020204" pitchFamily="34" charset="0"/>
              <a:ea typeface="+mn-ea"/>
              <a:cs typeface="Arial" panose="020B0604020202020204" pitchFamily="34" charset="0"/>
            </a:rPr>
            <a:t> n.3/2010, rappresenta un esempio di quell’approccio circolare che concorre alla qualità del processo normativo e che sarebbe auspicabile fosse alla base di tutte le proposte di legge come disposto nel DPCM n.169/2017</a:t>
          </a:r>
        </a:p>
      </dsp:txBody>
      <dsp:txXfrm>
        <a:off x="2515817" y="3567142"/>
        <a:ext cx="3976517" cy="1889815"/>
      </dsp:txXfrm>
    </dsp:sp>
    <dsp:sp modelId="{96E7D089-1FAA-41A0-AD4E-9F9653712948}">
      <dsp:nvSpPr>
        <dsp:cNvPr id="0" name=""/>
        <dsp:cNvSpPr/>
      </dsp:nvSpPr>
      <dsp:spPr>
        <a:xfrm rot="21575949" flipV="1">
          <a:off x="3895854" y="273113"/>
          <a:ext cx="3744471" cy="291490"/>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it-IT" sz="1200" kern="1200">
            <a:solidFill>
              <a:schemeClr val="bg1"/>
            </a:solidFill>
            <a:highlight>
              <a:srgbClr val="000000"/>
            </a:highlight>
          </a:endParaRPr>
        </a:p>
      </dsp:txBody>
      <dsp:txXfrm rot="-10800000">
        <a:off x="3895855" y="331717"/>
        <a:ext cx="3657024" cy="174894"/>
      </dsp:txXfrm>
    </dsp:sp>
    <dsp:sp modelId="{271F2574-96E8-4457-9FEE-FFFCACBB7A99}">
      <dsp:nvSpPr>
        <dsp:cNvPr id="0" name=""/>
        <dsp:cNvSpPr/>
      </dsp:nvSpPr>
      <dsp:spPr>
        <a:xfrm>
          <a:off x="7641460" y="191557"/>
          <a:ext cx="4293051" cy="5522209"/>
        </a:xfrm>
        <a:prstGeom prst="ellips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it-IT" sz="1200" b="1" kern="1200" dirty="0">
              <a:solidFill>
                <a:schemeClr val="bg1"/>
              </a:solidFill>
              <a:latin typeface="Arial" panose="020B0604020202020204" pitchFamily="34" charset="0"/>
              <a:cs typeface="Arial" panose="020B0604020202020204" pitchFamily="34" charset="0"/>
            </a:rPr>
            <a:t>Il ciclo della regolazione</a:t>
          </a:r>
        </a:p>
        <a:p>
          <a:pPr marL="0" lvl="0" indent="0" algn="ctr" defTabSz="533400">
            <a:lnSpc>
              <a:spcPct val="90000"/>
            </a:lnSpc>
            <a:spcBef>
              <a:spcPct val="0"/>
            </a:spcBef>
            <a:spcAft>
              <a:spcPct val="35000"/>
            </a:spcAft>
            <a:buNone/>
          </a:pPr>
          <a:r>
            <a:rPr lang="it-IT" sz="1400" kern="1200" dirty="0">
              <a:solidFill>
                <a:schemeClr val="bg1"/>
              </a:solidFill>
              <a:latin typeface="Arial" panose="020B0604020202020204" pitchFamily="34" charset="0"/>
              <a:cs typeface="Arial" panose="020B0604020202020204" pitchFamily="34" charset="0"/>
            </a:rPr>
            <a:t>Un sistema normativo di qualità, efficace e capace di rispondere ai bisogni della collettività e che mira allo sviluppo e alla crescita sostenibile deve essere di tipo circolare e cioè deve prevedere fasi che vanno dall’analisi della possibilità di un intervento regolatorio, all’ideazione, alla comunicazione, all’attuazione, alla valutazione e alla correzione o </a:t>
          </a:r>
          <a:r>
            <a:rPr lang="it-IT" sz="1400" kern="1200" dirty="0" err="1">
              <a:solidFill>
                <a:schemeClr val="bg1"/>
              </a:solidFill>
              <a:latin typeface="Arial" panose="020B0604020202020204" pitchFamily="34" charset="0"/>
              <a:cs typeface="Arial" panose="020B0604020202020204" pitchFamily="34" charset="0"/>
            </a:rPr>
            <a:t>ri</a:t>
          </a:r>
          <a:r>
            <a:rPr lang="it-IT" sz="1400" kern="1200" dirty="0">
              <a:solidFill>
                <a:schemeClr val="bg1"/>
              </a:solidFill>
              <a:latin typeface="Arial" panose="020B0604020202020204" pitchFamily="34" charset="0"/>
              <a:cs typeface="Arial" panose="020B0604020202020204" pitchFamily="34" charset="0"/>
            </a:rPr>
            <a:t>-regolazione. In ottica di </a:t>
          </a:r>
          <a:r>
            <a:rPr lang="it-IT" sz="1400" kern="1200" dirty="0" err="1">
              <a:solidFill>
                <a:schemeClr val="bg1"/>
              </a:solidFill>
              <a:latin typeface="Arial" panose="020B0604020202020204" pitchFamily="34" charset="0"/>
              <a:cs typeface="Arial" panose="020B0604020202020204" pitchFamily="34" charset="0"/>
            </a:rPr>
            <a:t>better</a:t>
          </a:r>
          <a:r>
            <a:rPr lang="it-IT" sz="1400" kern="1200" dirty="0">
              <a:solidFill>
                <a:schemeClr val="bg1"/>
              </a:solidFill>
              <a:latin typeface="Arial" panose="020B0604020202020204" pitchFamily="34" charset="0"/>
              <a:cs typeface="Arial" panose="020B0604020202020204" pitchFamily="34" charset="0"/>
            </a:rPr>
            <a:t> </a:t>
          </a:r>
          <a:r>
            <a:rPr lang="it-IT" sz="1400" kern="1200" dirty="0" err="1">
              <a:solidFill>
                <a:schemeClr val="bg1"/>
              </a:solidFill>
              <a:latin typeface="Arial" panose="020B0604020202020204" pitchFamily="34" charset="0"/>
              <a:cs typeface="Arial" panose="020B0604020202020204" pitchFamily="34" charset="0"/>
            </a:rPr>
            <a:t>regulation</a:t>
          </a:r>
          <a:r>
            <a:rPr lang="it-IT" sz="1400" kern="1200" dirty="0">
              <a:solidFill>
                <a:schemeClr val="bg1"/>
              </a:solidFill>
              <a:latin typeface="Arial" panose="020B0604020202020204" pitchFamily="34" charset="0"/>
              <a:cs typeface="Arial" panose="020B0604020202020204" pitchFamily="34" charset="0"/>
            </a:rPr>
            <a:t> si va dalla fase ex ante (programma normativo e Air), all’adozione della norma (</a:t>
          </a:r>
          <a:r>
            <a:rPr lang="it-IT" sz="1400" kern="1200" dirty="0" err="1">
              <a:solidFill>
                <a:schemeClr val="bg1"/>
              </a:solidFill>
              <a:latin typeface="Arial" panose="020B0604020202020204" pitchFamily="34" charset="0"/>
              <a:cs typeface="Arial" panose="020B0604020202020204" pitchFamily="34" charset="0"/>
            </a:rPr>
            <a:t>drafting</a:t>
          </a:r>
          <a:r>
            <a:rPr lang="it-IT" sz="1400" kern="1200" dirty="0">
              <a:solidFill>
                <a:schemeClr val="bg1"/>
              </a:solidFill>
              <a:latin typeface="Arial" panose="020B0604020202020204" pitchFamily="34" charset="0"/>
              <a:cs typeface="Arial" panose="020B0604020202020204" pitchFamily="34" charset="0"/>
            </a:rPr>
            <a:t>), al monitoraggio, alla valutazione (VIR). </a:t>
          </a:r>
        </a:p>
        <a:p>
          <a:pPr marL="0" lvl="0" indent="0" algn="ctr" defTabSz="533400">
            <a:lnSpc>
              <a:spcPct val="90000"/>
            </a:lnSpc>
            <a:spcBef>
              <a:spcPct val="0"/>
            </a:spcBef>
            <a:spcAft>
              <a:spcPct val="35000"/>
            </a:spcAft>
            <a:buNone/>
          </a:pPr>
          <a:r>
            <a:rPr lang="it-IT" sz="1400" kern="1200" dirty="0">
              <a:solidFill>
                <a:schemeClr val="bg1"/>
              </a:solidFill>
              <a:latin typeface="Arial" panose="020B0604020202020204" pitchFamily="34" charset="0"/>
              <a:cs typeface="Arial" panose="020B0604020202020204" pitchFamily="34" charset="0"/>
            </a:rPr>
            <a:t>In ogni fase risultano importanti le consultazioni e il coinvolgimento di stakeholders, anche attraverso forme di partecipazione. </a:t>
          </a:r>
          <a:endParaRPr lang="it-IT" sz="1400" kern="1200" baseline="30000" dirty="0">
            <a:solidFill>
              <a:schemeClr val="bg1"/>
            </a:solidFill>
            <a:latin typeface="Arial" panose="020B0604020202020204" pitchFamily="34" charset="0"/>
            <a:cs typeface="Arial" panose="020B0604020202020204" pitchFamily="34" charset="0"/>
          </a:endParaRPr>
        </a:p>
        <a:p>
          <a:pPr marL="0" lvl="0" indent="0" algn="ctr" defTabSz="533400">
            <a:lnSpc>
              <a:spcPct val="90000"/>
            </a:lnSpc>
            <a:spcBef>
              <a:spcPct val="0"/>
            </a:spcBef>
            <a:spcAft>
              <a:spcPct val="35000"/>
            </a:spcAft>
            <a:buNone/>
          </a:pPr>
          <a:r>
            <a:rPr lang="it-IT" sz="1400" kern="1200" dirty="0">
              <a:solidFill>
                <a:schemeClr val="bg1"/>
              </a:solidFill>
              <a:latin typeface="Arial" panose="020B0604020202020204" pitchFamily="34" charset="0"/>
              <a:cs typeface="Arial" panose="020B0604020202020204" pitchFamily="34" charset="0"/>
            </a:rPr>
            <a:t>Ogni fase deve inoltre essere comunicata per garantire la trasparenza dell’intero processo. </a:t>
          </a:r>
        </a:p>
      </dsp:txBody>
      <dsp:txXfrm>
        <a:off x="8270163" y="1000266"/>
        <a:ext cx="3035645" cy="3904791"/>
      </dsp:txXfrm>
    </dsp:sp>
    <dsp:sp modelId="{69DA7720-6EB4-4C34-B380-9A3DEEF14F7B}">
      <dsp:nvSpPr>
        <dsp:cNvPr id="0" name=""/>
        <dsp:cNvSpPr/>
      </dsp:nvSpPr>
      <dsp:spPr>
        <a:xfrm rot="188786" flipH="1" flipV="1">
          <a:off x="7178712" y="5234789"/>
          <a:ext cx="1256804" cy="28107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it-IT" sz="1200" kern="1200"/>
        </a:p>
      </dsp:txBody>
      <dsp:txXfrm rot="10800000">
        <a:off x="7262969" y="5293317"/>
        <a:ext cx="1172483" cy="1686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840FF-FD0B-40AB-BBA6-E54DA10A26FA}">
      <dsp:nvSpPr>
        <dsp:cNvPr id="0" name=""/>
        <dsp:cNvSpPr/>
      </dsp:nvSpPr>
      <dsp:spPr>
        <a:xfrm>
          <a:off x="111722" y="0"/>
          <a:ext cx="1335601" cy="2333625"/>
        </a:xfrm>
        <a:prstGeom prst="triangle">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754964-9408-472F-B664-7362240A2756}">
      <dsp:nvSpPr>
        <dsp:cNvPr id="0" name=""/>
        <dsp:cNvSpPr/>
      </dsp:nvSpPr>
      <dsp:spPr>
        <a:xfrm>
          <a:off x="510187" y="0"/>
          <a:ext cx="1559416" cy="1845374"/>
        </a:xfrm>
        <a:prstGeom prst="roundRect">
          <a:avLst/>
        </a:prstGeom>
        <a:blipFill rotWithShape="0">
          <a:blip xmlns:r="http://schemas.openxmlformats.org/officeDocument/2006/relationships" r:embed="rId1"/>
          <a:srcRect/>
          <a:stretch>
            <a:fillRect l="-18000" r="-18000"/>
          </a:stretch>
        </a:blipFill>
        <a:ln w="127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b="1" kern="1200" dirty="0">
            <a:solidFill>
              <a:schemeClr val="tx1"/>
            </a:solidFill>
            <a:latin typeface="Arial" panose="020B0604020202020204" pitchFamily="34" charset="0"/>
            <a:cs typeface="Arial" panose="020B0604020202020204" pitchFamily="34" charset="0"/>
          </a:endParaRPr>
        </a:p>
      </dsp:txBody>
      <dsp:txXfrm>
        <a:off x="586311" y="76124"/>
        <a:ext cx="1407168" cy="16931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69039-C308-4C7F-8CDD-0B9E45ABF85F}">
      <dsp:nvSpPr>
        <dsp:cNvPr id="0" name=""/>
        <dsp:cNvSpPr/>
      </dsp:nvSpPr>
      <dsp:spPr>
        <a:xfrm>
          <a:off x="52661" y="258158"/>
          <a:ext cx="8588880" cy="1839733"/>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it-IT" sz="2000" kern="1200" dirty="0">
              <a:solidFill>
                <a:schemeClr val="bg1"/>
              </a:solidFill>
              <a:latin typeface="+mj-lt"/>
              <a:cs typeface="Arial" panose="020B0604020202020204" pitchFamily="34" charset="0"/>
            </a:rPr>
            <a:t>In vista della revisione della </a:t>
          </a:r>
          <a:r>
            <a:rPr lang="it-IT" sz="2000" kern="1200" dirty="0" err="1">
              <a:solidFill>
                <a:schemeClr val="bg1"/>
              </a:solidFill>
              <a:latin typeface="+mj-lt"/>
              <a:cs typeface="Arial" panose="020B0604020202020204" pitchFamily="34" charset="0"/>
            </a:rPr>
            <a:t>lr</a:t>
          </a:r>
          <a:r>
            <a:rPr lang="it-IT" sz="2000" kern="1200" dirty="0">
              <a:solidFill>
                <a:schemeClr val="bg1"/>
              </a:solidFill>
              <a:latin typeface="+mj-lt"/>
              <a:cs typeface="Arial" panose="020B0604020202020204" pitchFamily="34" charset="0"/>
            </a:rPr>
            <a:t> 3/2010 è stato istituito un gruppo di lavoro misto Giunta regionale e Assemblea legislativa allo scopo di conferire maggiore rilevanza e concretezza all’istituto della democrazia partecipativa ed alle tematiche ad essa collegate</a:t>
          </a:r>
          <a:endParaRPr lang="it-IT" sz="1200" kern="1200" dirty="0">
            <a:solidFill>
              <a:schemeClr val="bg1"/>
            </a:solidFill>
            <a:latin typeface="+mj-lt"/>
            <a:cs typeface="Arial" panose="020B0604020202020204" pitchFamily="34" charset="0"/>
          </a:endParaRPr>
        </a:p>
      </dsp:txBody>
      <dsp:txXfrm>
        <a:off x="142469" y="347966"/>
        <a:ext cx="8409264" cy="1660117"/>
      </dsp:txXfrm>
    </dsp:sp>
    <dsp:sp modelId="{D02603DC-6D6D-4777-8B8F-047AB959B4A5}">
      <dsp:nvSpPr>
        <dsp:cNvPr id="0" name=""/>
        <dsp:cNvSpPr/>
      </dsp:nvSpPr>
      <dsp:spPr>
        <a:xfrm rot="5400000">
          <a:off x="4714345" y="1088659"/>
          <a:ext cx="2884168" cy="4864151"/>
        </a:xfrm>
        <a:prstGeom prst="round2SameRect">
          <a:avLst/>
        </a:prstGeom>
        <a:solidFill>
          <a:schemeClr val="bg2">
            <a:alpha val="90000"/>
          </a:schemeClr>
        </a:solidFill>
        <a:ln w="28575" cap="flat" cmpd="sng" algn="ctr">
          <a:solidFill>
            <a:schemeClr val="accent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t-IT" sz="1800" kern="1200" dirty="0">
              <a:latin typeface="+mj-lt"/>
              <a:cs typeface="Arial" panose="020B0604020202020204" pitchFamily="34" charset="0"/>
            </a:rPr>
            <a:t>dalla relazione di ritorno della Giunta regionale in risposta alla clausola valutativa (</a:t>
          </a:r>
          <a:r>
            <a:rPr lang="it-IT" sz="1800" i="1" kern="1200" dirty="0" err="1">
              <a:latin typeface="+mj-lt"/>
              <a:cs typeface="Arial" panose="020B0604020202020204" pitchFamily="34" charset="0"/>
            </a:rPr>
            <a:t>lr</a:t>
          </a:r>
          <a:r>
            <a:rPr lang="it-IT" sz="1800" i="1" kern="1200" dirty="0">
              <a:latin typeface="+mj-lt"/>
              <a:cs typeface="Arial" panose="020B0604020202020204" pitchFamily="34" charset="0"/>
            </a:rPr>
            <a:t> n.3/2010 art.18</a:t>
          </a:r>
          <a:r>
            <a:rPr lang="it-IT" sz="1800" kern="1200" dirty="0">
              <a:latin typeface="+mj-lt"/>
              <a:cs typeface="Arial" panose="020B0604020202020204" pitchFamily="34" charset="0"/>
            </a:rPr>
            <a:t>). </a:t>
          </a:r>
        </a:p>
        <a:p>
          <a:pPr marL="171450" lvl="1" indent="-171450" algn="l" defTabSz="800100">
            <a:lnSpc>
              <a:spcPct val="90000"/>
            </a:lnSpc>
            <a:spcBef>
              <a:spcPct val="0"/>
            </a:spcBef>
            <a:spcAft>
              <a:spcPct val="15000"/>
            </a:spcAft>
            <a:buChar char="•"/>
          </a:pPr>
          <a:r>
            <a:rPr lang="it-IT" sz="1800" kern="1200" dirty="0">
              <a:latin typeface="+mj-lt"/>
              <a:cs typeface="Arial" panose="020B0604020202020204" pitchFamily="34" charset="0"/>
            </a:rPr>
            <a:t>dal percorso di ascolto partecipato che si è articolato in un questionario online “Cittadino protagonista”, rivolto a tutti i cittadini e in una serie di incontri/eventi territoriali “Diciamo la nostra”, rivolti ad amministratori, referenti di progetti, rappresentanti di associazioni, operatori pubblici e privati e cittadini.</a:t>
          </a:r>
        </a:p>
      </dsp:txBody>
      <dsp:txXfrm rot="-5400000">
        <a:off x="3724354" y="2219444"/>
        <a:ext cx="4723358" cy="2602582"/>
      </dsp:txXfrm>
    </dsp:sp>
    <dsp:sp modelId="{5F880BBD-5CF9-45D2-9C4B-F1E612DC936C}">
      <dsp:nvSpPr>
        <dsp:cNvPr id="0" name=""/>
        <dsp:cNvSpPr/>
      </dsp:nvSpPr>
      <dsp:spPr>
        <a:xfrm>
          <a:off x="26330" y="2095848"/>
          <a:ext cx="3698023" cy="2849771"/>
        </a:xfrm>
        <a:prstGeom prst="roundRect">
          <a:avLst/>
        </a:prstGeom>
        <a:solidFill>
          <a:schemeClr val="bg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it-IT" sz="2000" kern="1200" dirty="0">
              <a:solidFill>
                <a:schemeClr val="bg1"/>
              </a:solidFill>
              <a:latin typeface="+mj-lt"/>
              <a:cs typeface="Arial" panose="020B0604020202020204" pitchFamily="34" charset="0"/>
            </a:rPr>
            <a:t>Il Gruppo di lavoro nel suo processo di revisione della norma ha tenuto conto di quanto emerso:</a:t>
          </a:r>
        </a:p>
      </dsp:txBody>
      <dsp:txXfrm>
        <a:off x="165444" y="2234962"/>
        <a:ext cx="3419795" cy="25715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97DBDD-133C-46C2-94F8-E778A0B64CEE}" type="datetimeFigureOut">
              <a:rPr lang="it-IT" smtClean="0"/>
              <a:t>24/09/2020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A64C1B-8817-4EAE-BF82-7E786079276B}" type="slidenum">
              <a:rPr lang="it-IT" smtClean="0"/>
              <a:t>‹N›</a:t>
            </a:fld>
            <a:endParaRPr lang="it-IT"/>
          </a:p>
        </p:txBody>
      </p:sp>
    </p:spTree>
    <p:extLst>
      <p:ext uri="{BB962C8B-B14F-4D97-AF65-F5344CB8AC3E}">
        <p14:creationId xmlns:p14="http://schemas.microsoft.com/office/powerpoint/2010/main" val="317256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a:extLst>
              <a:ext uri="{FF2B5EF4-FFF2-40B4-BE49-F238E27FC236}">
                <a16:creationId xmlns:a16="http://schemas.microsoft.com/office/drawing/2014/main" id="{D6E0B4F5-FB9E-4697-9D54-F0A883ECBF6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Segnaposto note 2">
            <a:extLst>
              <a:ext uri="{FF2B5EF4-FFF2-40B4-BE49-F238E27FC236}">
                <a16:creationId xmlns:a16="http://schemas.microsoft.com/office/drawing/2014/main" id="{3F1D712F-EC5F-4865-BBAA-8B61527A902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45060" name="Segnaposto piè di pagina 3">
            <a:extLst>
              <a:ext uri="{FF2B5EF4-FFF2-40B4-BE49-F238E27FC236}">
                <a16:creationId xmlns:a16="http://schemas.microsoft.com/office/drawing/2014/main" id="{AD0125A5-F559-4449-81A7-4C6DEDC89C65}"/>
              </a:ext>
            </a:extLst>
          </p:cNvPr>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a:solidFill>
                  <a:srgbClr val="000000"/>
                </a:solidFill>
                <a:latin typeface="Calibri" panose="020F0502020204030204" pitchFamily="34" charset="0"/>
              </a:rPr>
              <a:t>Dott. Enzo Madonna</a:t>
            </a:r>
          </a:p>
        </p:txBody>
      </p:sp>
      <p:sp>
        <p:nvSpPr>
          <p:cNvPr id="45061" name="Segnaposto numero diapositiva 4">
            <a:extLst>
              <a:ext uri="{FF2B5EF4-FFF2-40B4-BE49-F238E27FC236}">
                <a16:creationId xmlns:a16="http://schemas.microsoft.com/office/drawing/2014/main" id="{A2973CB2-C2D4-45D5-AB09-AE1B1C1359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5F3DD7B-0809-41E5-8AC9-1DEE0A7CA45C}" type="slidenum">
              <a:rPr lang="it-IT" altLang="it-IT" smtClean="0">
                <a:solidFill>
                  <a:srgbClr val="000000"/>
                </a:solidFill>
                <a:latin typeface="Calibri" panose="020F0502020204030204" pitchFamily="34" charset="0"/>
              </a:rPr>
              <a:pPr eaLnBrk="1" hangingPunct="1"/>
              <a:t>31</a:t>
            </a:fld>
            <a:endParaRPr lang="it-IT" altLang="it-IT">
              <a:solidFill>
                <a:srgbClr val="000000"/>
              </a:solidFill>
              <a:latin typeface="Calibri" panose="020F0502020204030204" pitchFamily="34" charset="0"/>
            </a:endParaRPr>
          </a:p>
        </p:txBody>
      </p:sp>
    </p:spTree>
    <p:extLst>
      <p:ext uri="{BB962C8B-B14F-4D97-AF65-F5344CB8AC3E}">
        <p14:creationId xmlns:p14="http://schemas.microsoft.com/office/powerpoint/2010/main" val="2912381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immagine diapositiva 1">
            <a:extLst>
              <a:ext uri="{FF2B5EF4-FFF2-40B4-BE49-F238E27FC236}">
                <a16:creationId xmlns:a16="http://schemas.microsoft.com/office/drawing/2014/main" id="{6F2E3C53-F312-4272-AD0F-0FBF57EF7D7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Segnaposto note 2">
            <a:extLst>
              <a:ext uri="{FF2B5EF4-FFF2-40B4-BE49-F238E27FC236}">
                <a16:creationId xmlns:a16="http://schemas.microsoft.com/office/drawing/2014/main" id="{3EC26A44-C138-4DCC-84C6-8E49F2BD353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6628" name="Segnaposto piè di pagina 3">
            <a:extLst>
              <a:ext uri="{FF2B5EF4-FFF2-40B4-BE49-F238E27FC236}">
                <a16:creationId xmlns:a16="http://schemas.microsoft.com/office/drawing/2014/main" id="{260293ED-F283-4A5F-B7D6-DAC721B9D60C}"/>
              </a:ext>
            </a:extLst>
          </p:cNvPr>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it-IT">
                <a:solidFill>
                  <a:srgbClr val="000000"/>
                </a:solidFill>
                <a:latin typeface="Calibri" panose="020F0502020204030204" pitchFamily="34" charset="0"/>
              </a:rPr>
              <a:t>Dott. Enzo Madonna</a:t>
            </a:r>
          </a:p>
        </p:txBody>
      </p:sp>
      <p:sp>
        <p:nvSpPr>
          <p:cNvPr id="26629" name="Segnaposto numero diapositiva 4">
            <a:extLst>
              <a:ext uri="{FF2B5EF4-FFF2-40B4-BE49-F238E27FC236}">
                <a16:creationId xmlns:a16="http://schemas.microsoft.com/office/drawing/2014/main" id="{7B98F9FB-D0A3-4757-B299-BA7DC8C1F48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5E06189-31DA-4BF4-8BD0-FF98F44BBC86}" type="slidenum">
              <a:rPr lang="it-IT" altLang="it-IT" smtClean="0">
                <a:solidFill>
                  <a:srgbClr val="000000"/>
                </a:solidFill>
                <a:latin typeface="Calibri" panose="020F0502020204030204" pitchFamily="34" charset="0"/>
              </a:rPr>
              <a:pPr eaLnBrk="1" hangingPunct="1"/>
              <a:t>33</a:t>
            </a:fld>
            <a:endParaRPr lang="it-IT" altLang="it-IT">
              <a:solidFill>
                <a:srgbClr val="000000"/>
              </a:solidFill>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8671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6D4AE67-D1CD-491B-A326-01877E595373}" type="datetimeFigureOut">
              <a:rPr lang="it-IT" smtClean="0"/>
              <a:t>24/09/2020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3596291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6D4AE67-D1CD-491B-A326-01877E595373}" type="datetimeFigureOut">
              <a:rPr lang="it-IT" smtClean="0"/>
              <a:t>24/09/2020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2813845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38200" y="6422854"/>
            <a:ext cx="2743196" cy="365125"/>
          </a:xfrm>
        </p:spPr>
        <p:txBody>
          <a:bodyPr/>
          <a:lstStyle/>
          <a:p>
            <a:fld id="{16D4AE67-D1CD-491B-A326-01877E595373}" type="datetimeFigureOut">
              <a:rPr lang="it-IT" smtClean="0"/>
              <a:t>24/09/2020</a:t>
            </a:fld>
            <a:endParaRPr lang="it-IT"/>
          </a:p>
        </p:txBody>
      </p:sp>
      <p:sp>
        <p:nvSpPr>
          <p:cNvPr id="5" name="Footer Placeholder 4"/>
          <p:cNvSpPr>
            <a:spLocks noGrp="1"/>
          </p:cNvSpPr>
          <p:nvPr>
            <p:ph type="ftr" sz="quarter" idx="11"/>
          </p:nvPr>
        </p:nvSpPr>
        <p:spPr>
          <a:xfrm>
            <a:off x="3776135" y="6422854"/>
            <a:ext cx="4279669" cy="365125"/>
          </a:xfrm>
        </p:spPr>
        <p:txBody>
          <a:bodyPr/>
          <a:lstStyle/>
          <a:p>
            <a:endParaRPr lang="it-IT"/>
          </a:p>
        </p:txBody>
      </p:sp>
      <p:sp>
        <p:nvSpPr>
          <p:cNvPr id="6" name="Slide Number Placeholder 5"/>
          <p:cNvSpPr>
            <a:spLocks noGrp="1"/>
          </p:cNvSpPr>
          <p:nvPr>
            <p:ph type="sldNum" sz="quarter" idx="12"/>
          </p:nvPr>
        </p:nvSpPr>
        <p:spPr>
          <a:xfrm>
            <a:off x="8073048" y="6422854"/>
            <a:ext cx="879759" cy="365125"/>
          </a:xfrm>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130762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6D4AE67-D1CD-491B-A326-01877E595373}" type="datetimeFigureOut">
              <a:rPr lang="it-IT" smtClean="0"/>
              <a:t>24/09/2020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87572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tx2"/>
                </a:solidFill>
              </a:defRPr>
            </a:lvl1pPr>
          </a:lstStyle>
          <a:p>
            <a:fld id="{16D4AE67-D1CD-491B-A326-01877E595373}" type="datetimeFigureOut">
              <a:rPr lang="it-IT" smtClean="0"/>
              <a:t>24/09/2020</a:t>
            </a:fld>
            <a:endParaRPr lang="it-IT"/>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it-IT"/>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F6F34AF-23F5-4815-B6FD-549A2EEF86C9}" type="slidenum">
              <a:rPr lang="it-IT" smtClean="0"/>
              <a:t>‹N›</a:t>
            </a:fld>
            <a:endParaRPr lang="it-IT"/>
          </a:p>
        </p:txBody>
      </p:sp>
    </p:spTree>
    <p:extLst>
      <p:ext uri="{BB962C8B-B14F-4D97-AF65-F5344CB8AC3E}">
        <p14:creationId xmlns:p14="http://schemas.microsoft.com/office/powerpoint/2010/main" val="358354246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6D4AE67-D1CD-491B-A326-01877E595373}" type="datetimeFigureOut">
              <a:rPr lang="it-IT" smtClean="0"/>
              <a:t>24/09/2020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3243374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6D4AE67-D1CD-491B-A326-01877E595373}" type="datetimeFigureOut">
              <a:rPr lang="it-IT" smtClean="0"/>
              <a:t>24/09/2020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270540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6D4AE67-D1CD-491B-A326-01877E595373}" type="datetimeFigureOut">
              <a:rPr lang="it-IT" smtClean="0"/>
              <a:t>24/09/2020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3109224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4AE67-D1CD-491B-A326-01877E595373}" type="datetimeFigureOut">
              <a:rPr lang="it-IT" smtClean="0"/>
              <a:t>24/09/2020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3957183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6D4AE67-D1CD-491B-A326-01877E595373}" type="datetimeFigureOut">
              <a:rPr lang="it-IT" smtClean="0"/>
              <a:t>24/09/2020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1017455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6D4AE67-D1CD-491B-A326-01877E595373}" type="datetimeFigureOut">
              <a:rPr lang="it-IT" smtClean="0"/>
              <a:t>24/09/2020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F6F34AF-23F5-4815-B6FD-549A2EEF86C9}" type="slidenum">
              <a:rPr lang="it-IT" smtClean="0"/>
              <a:t>‹N›</a:t>
            </a:fld>
            <a:endParaRPr lang="it-IT"/>
          </a:p>
        </p:txBody>
      </p:sp>
    </p:spTree>
    <p:extLst>
      <p:ext uri="{BB962C8B-B14F-4D97-AF65-F5344CB8AC3E}">
        <p14:creationId xmlns:p14="http://schemas.microsoft.com/office/powerpoint/2010/main" val="3656229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16D4AE67-D1CD-491B-A326-01877E595373}" type="datetimeFigureOut">
              <a:rPr lang="it-IT" smtClean="0"/>
              <a:t>24/09/2020</a:t>
            </a:fld>
            <a:endParaRPr lang="it-IT"/>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it-IT"/>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9F6F34AF-23F5-4815-B6FD-549A2EEF86C9}" type="slidenum">
              <a:rPr lang="it-IT" smtClean="0"/>
              <a:t>‹N›</a:t>
            </a:fld>
            <a:endParaRPr lang="it-IT"/>
          </a:p>
        </p:txBody>
      </p:sp>
    </p:spTree>
    <p:extLst>
      <p:ext uri="{BB962C8B-B14F-4D97-AF65-F5344CB8AC3E}">
        <p14:creationId xmlns:p14="http://schemas.microsoft.com/office/powerpoint/2010/main" val="145365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7">
            <a:extLst>
              <a:ext uri="{FF2B5EF4-FFF2-40B4-BE49-F238E27FC236}">
                <a16:creationId xmlns:a16="http://schemas.microsoft.com/office/drawing/2014/main" id="{637E062D-EE4D-46F5-A795-534F908F2769}"/>
              </a:ext>
            </a:extLst>
          </p:cNvPr>
          <p:cNvSpPr>
            <a:spLocks noChangeArrowheads="1"/>
          </p:cNvSpPr>
          <p:nvPr/>
        </p:nvSpPr>
        <p:spPr bwMode="auto">
          <a:xfrm>
            <a:off x="1992314" y="1484314"/>
            <a:ext cx="8351837"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buFontTx/>
              <a:buNone/>
            </a:pPr>
            <a:endParaRPr lang="it-IT" altLang="it-IT" sz="2000">
              <a:latin typeface="Calibri" panose="020F0502020204030204" pitchFamily="34" charset="0"/>
            </a:endParaRPr>
          </a:p>
          <a:p>
            <a:pPr eaLnBrk="1" hangingPunct="1">
              <a:lnSpc>
                <a:spcPct val="80000"/>
              </a:lnSpc>
              <a:buFontTx/>
              <a:buNone/>
            </a:pPr>
            <a:endParaRPr lang="it-IT" altLang="it-IT" sz="2000">
              <a:latin typeface="Calibri" panose="020F0502020204030204" pitchFamily="34" charset="0"/>
            </a:endParaRPr>
          </a:p>
        </p:txBody>
      </p:sp>
      <p:sp>
        <p:nvSpPr>
          <p:cNvPr id="4099" name="Rectangle 2">
            <a:extLst>
              <a:ext uri="{FF2B5EF4-FFF2-40B4-BE49-F238E27FC236}">
                <a16:creationId xmlns:a16="http://schemas.microsoft.com/office/drawing/2014/main" id="{02F7F4D7-30C4-4738-A0A6-1DBA748B7D5E}"/>
              </a:ext>
            </a:extLst>
          </p:cNvPr>
          <p:cNvSpPr>
            <a:spLocks noGrp="1" noChangeArrowheads="1"/>
          </p:cNvSpPr>
          <p:nvPr>
            <p:ph type="ctrTitle"/>
          </p:nvPr>
        </p:nvSpPr>
        <p:spPr>
          <a:xfrm>
            <a:off x="1524000" y="71438"/>
            <a:ext cx="9144000" cy="1268413"/>
          </a:xfrm>
          <a:solidFill>
            <a:srgbClr val="0099FF"/>
          </a:solidFill>
        </p:spPr>
        <p:txBody>
          <a:bodyPr/>
          <a:lstStyle/>
          <a:p>
            <a:pPr eaLnBrk="1" hangingPunct="1"/>
            <a:endParaRPr lang="it-IT" altLang="it-IT" sz="2000" dirty="0">
              <a:solidFill>
                <a:schemeClr val="bg1"/>
              </a:solidFill>
              <a:latin typeface="Calibri" panose="020F0502020204030204" pitchFamily="34" charset="0"/>
            </a:endParaRPr>
          </a:p>
        </p:txBody>
      </p:sp>
      <p:sp>
        <p:nvSpPr>
          <p:cNvPr id="4100" name="Rectangle 3">
            <a:extLst>
              <a:ext uri="{FF2B5EF4-FFF2-40B4-BE49-F238E27FC236}">
                <a16:creationId xmlns:a16="http://schemas.microsoft.com/office/drawing/2014/main" id="{3FB040B3-EB20-47E2-B3F6-CAC9F0AAA60F}"/>
              </a:ext>
            </a:extLst>
          </p:cNvPr>
          <p:cNvSpPr>
            <a:spLocks noGrp="1" noChangeArrowheads="1"/>
          </p:cNvSpPr>
          <p:nvPr>
            <p:ph type="subTitle" idx="1"/>
          </p:nvPr>
        </p:nvSpPr>
        <p:spPr>
          <a:xfrm>
            <a:off x="1847850" y="1557339"/>
            <a:ext cx="8351838" cy="4321175"/>
          </a:xfrm>
        </p:spPr>
        <p:txBody>
          <a:bodyPr/>
          <a:lstStyle/>
          <a:p>
            <a:pPr eaLnBrk="1" hangingPunct="1">
              <a:lnSpc>
                <a:spcPct val="80000"/>
              </a:lnSpc>
            </a:pPr>
            <a:endParaRPr lang="it-IT" altLang="it-IT" dirty="0">
              <a:solidFill>
                <a:schemeClr val="bg1"/>
              </a:solidFill>
            </a:endParaRPr>
          </a:p>
          <a:p>
            <a:pPr eaLnBrk="1" hangingPunct="1">
              <a:lnSpc>
                <a:spcPct val="80000"/>
              </a:lnSpc>
            </a:pPr>
            <a:endParaRPr lang="it-IT" altLang="it-IT" dirty="0">
              <a:solidFill>
                <a:schemeClr val="bg1"/>
              </a:solidFill>
            </a:endParaRPr>
          </a:p>
          <a:p>
            <a:pPr>
              <a:lnSpc>
                <a:spcPct val="80000"/>
              </a:lnSpc>
            </a:pPr>
            <a:r>
              <a:rPr lang="it-IT" sz="2800" b="1" dirty="0">
                <a:solidFill>
                  <a:schemeClr val="bg1"/>
                </a:solidFill>
              </a:rPr>
              <a:t>La scheda AIR dell’Assemblea legislativa della Regione Emilia-Romagna nel quadro del Regolamento 169/2017 in materia di AIR, VIR e consultazioni</a:t>
            </a:r>
            <a:br>
              <a:rPr lang="it-IT" sz="2800" dirty="0">
                <a:solidFill>
                  <a:schemeClr val="bg1"/>
                </a:solidFill>
              </a:rPr>
            </a:br>
            <a:endParaRPr lang="it-IT" altLang="it-IT" sz="2800" b="1" dirty="0">
              <a:solidFill>
                <a:schemeClr val="bg1"/>
              </a:solidFill>
              <a:latin typeface="Segoe UI" panose="020B0502040204020203" pitchFamily="34" charset="0"/>
              <a:cs typeface="Segoe UI" panose="020B0502040204020203" pitchFamily="34" charset="0"/>
            </a:endParaRPr>
          </a:p>
        </p:txBody>
      </p:sp>
      <p:sp>
        <p:nvSpPr>
          <p:cNvPr id="4101" name="Line 11">
            <a:extLst>
              <a:ext uri="{FF2B5EF4-FFF2-40B4-BE49-F238E27FC236}">
                <a16:creationId xmlns:a16="http://schemas.microsoft.com/office/drawing/2014/main" id="{EC6FDB7B-FE69-4997-BDC3-690AF60D0DD7}"/>
              </a:ext>
            </a:extLst>
          </p:cNvPr>
          <p:cNvSpPr>
            <a:spLocks noChangeShapeType="1"/>
          </p:cNvSpPr>
          <p:nvPr/>
        </p:nvSpPr>
        <p:spPr bwMode="auto">
          <a:xfrm>
            <a:off x="1524000" y="1339851"/>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102" name="Line 12">
            <a:extLst>
              <a:ext uri="{FF2B5EF4-FFF2-40B4-BE49-F238E27FC236}">
                <a16:creationId xmlns:a16="http://schemas.microsoft.com/office/drawing/2014/main" id="{E9E180C3-5FD1-4FD1-907A-BE97C37C2F97}"/>
              </a:ext>
            </a:extLst>
          </p:cNvPr>
          <p:cNvSpPr>
            <a:spLocks noChangeShapeType="1"/>
          </p:cNvSpPr>
          <p:nvPr/>
        </p:nvSpPr>
        <p:spPr bwMode="auto">
          <a:xfrm flipV="1">
            <a:off x="1524000" y="6092825"/>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103" name="Rectangle 16">
            <a:extLst>
              <a:ext uri="{FF2B5EF4-FFF2-40B4-BE49-F238E27FC236}">
                <a16:creationId xmlns:a16="http://schemas.microsoft.com/office/drawing/2014/main" id="{21BA2E6F-5286-464F-93BF-EC1456F4CD84}"/>
              </a:ext>
            </a:extLst>
          </p:cNvPr>
          <p:cNvSpPr>
            <a:spLocks noChangeArrowheads="1"/>
          </p:cNvSpPr>
          <p:nvPr/>
        </p:nvSpPr>
        <p:spPr bwMode="auto">
          <a:xfrm>
            <a:off x="1523999" y="6042024"/>
            <a:ext cx="9144001" cy="765175"/>
          </a:xfrm>
          <a:prstGeom prst="rect">
            <a:avLst/>
          </a:prstGeom>
          <a:solidFill>
            <a:srgbClr val="00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it-IT" altLang="it-IT" sz="1400" dirty="0">
                <a:solidFill>
                  <a:schemeClr val="bg1"/>
                </a:solidFill>
                <a:latin typeface="Calibri" panose="020F0502020204030204" pitchFamily="34" charset="0"/>
              </a:rPr>
              <a:t>Barbara Cosmani, Enzo Madonna, Monia Masetti, Andrea Orsi - Regione Emilia-Romagna </a:t>
            </a:r>
            <a:r>
              <a:rPr lang="it-IT" altLang="it-IT" sz="1400" dirty="0">
                <a:solidFill>
                  <a:schemeClr val="tx2"/>
                </a:solidFill>
                <a:latin typeface="Calibri" panose="020F0502020204030204" pitchFamily="34" charset="0"/>
              </a:rPr>
              <a:t>	</a:t>
            </a:r>
            <a:r>
              <a:rPr lang="it-IT" altLang="it-IT" sz="1400" dirty="0">
                <a:solidFill>
                  <a:schemeClr val="bg1"/>
                </a:solidFill>
                <a:latin typeface="Calibri" panose="020F0502020204030204" pitchFamily="34" charset="0"/>
              </a:rPr>
              <a:t>Bologna, 24 settembre 2020</a:t>
            </a:r>
          </a:p>
        </p:txBody>
      </p:sp>
      <p:sp>
        <p:nvSpPr>
          <p:cNvPr id="4104" name="Text Box 17">
            <a:extLst>
              <a:ext uri="{FF2B5EF4-FFF2-40B4-BE49-F238E27FC236}">
                <a16:creationId xmlns:a16="http://schemas.microsoft.com/office/drawing/2014/main" id="{6701B6B4-3204-45F6-BD05-2050ADAD6F58}"/>
              </a:ext>
            </a:extLst>
          </p:cNvPr>
          <p:cNvSpPr txBox="1">
            <a:spLocks noChangeArrowheads="1"/>
          </p:cNvSpPr>
          <p:nvPr/>
        </p:nvSpPr>
        <p:spPr bwMode="auto">
          <a:xfrm>
            <a:off x="1524000" y="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it-IT" altLang="it-IT" sz="1800"/>
          </a:p>
        </p:txBody>
      </p:sp>
      <p:sp>
        <p:nvSpPr>
          <p:cNvPr id="4107" name="Text Box 62">
            <a:extLst>
              <a:ext uri="{FF2B5EF4-FFF2-40B4-BE49-F238E27FC236}">
                <a16:creationId xmlns:a16="http://schemas.microsoft.com/office/drawing/2014/main" id="{DBD53B02-FD2C-425D-8F04-A6C172E113C7}"/>
              </a:ext>
            </a:extLst>
          </p:cNvPr>
          <p:cNvSpPr txBox="1">
            <a:spLocks noChangeArrowheads="1"/>
          </p:cNvSpPr>
          <p:nvPr/>
        </p:nvSpPr>
        <p:spPr bwMode="auto">
          <a:xfrm>
            <a:off x="4079876" y="1989138"/>
            <a:ext cx="1584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it-IT" altLang="it-IT" sz="1800"/>
          </a:p>
        </p:txBody>
      </p:sp>
      <p:grpSp>
        <p:nvGrpSpPr>
          <p:cNvPr id="4108" name="Group 75">
            <a:extLst>
              <a:ext uri="{FF2B5EF4-FFF2-40B4-BE49-F238E27FC236}">
                <a16:creationId xmlns:a16="http://schemas.microsoft.com/office/drawing/2014/main" id="{53F26061-E8F9-4024-B4FD-BFD873E46964}"/>
              </a:ext>
            </a:extLst>
          </p:cNvPr>
          <p:cNvGrpSpPr>
            <a:grpSpLocks/>
          </p:cNvGrpSpPr>
          <p:nvPr/>
        </p:nvGrpSpPr>
        <p:grpSpPr bwMode="auto">
          <a:xfrm>
            <a:off x="1703389" y="188913"/>
            <a:ext cx="1800225" cy="800100"/>
            <a:chOff x="68" y="73"/>
            <a:chExt cx="1134" cy="504"/>
          </a:xfrm>
        </p:grpSpPr>
        <p:sp>
          <p:nvSpPr>
            <p:cNvPr id="4109" name="Rectangle 57">
              <a:extLst>
                <a:ext uri="{FF2B5EF4-FFF2-40B4-BE49-F238E27FC236}">
                  <a16:creationId xmlns:a16="http://schemas.microsoft.com/office/drawing/2014/main" id="{350483DA-8ECD-4FD6-AE97-54C4A8EC46B5}"/>
                </a:ext>
              </a:extLst>
            </p:cNvPr>
            <p:cNvSpPr>
              <a:spLocks noChangeArrowheads="1"/>
            </p:cNvSpPr>
            <p:nvPr/>
          </p:nvSpPr>
          <p:spPr bwMode="auto">
            <a:xfrm>
              <a:off x="521" y="73"/>
              <a:ext cx="681" cy="50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br>
                <a:rPr lang="it-IT" altLang="it-IT" sz="1000">
                  <a:latin typeface="Calibri" panose="020F0502020204030204" pitchFamily="34" charset="0"/>
                </a:rPr>
              </a:br>
              <a:r>
                <a:rPr lang="it-IT" altLang="it-IT" sz="1000">
                  <a:solidFill>
                    <a:srgbClr val="0099FF"/>
                  </a:solidFill>
                  <a:latin typeface="Calibri" panose="020F0502020204030204" pitchFamily="34" charset="0"/>
                </a:rPr>
                <a:t>Osservatorio</a:t>
              </a:r>
              <a:br>
                <a:rPr lang="it-IT" altLang="it-IT" sz="1000">
                  <a:solidFill>
                    <a:srgbClr val="0099FF"/>
                  </a:solidFill>
                  <a:latin typeface="Calibri" panose="020F0502020204030204" pitchFamily="34" charset="0"/>
                </a:rPr>
              </a:br>
              <a:r>
                <a:rPr lang="it-IT" altLang="it-IT" sz="1000">
                  <a:solidFill>
                    <a:srgbClr val="0099FF"/>
                  </a:solidFill>
                  <a:latin typeface="Calibri" panose="020F0502020204030204" pitchFamily="34" charset="0"/>
                </a:rPr>
                <a:t>Legislativo</a:t>
              </a:r>
              <a:br>
                <a:rPr lang="it-IT" altLang="it-IT" sz="1000">
                  <a:solidFill>
                    <a:srgbClr val="0099FF"/>
                  </a:solidFill>
                  <a:latin typeface="Calibri" panose="020F0502020204030204" pitchFamily="34" charset="0"/>
                </a:rPr>
              </a:br>
              <a:r>
                <a:rPr lang="it-IT" altLang="it-IT" sz="1000">
                  <a:solidFill>
                    <a:srgbClr val="0099FF"/>
                  </a:solidFill>
                  <a:latin typeface="Calibri" panose="020F0502020204030204" pitchFamily="34" charset="0"/>
                </a:rPr>
                <a:t>Interregionale</a:t>
              </a:r>
              <a:br>
                <a:rPr lang="it-IT" altLang="it-IT" sz="1000">
                  <a:solidFill>
                    <a:srgbClr val="0099FF"/>
                  </a:solidFill>
                  <a:latin typeface="Calibri" panose="020F0502020204030204" pitchFamily="34" charset="0"/>
                </a:rPr>
              </a:br>
              <a:endParaRPr lang="it-IT" altLang="it-IT" sz="1000">
                <a:solidFill>
                  <a:srgbClr val="0099FF"/>
                </a:solidFill>
                <a:latin typeface="Calibri" panose="020F0502020204030204" pitchFamily="34" charset="0"/>
              </a:endParaRPr>
            </a:p>
          </p:txBody>
        </p:sp>
        <p:grpSp>
          <p:nvGrpSpPr>
            <p:cNvPr id="4110" name="Group 68">
              <a:extLst>
                <a:ext uri="{FF2B5EF4-FFF2-40B4-BE49-F238E27FC236}">
                  <a16:creationId xmlns:a16="http://schemas.microsoft.com/office/drawing/2014/main" id="{4123D7C5-DA56-4272-9B7B-2CBCD70BB299}"/>
                </a:ext>
              </a:extLst>
            </p:cNvPr>
            <p:cNvGrpSpPr>
              <a:grpSpLocks/>
            </p:cNvGrpSpPr>
            <p:nvPr/>
          </p:nvGrpSpPr>
          <p:grpSpPr bwMode="auto">
            <a:xfrm>
              <a:off x="68" y="73"/>
              <a:ext cx="462" cy="504"/>
              <a:chOff x="5379" y="4117"/>
              <a:chExt cx="1155" cy="1260"/>
            </a:xfrm>
          </p:grpSpPr>
          <p:sp>
            <p:nvSpPr>
              <p:cNvPr id="4111" name="Rectangle 69">
                <a:extLst>
                  <a:ext uri="{FF2B5EF4-FFF2-40B4-BE49-F238E27FC236}">
                    <a16:creationId xmlns:a16="http://schemas.microsoft.com/office/drawing/2014/main" id="{4F942C8C-F289-4D03-B81C-A65E70C1F9F0}"/>
                  </a:ext>
                </a:extLst>
              </p:cNvPr>
              <p:cNvSpPr>
                <a:spLocks noChangeArrowheads="1"/>
              </p:cNvSpPr>
              <p:nvPr/>
            </p:nvSpPr>
            <p:spPr bwMode="auto">
              <a:xfrm>
                <a:off x="5379" y="4117"/>
                <a:ext cx="1155" cy="1260"/>
              </a:xfrm>
              <a:prstGeom prst="rect">
                <a:avLst/>
              </a:prstGeom>
              <a:solidFill>
                <a:srgbClr val="FFFFFF"/>
              </a:solidFill>
              <a:ln>
                <a:noFill/>
              </a:ln>
              <a:extLst>
                <a:ext uri="{91240B29-F687-4F45-9708-019B960494DF}">
                  <a14:hiddenLine xmlns:a14="http://schemas.microsoft.com/office/drawing/2010/main" w="152400" algn="ctr">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a:p>
            </p:txBody>
          </p:sp>
          <p:grpSp>
            <p:nvGrpSpPr>
              <p:cNvPr id="4112" name="Group 70">
                <a:extLst>
                  <a:ext uri="{FF2B5EF4-FFF2-40B4-BE49-F238E27FC236}">
                    <a16:creationId xmlns:a16="http://schemas.microsoft.com/office/drawing/2014/main" id="{14898850-802B-4AB7-9A34-F5F154729A29}"/>
                  </a:ext>
                </a:extLst>
              </p:cNvPr>
              <p:cNvGrpSpPr>
                <a:grpSpLocks/>
              </p:cNvGrpSpPr>
              <p:nvPr/>
            </p:nvGrpSpPr>
            <p:grpSpPr bwMode="auto">
              <a:xfrm>
                <a:off x="5634" y="4297"/>
                <a:ext cx="539" cy="900"/>
                <a:chOff x="5454" y="5389"/>
                <a:chExt cx="539" cy="900"/>
              </a:xfrm>
            </p:grpSpPr>
            <p:grpSp>
              <p:nvGrpSpPr>
                <p:cNvPr id="4113" name="Group 71">
                  <a:extLst>
                    <a:ext uri="{FF2B5EF4-FFF2-40B4-BE49-F238E27FC236}">
                      <a16:creationId xmlns:a16="http://schemas.microsoft.com/office/drawing/2014/main" id="{89D834E5-E274-4B99-B66B-E1359C5D7038}"/>
                    </a:ext>
                  </a:extLst>
                </p:cNvPr>
                <p:cNvGrpSpPr>
                  <a:grpSpLocks/>
                </p:cNvGrpSpPr>
                <p:nvPr/>
              </p:nvGrpSpPr>
              <p:grpSpPr bwMode="auto">
                <a:xfrm>
                  <a:off x="5454" y="5389"/>
                  <a:ext cx="539" cy="900"/>
                  <a:chOff x="3654" y="5389"/>
                  <a:chExt cx="539" cy="900"/>
                </a:xfrm>
              </p:grpSpPr>
              <p:sp>
                <p:nvSpPr>
                  <p:cNvPr id="4115" name="Oval 72">
                    <a:extLst>
                      <a:ext uri="{FF2B5EF4-FFF2-40B4-BE49-F238E27FC236}">
                        <a16:creationId xmlns:a16="http://schemas.microsoft.com/office/drawing/2014/main" id="{9C0110CD-9E28-4D69-9C30-6B9B98E3ECC6}"/>
                      </a:ext>
                    </a:extLst>
                  </p:cNvPr>
                  <p:cNvSpPr>
                    <a:spLocks noChangeArrowheads="1"/>
                  </p:cNvSpPr>
                  <p:nvPr/>
                </p:nvSpPr>
                <p:spPr bwMode="auto">
                  <a:xfrm>
                    <a:off x="3654" y="5389"/>
                    <a:ext cx="539" cy="900"/>
                  </a:xfrm>
                  <a:prstGeom prst="ellipse">
                    <a:avLst/>
                  </a:prstGeom>
                  <a:solidFill>
                    <a:srgbClr val="0099FF"/>
                  </a:solidFill>
                  <a:ln w="152400" algn="ctr">
                    <a:solidFill>
                      <a:srgbClr val="0099FF"/>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a:p>
                </p:txBody>
              </p:sp>
              <p:sp>
                <p:nvSpPr>
                  <p:cNvPr id="4116" name="Oval 73">
                    <a:extLst>
                      <a:ext uri="{FF2B5EF4-FFF2-40B4-BE49-F238E27FC236}">
                        <a16:creationId xmlns:a16="http://schemas.microsoft.com/office/drawing/2014/main" id="{8F018F65-8740-4F49-BD41-EA3B256AD40A}"/>
                      </a:ext>
                    </a:extLst>
                  </p:cNvPr>
                  <p:cNvSpPr>
                    <a:spLocks noChangeArrowheads="1"/>
                  </p:cNvSpPr>
                  <p:nvPr/>
                </p:nvSpPr>
                <p:spPr bwMode="auto">
                  <a:xfrm>
                    <a:off x="3744" y="5434"/>
                    <a:ext cx="360" cy="810"/>
                  </a:xfrm>
                  <a:prstGeom prst="ellipse">
                    <a:avLst/>
                  </a:prstGeom>
                  <a:solidFill>
                    <a:srgbClr val="FFFFFF"/>
                  </a:solidFill>
                  <a:ln>
                    <a:noFill/>
                  </a:ln>
                  <a:extLst>
                    <a:ext uri="{91240B29-F687-4F45-9708-019B960494DF}">
                      <a14:hiddenLine xmlns:a14="http://schemas.microsoft.com/office/drawing/2010/main" w="152400" algn="ctr">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a:p>
                </p:txBody>
              </p:sp>
            </p:grpSp>
            <p:sp>
              <p:nvSpPr>
                <p:cNvPr id="4114" name="Oval 74">
                  <a:extLst>
                    <a:ext uri="{FF2B5EF4-FFF2-40B4-BE49-F238E27FC236}">
                      <a16:creationId xmlns:a16="http://schemas.microsoft.com/office/drawing/2014/main" id="{10E054F3-AB25-4527-968C-40785E1BAF1F}"/>
                    </a:ext>
                  </a:extLst>
                </p:cNvPr>
                <p:cNvSpPr>
                  <a:spLocks noChangeArrowheads="1"/>
                </p:cNvSpPr>
                <p:nvPr/>
              </p:nvSpPr>
              <p:spPr bwMode="auto">
                <a:xfrm>
                  <a:off x="5589" y="5704"/>
                  <a:ext cx="283" cy="283"/>
                </a:xfrm>
                <a:prstGeom prst="ellipse">
                  <a:avLst/>
                </a:prstGeom>
                <a:solidFill>
                  <a:srgbClr val="0099FF"/>
                </a:solidFill>
                <a:ln>
                  <a:noFill/>
                </a:ln>
                <a:extLst>
                  <a:ext uri="{91240B29-F687-4F45-9708-019B960494DF}">
                    <a14:hiddenLine xmlns:a14="http://schemas.microsoft.com/office/drawing/2010/main" w="152400" algn="ctr">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a:p>
              </p:txBody>
            </p:sp>
          </p:gr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581CCDE-6C7F-4011-86A8-2D082DDAE6E4}"/>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La scheda AIR dell’Assemblea della Regione Emilia-Romagna </a:t>
            </a:r>
          </a:p>
        </p:txBody>
      </p:sp>
      <p:sp>
        <p:nvSpPr>
          <p:cNvPr id="3" name="Segnaposto contenuto 2">
            <a:extLst>
              <a:ext uri="{FF2B5EF4-FFF2-40B4-BE49-F238E27FC236}">
                <a16:creationId xmlns:a16="http://schemas.microsoft.com/office/drawing/2014/main" id="{C3454D7A-817E-4351-8D31-632295BD07A3}"/>
              </a:ext>
            </a:extLst>
          </p:cNvPr>
          <p:cNvSpPr>
            <a:spLocks noGrp="1"/>
          </p:cNvSpPr>
          <p:nvPr>
            <p:ph idx="1"/>
          </p:nvPr>
        </p:nvSpPr>
        <p:spPr>
          <a:xfrm>
            <a:off x="5136893" y="804333"/>
            <a:ext cx="6733371" cy="5219949"/>
          </a:xfrm>
        </p:spPr>
        <p:txBody>
          <a:bodyPr anchor="t">
            <a:normAutofit/>
          </a:bodyPr>
          <a:lstStyle/>
          <a:p>
            <a:pPr marL="0" indent="0">
              <a:buNone/>
            </a:pPr>
            <a:r>
              <a:rPr lang="it-IT"/>
              <a:t>Si colloca nell’esperienza sul tema della qualità della legislazione che da tempo è all’attenzione dell’Assemblea:</a:t>
            </a:r>
          </a:p>
          <a:p>
            <a:r>
              <a:rPr lang="it-IT"/>
              <a:t>avviata con l’analisi di fattibilità dei progetti di legge </a:t>
            </a:r>
          </a:p>
          <a:p>
            <a:r>
              <a:rPr lang="it-IT"/>
              <a:t>proseguita con l’esercizio del «</a:t>
            </a:r>
            <a:r>
              <a:rPr lang="it-IT" i="1"/>
              <a:t>controllo sull’attuazione delle leggi e valutazione degli effetti delle politiche regionali</a:t>
            </a:r>
            <a:r>
              <a:rPr lang="it-IT"/>
              <a:t>» (clausole e missioni valutative)</a:t>
            </a:r>
          </a:p>
          <a:p>
            <a:pPr marL="0" indent="0">
              <a:buNone/>
            </a:pPr>
            <a:endParaRPr lang="it-IT"/>
          </a:p>
          <a:p>
            <a:pPr marL="0" indent="0">
              <a:buNone/>
            </a:pPr>
            <a:r>
              <a:rPr lang="it-IT"/>
              <a:t>Consolidata questa attività, è maturato l’interesse ad approfondire l’uso dell’AIR, anche in seguito a quanto realizzato nell’ambito della l.r. 18/2011 in materia di semplificazione, con il supporto dell’Università di Parma. </a:t>
            </a:r>
          </a:p>
          <a:p>
            <a:pPr marL="0" indent="0">
              <a:buNone/>
            </a:pPr>
            <a:endParaRPr lang="it-IT"/>
          </a:p>
          <a:p>
            <a:pPr marL="0" indent="0">
              <a:buNone/>
            </a:pPr>
            <a:endParaRPr lang="it-IT"/>
          </a:p>
        </p:txBody>
      </p:sp>
    </p:spTree>
    <p:extLst>
      <p:ext uri="{BB962C8B-B14F-4D97-AF65-F5344CB8AC3E}">
        <p14:creationId xmlns:p14="http://schemas.microsoft.com/office/powerpoint/2010/main" val="341483860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2D8FA91-94F1-494F-8EA2-1F0AB7A91664}"/>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Il contesto normativo</a:t>
            </a:r>
          </a:p>
        </p:txBody>
      </p:sp>
      <p:sp>
        <p:nvSpPr>
          <p:cNvPr id="3" name="Segnaposto contenuto 2">
            <a:extLst>
              <a:ext uri="{FF2B5EF4-FFF2-40B4-BE49-F238E27FC236}">
                <a16:creationId xmlns:a16="http://schemas.microsoft.com/office/drawing/2014/main" id="{50D2977E-99A7-44BA-95F5-99A87D736C17}"/>
              </a:ext>
            </a:extLst>
          </p:cNvPr>
          <p:cNvSpPr>
            <a:spLocks noGrp="1"/>
          </p:cNvSpPr>
          <p:nvPr>
            <p:ph idx="1"/>
          </p:nvPr>
        </p:nvSpPr>
        <p:spPr>
          <a:xfrm>
            <a:off x="5136893" y="804333"/>
            <a:ext cx="6733371" cy="5219949"/>
          </a:xfrm>
        </p:spPr>
        <p:txBody>
          <a:bodyPr anchor="t">
            <a:normAutofit/>
          </a:bodyPr>
          <a:lstStyle/>
          <a:p>
            <a:pPr marL="0" indent="0">
              <a:buNone/>
            </a:pPr>
            <a:r>
              <a:rPr lang="it-IT" dirty="0"/>
              <a:t>La Delibera UP n.36/2016 ha approvato la «Scheda informativo-descrittiva dei possibili effetti della regolamentazione (denominata AIR semplificata)» da utilizzare per i progetti di legge di iniziativa assembleare:</a:t>
            </a:r>
          </a:p>
          <a:p>
            <a:r>
              <a:rPr lang="it-IT" dirty="0"/>
              <a:t>in attuazione dell’art.53 dello Statuto, nel quale si legge che “</a:t>
            </a:r>
            <a:r>
              <a:rPr lang="it-IT" i="1" dirty="0"/>
              <a:t>Le leggi e il Regolamento interno dell'Assemblea legislativa prevedono procedure, modalità e strumenti per la valutazione preventiva della qualità e dell'impatto delle leggi</a:t>
            </a:r>
            <a:r>
              <a:rPr lang="it-IT" dirty="0"/>
              <a:t>”</a:t>
            </a:r>
          </a:p>
          <a:p>
            <a:r>
              <a:rPr lang="it-IT" dirty="0"/>
              <a:t>in coerenza con l’articolo 49 del Regolamento interno dell'Assemblea legislativa dell'Emilia-Romagna che disciplina l’analisi di fattibilità dei progetti di legge </a:t>
            </a:r>
          </a:p>
          <a:p>
            <a:r>
              <a:rPr lang="it-IT" dirty="0"/>
              <a:t>in attuazione della </a:t>
            </a:r>
            <a:r>
              <a:rPr lang="it-IT" dirty="0" err="1"/>
              <a:t>l.r</a:t>
            </a:r>
            <a:r>
              <a:rPr lang="it-IT" dirty="0"/>
              <a:t>. n.18/2011 in materia di semplificazione</a:t>
            </a:r>
          </a:p>
          <a:p>
            <a:pPr marL="0" indent="0">
              <a:buNone/>
            </a:pPr>
            <a:endParaRPr lang="it-IT" dirty="0"/>
          </a:p>
          <a:p>
            <a:endParaRPr lang="it-IT" dirty="0"/>
          </a:p>
        </p:txBody>
      </p:sp>
    </p:spTree>
    <p:extLst>
      <p:ext uri="{BB962C8B-B14F-4D97-AF65-F5344CB8AC3E}">
        <p14:creationId xmlns:p14="http://schemas.microsoft.com/office/powerpoint/2010/main" val="354269205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93CE3C-F33D-490D-9D01-D574B89E91FF}"/>
              </a:ext>
            </a:extLst>
          </p:cNvPr>
          <p:cNvSpPr>
            <a:spLocks noGrp="1"/>
          </p:cNvSpPr>
          <p:nvPr>
            <p:ph type="title"/>
          </p:nvPr>
        </p:nvSpPr>
        <p:spPr>
          <a:xfrm>
            <a:off x="1202919" y="284176"/>
            <a:ext cx="9784080" cy="1508760"/>
          </a:xfrm>
        </p:spPr>
        <p:txBody>
          <a:bodyPr>
            <a:normAutofit/>
          </a:bodyPr>
          <a:lstStyle/>
          <a:p>
            <a:r>
              <a:rPr lang="it-IT" dirty="0"/>
              <a:t>La scheda AIR della Regione Emilia-Romagna</a:t>
            </a:r>
          </a:p>
        </p:txBody>
      </p:sp>
      <p:graphicFrame>
        <p:nvGraphicFramePr>
          <p:cNvPr id="5" name="Segnaposto contenuto 2">
            <a:extLst>
              <a:ext uri="{FF2B5EF4-FFF2-40B4-BE49-F238E27FC236}">
                <a16:creationId xmlns:a16="http://schemas.microsoft.com/office/drawing/2014/main" id="{E5187178-48D1-45AC-A3D4-8352AB762F2B}"/>
              </a:ext>
            </a:extLst>
          </p:cNvPr>
          <p:cNvGraphicFramePr>
            <a:graphicFrameLocks noGrp="1"/>
          </p:cNvGraphicFramePr>
          <p:nvPr>
            <p:ph idx="1"/>
            <p:extLst>
              <p:ext uri="{D42A27DB-BD31-4B8C-83A1-F6EECF244321}">
                <p14:modId xmlns:p14="http://schemas.microsoft.com/office/powerpoint/2010/main" val="130283887"/>
              </p:ext>
            </p:extLst>
          </p:nvPr>
        </p:nvGraphicFramePr>
        <p:xfrm>
          <a:off x="89013" y="1925783"/>
          <a:ext cx="12011891" cy="48213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7969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893CE3C-F33D-490D-9D01-D574B89E91FF}"/>
              </a:ext>
            </a:extLst>
          </p:cNvPr>
          <p:cNvSpPr>
            <a:spLocks noGrp="1"/>
          </p:cNvSpPr>
          <p:nvPr>
            <p:ph type="title"/>
          </p:nvPr>
        </p:nvSpPr>
        <p:spPr>
          <a:xfrm>
            <a:off x="321732" y="804334"/>
            <a:ext cx="4171696" cy="5219948"/>
          </a:xfrm>
        </p:spPr>
        <p:txBody>
          <a:bodyPr anchor="t">
            <a:normAutofit/>
          </a:bodyPr>
          <a:lstStyle/>
          <a:p>
            <a:r>
              <a:rPr lang="it-IT" dirty="0">
                <a:solidFill>
                  <a:schemeClr val="tx2"/>
                </a:solidFill>
              </a:rPr>
              <a:t>La scheda AIR della Regione Emilia-Romagna</a:t>
            </a:r>
          </a:p>
        </p:txBody>
      </p:sp>
      <p:sp>
        <p:nvSpPr>
          <p:cNvPr id="3" name="Segnaposto contenuto 2">
            <a:extLst>
              <a:ext uri="{FF2B5EF4-FFF2-40B4-BE49-F238E27FC236}">
                <a16:creationId xmlns:a16="http://schemas.microsoft.com/office/drawing/2014/main" id="{E4F64E5B-D322-4843-92EE-45FC5228E968}"/>
              </a:ext>
            </a:extLst>
          </p:cNvPr>
          <p:cNvSpPr>
            <a:spLocks noGrp="1"/>
          </p:cNvSpPr>
          <p:nvPr>
            <p:ph idx="1"/>
          </p:nvPr>
        </p:nvSpPr>
        <p:spPr>
          <a:xfrm>
            <a:off x="5136893" y="804333"/>
            <a:ext cx="6733371" cy="5219949"/>
          </a:xfrm>
        </p:spPr>
        <p:txBody>
          <a:bodyPr anchor="t">
            <a:normAutofit/>
          </a:bodyPr>
          <a:lstStyle/>
          <a:p>
            <a:r>
              <a:rPr lang="it-IT" dirty="0"/>
              <a:t>la scelta dei </a:t>
            </a:r>
            <a:r>
              <a:rPr lang="it-IT" dirty="0" err="1"/>
              <a:t>pdl</a:t>
            </a:r>
            <a:r>
              <a:rPr lang="it-IT" dirty="0"/>
              <a:t> da sottoporre all’AIR dovrà ricadere sui </a:t>
            </a:r>
            <a:r>
              <a:rPr lang="it-IT" dirty="0" err="1"/>
              <a:t>pdl</a:t>
            </a:r>
            <a:r>
              <a:rPr lang="it-IT" dirty="0"/>
              <a:t> che ridisegnano politiche complesse e che si prevede abbiano un significativo impatto socio-economico, tenendo in considerazione le risorse disponibili per la realizzazione dell'attività</a:t>
            </a:r>
          </a:p>
          <a:p>
            <a:r>
              <a:rPr lang="it-IT" dirty="0"/>
              <a:t>sulle consultazioni la delibera non specifica le modalità, potranno essere individuate di volta in volta</a:t>
            </a:r>
          </a:p>
          <a:p>
            <a:r>
              <a:rPr lang="it-IT" dirty="0"/>
              <a:t>è uno strumento ritagliato sui tempi del processo legislativo, con un livello di approfondimento dei contenuti che varia anche in funzione dei tempi disponibili per l’analisi </a:t>
            </a:r>
          </a:p>
          <a:p>
            <a:r>
              <a:rPr lang="it-IT" dirty="0"/>
              <a:t>apposita sezione dedicata agli strumenti di controllo e valutazione dell’intervento.</a:t>
            </a:r>
          </a:p>
          <a:p>
            <a:endParaRPr lang="it-IT" dirty="0"/>
          </a:p>
          <a:p>
            <a:pPr marL="0" indent="0">
              <a:buNone/>
            </a:pPr>
            <a:endParaRPr lang="it-IT" dirty="0"/>
          </a:p>
        </p:txBody>
      </p:sp>
    </p:spTree>
    <p:extLst>
      <p:ext uri="{BB962C8B-B14F-4D97-AF65-F5344CB8AC3E}">
        <p14:creationId xmlns:p14="http://schemas.microsoft.com/office/powerpoint/2010/main" val="324701113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a:extLst>
              <a:ext uri="{FF2B5EF4-FFF2-40B4-BE49-F238E27FC236}">
                <a16:creationId xmlns:a16="http://schemas.microsoft.com/office/drawing/2014/main" id="{B2F1F75A-FC61-4AC1-BFAF-AC1352628152}"/>
              </a:ext>
            </a:extLst>
          </p:cNvPr>
          <p:cNvSpPr txBox="1">
            <a:spLocks noChangeArrowheads="1"/>
          </p:cNvSpPr>
          <p:nvPr/>
        </p:nvSpPr>
        <p:spPr>
          <a:xfrm>
            <a:off x="321732" y="804334"/>
            <a:ext cx="4697308" cy="521994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5000"/>
              </a:lnSpc>
              <a:spcAft>
                <a:spcPts val="600"/>
              </a:spcAft>
            </a:pPr>
            <a:r>
              <a:rPr lang="en-US" altLang="it-IT" sz="4000" cap="all" dirty="0">
                <a:solidFill>
                  <a:schemeClr val="tx2"/>
                </a:solidFill>
              </a:rPr>
              <a:t>LE SCHEDE AIR REALIZZATE DALL’ASSEMBLEA LEGISLATIVA DELLA REGIONE EMILIA-ROMAGNA</a:t>
            </a:r>
          </a:p>
        </p:txBody>
      </p:sp>
      <p:sp>
        <p:nvSpPr>
          <p:cNvPr id="3" name="Segnaposto contenuto 2">
            <a:extLst>
              <a:ext uri="{FF2B5EF4-FFF2-40B4-BE49-F238E27FC236}">
                <a16:creationId xmlns:a16="http://schemas.microsoft.com/office/drawing/2014/main" id="{E207B6DB-7ED3-44F9-95C1-3154EDD09DBE}"/>
              </a:ext>
            </a:extLst>
          </p:cNvPr>
          <p:cNvSpPr>
            <a:spLocks noGrp="1"/>
          </p:cNvSpPr>
          <p:nvPr>
            <p:ph idx="1"/>
          </p:nvPr>
        </p:nvSpPr>
        <p:spPr>
          <a:xfrm>
            <a:off x="5136893" y="804333"/>
            <a:ext cx="6733371" cy="5219949"/>
          </a:xfrm>
        </p:spPr>
        <p:txBody>
          <a:bodyPr vert="horz" lIns="91440" tIns="45720" rIns="91440" bIns="45720" rtlCol="0" anchor="t">
            <a:normAutofit/>
          </a:bodyPr>
          <a:lstStyle/>
          <a:p>
            <a:pPr marL="0">
              <a:defRPr/>
            </a:pPr>
            <a:r>
              <a:rPr lang="en-US" sz="2000" dirty="0"/>
              <a:t>Dal 2016 ad </a:t>
            </a:r>
            <a:r>
              <a:rPr lang="en-US" sz="2000" dirty="0" err="1"/>
              <a:t>oggi</a:t>
            </a:r>
            <a:r>
              <a:rPr lang="en-US" sz="2000" dirty="0"/>
              <a:t> </a:t>
            </a:r>
            <a:r>
              <a:rPr lang="en-US" sz="2000" dirty="0" err="1"/>
              <a:t>sono</a:t>
            </a:r>
            <a:r>
              <a:rPr lang="en-US" sz="2000" dirty="0"/>
              <a:t> state </a:t>
            </a:r>
            <a:r>
              <a:rPr lang="en-US" sz="2000" dirty="0" err="1"/>
              <a:t>realizzate</a:t>
            </a:r>
            <a:r>
              <a:rPr lang="en-US" sz="2000" dirty="0"/>
              <a:t> quattro </a:t>
            </a:r>
            <a:r>
              <a:rPr lang="en-US" sz="2000" dirty="0" err="1"/>
              <a:t>schede</a:t>
            </a:r>
            <a:r>
              <a:rPr lang="en-US" sz="2000" dirty="0"/>
              <a:t> AIR </a:t>
            </a:r>
            <a:r>
              <a:rPr lang="en-US" sz="2000" dirty="0" err="1"/>
              <a:t>su</a:t>
            </a:r>
            <a:r>
              <a:rPr lang="en-US" sz="2000" dirty="0"/>
              <a:t> </a:t>
            </a:r>
            <a:r>
              <a:rPr lang="en-US" sz="2000" dirty="0" err="1"/>
              <a:t>progetti</a:t>
            </a:r>
            <a:r>
              <a:rPr lang="en-US" sz="2000" dirty="0"/>
              <a:t> di </a:t>
            </a:r>
            <a:r>
              <a:rPr lang="en-US" sz="2000" dirty="0" err="1"/>
              <a:t>legge</a:t>
            </a:r>
            <a:r>
              <a:rPr lang="en-US" sz="2000" dirty="0"/>
              <a:t> poi </a:t>
            </a:r>
            <a:r>
              <a:rPr lang="en-US" sz="2000" dirty="0" err="1"/>
              <a:t>diventati</a:t>
            </a:r>
            <a:r>
              <a:rPr lang="en-US" sz="2000" dirty="0"/>
              <a:t> </a:t>
            </a:r>
            <a:r>
              <a:rPr lang="en-US" sz="2000" dirty="0" err="1"/>
              <a:t>leggi</a:t>
            </a:r>
            <a:r>
              <a:rPr lang="en-US" sz="2000" dirty="0"/>
              <a:t> </a:t>
            </a:r>
            <a:r>
              <a:rPr lang="en-US" sz="2000" dirty="0" err="1"/>
              <a:t>regionali</a:t>
            </a:r>
            <a:r>
              <a:rPr lang="en-US" sz="2000" dirty="0"/>
              <a:t>:</a:t>
            </a:r>
          </a:p>
          <a:p>
            <a:pPr marL="0">
              <a:defRPr/>
            </a:pPr>
            <a:endParaRPr lang="en-US" sz="2000" dirty="0"/>
          </a:p>
          <a:p>
            <a:pPr>
              <a:defRPr/>
            </a:pPr>
            <a:r>
              <a:rPr lang="en-US" sz="2000" dirty="0"/>
              <a:t>“</a:t>
            </a:r>
            <a:r>
              <a:rPr lang="en-US" sz="2000" dirty="0" err="1"/>
              <a:t>Norme</a:t>
            </a:r>
            <a:r>
              <a:rPr lang="en-US" sz="2000" dirty="0"/>
              <a:t> per la </a:t>
            </a:r>
            <a:r>
              <a:rPr lang="en-US" sz="2000" dirty="0" err="1"/>
              <a:t>promozione</a:t>
            </a:r>
            <a:r>
              <a:rPr lang="en-US" sz="2000" dirty="0"/>
              <a:t> e </a:t>
            </a:r>
            <a:r>
              <a:rPr lang="en-US" sz="2000" dirty="0" err="1"/>
              <a:t>il</a:t>
            </a:r>
            <a:r>
              <a:rPr lang="en-US" sz="2000" dirty="0"/>
              <a:t> </a:t>
            </a:r>
            <a:r>
              <a:rPr lang="en-US" sz="2000" dirty="0" err="1"/>
              <a:t>sostegno</a:t>
            </a:r>
            <a:r>
              <a:rPr lang="en-US" sz="2000" dirty="0"/>
              <a:t> </a:t>
            </a:r>
            <a:r>
              <a:rPr lang="en-US" sz="2000" dirty="0" err="1"/>
              <a:t>alle</a:t>
            </a:r>
            <a:r>
              <a:rPr lang="en-US" sz="2000" dirty="0"/>
              <a:t> Pro Loco” (</a:t>
            </a:r>
            <a:r>
              <a:rPr lang="en-US" sz="2000" dirty="0" err="1"/>
              <a:t>lr</a:t>
            </a:r>
            <a:r>
              <a:rPr lang="en-US" sz="2000" dirty="0"/>
              <a:t> 5/2016)</a:t>
            </a:r>
          </a:p>
          <a:p>
            <a:pPr>
              <a:defRPr/>
            </a:pPr>
            <a:r>
              <a:rPr lang="en-US" sz="2000" dirty="0"/>
              <a:t> “</a:t>
            </a:r>
            <a:r>
              <a:rPr lang="en-US" sz="2000" dirty="0" err="1"/>
              <a:t>Sostegno</a:t>
            </a:r>
            <a:r>
              <a:rPr lang="en-US" sz="2000" dirty="0"/>
              <a:t> </a:t>
            </a:r>
            <a:r>
              <a:rPr lang="en-US" sz="2000" dirty="0" err="1"/>
              <a:t>all’editoria</a:t>
            </a:r>
            <a:r>
              <a:rPr lang="en-US" sz="2000" dirty="0"/>
              <a:t> locale” (</a:t>
            </a:r>
            <a:r>
              <a:rPr lang="en-US" sz="2000" dirty="0" err="1"/>
              <a:t>lr</a:t>
            </a:r>
            <a:r>
              <a:rPr lang="en-US" sz="2000" dirty="0"/>
              <a:t> 11/2017)</a:t>
            </a:r>
          </a:p>
          <a:p>
            <a:pPr>
              <a:defRPr/>
            </a:pPr>
            <a:r>
              <a:rPr lang="en-US" sz="2000" dirty="0"/>
              <a:t> “</a:t>
            </a:r>
            <a:r>
              <a:rPr lang="en-US" sz="2000" dirty="0" err="1"/>
              <a:t>Modifiche</a:t>
            </a:r>
            <a:r>
              <a:rPr lang="en-US" sz="2000" dirty="0"/>
              <a:t> </a:t>
            </a:r>
            <a:r>
              <a:rPr lang="en-US" sz="2000" dirty="0" err="1"/>
              <a:t>alla</a:t>
            </a:r>
            <a:r>
              <a:rPr lang="en-US" sz="2000" dirty="0"/>
              <a:t> </a:t>
            </a:r>
            <a:r>
              <a:rPr lang="en-US" sz="2000" dirty="0" err="1"/>
              <a:t>legge</a:t>
            </a:r>
            <a:r>
              <a:rPr lang="en-US" sz="2000" dirty="0"/>
              <a:t> regionale 28 </a:t>
            </a:r>
            <a:r>
              <a:rPr lang="en-US" sz="2000" dirty="0" err="1"/>
              <a:t>luglio</a:t>
            </a:r>
            <a:r>
              <a:rPr lang="en-US" sz="2000" dirty="0"/>
              <a:t> 2008, n. 16 (</a:t>
            </a:r>
            <a:r>
              <a:rPr lang="en-US" sz="2000" dirty="0" err="1"/>
              <a:t>norme</a:t>
            </a:r>
            <a:r>
              <a:rPr lang="en-US" sz="2000" dirty="0"/>
              <a:t> </a:t>
            </a:r>
            <a:r>
              <a:rPr lang="en-US" sz="2000" dirty="0" err="1"/>
              <a:t>sulla</a:t>
            </a:r>
            <a:r>
              <a:rPr lang="en-US" sz="2000" dirty="0"/>
              <a:t> </a:t>
            </a:r>
            <a:r>
              <a:rPr lang="en-US" sz="2000" dirty="0" err="1"/>
              <a:t>partecipazione</a:t>
            </a:r>
            <a:r>
              <a:rPr lang="en-US" sz="2000" dirty="0"/>
              <a:t> della </a:t>
            </a:r>
            <a:r>
              <a:rPr lang="en-US" sz="2000" dirty="0" err="1"/>
              <a:t>Regione</a:t>
            </a:r>
            <a:r>
              <a:rPr lang="en-US" sz="2000" dirty="0"/>
              <a:t> Emilia-Romagna </a:t>
            </a:r>
            <a:r>
              <a:rPr lang="en-US" sz="2000" dirty="0" err="1"/>
              <a:t>alla</a:t>
            </a:r>
            <a:r>
              <a:rPr lang="en-US" sz="2000" dirty="0"/>
              <a:t> </a:t>
            </a:r>
            <a:r>
              <a:rPr lang="en-US" sz="2000" dirty="0" err="1"/>
              <a:t>formazione</a:t>
            </a:r>
            <a:r>
              <a:rPr lang="en-US" sz="2000" dirty="0"/>
              <a:t> e </a:t>
            </a:r>
            <a:r>
              <a:rPr lang="en-US" sz="2000" dirty="0" err="1"/>
              <a:t>attuazione</a:t>
            </a:r>
            <a:r>
              <a:rPr lang="en-US" sz="2000" dirty="0"/>
              <a:t> del </a:t>
            </a:r>
            <a:r>
              <a:rPr lang="en-US" sz="2000" dirty="0" err="1"/>
              <a:t>diritto</a:t>
            </a:r>
            <a:r>
              <a:rPr lang="en-US" sz="2000" dirty="0"/>
              <a:t> </a:t>
            </a:r>
            <a:r>
              <a:rPr lang="en-US" sz="2000" dirty="0" err="1"/>
              <a:t>comunitario</a:t>
            </a:r>
            <a:r>
              <a:rPr lang="en-US" sz="2000" dirty="0"/>
              <a:t>, </a:t>
            </a:r>
            <a:r>
              <a:rPr lang="en-US" sz="2000" dirty="0" err="1"/>
              <a:t>sulle</a:t>
            </a:r>
            <a:r>
              <a:rPr lang="en-US" sz="2000" dirty="0"/>
              <a:t> </a:t>
            </a:r>
            <a:r>
              <a:rPr lang="en-US" sz="2000" dirty="0" err="1"/>
              <a:t>attività</a:t>
            </a:r>
            <a:r>
              <a:rPr lang="en-US" sz="2000" dirty="0"/>
              <a:t> di </a:t>
            </a:r>
            <a:r>
              <a:rPr lang="en-US" sz="2000" dirty="0" err="1"/>
              <a:t>rilievo</a:t>
            </a:r>
            <a:r>
              <a:rPr lang="en-US" sz="2000" dirty="0"/>
              <a:t> </a:t>
            </a:r>
            <a:r>
              <a:rPr lang="en-US" sz="2000" dirty="0" err="1"/>
              <a:t>internazionale</a:t>
            </a:r>
            <a:r>
              <a:rPr lang="en-US" sz="2000" dirty="0"/>
              <a:t> della </a:t>
            </a:r>
            <a:r>
              <a:rPr lang="en-US" sz="2000" dirty="0" err="1"/>
              <a:t>Regione</a:t>
            </a:r>
            <a:r>
              <a:rPr lang="en-US" sz="2000" dirty="0"/>
              <a:t> e sui </a:t>
            </a:r>
            <a:r>
              <a:rPr lang="en-US" sz="2000" dirty="0" err="1"/>
              <a:t>suoi</a:t>
            </a:r>
            <a:r>
              <a:rPr lang="en-US" sz="2000" dirty="0"/>
              <a:t> </a:t>
            </a:r>
            <a:r>
              <a:rPr lang="en-US" sz="2000" dirty="0" err="1"/>
              <a:t>rapporti</a:t>
            </a:r>
            <a:r>
              <a:rPr lang="en-US" sz="2000" dirty="0"/>
              <a:t> </a:t>
            </a:r>
            <a:r>
              <a:rPr lang="en-US" sz="2000" dirty="0" err="1"/>
              <a:t>interregionali</a:t>
            </a:r>
            <a:r>
              <a:rPr lang="en-US" sz="2000" dirty="0"/>
              <a:t>” (</a:t>
            </a:r>
            <a:r>
              <a:rPr lang="en-US" sz="2000" dirty="0" err="1"/>
              <a:t>lr</a:t>
            </a:r>
            <a:r>
              <a:rPr lang="en-US" sz="2000" dirty="0"/>
              <a:t> 6/2018)</a:t>
            </a:r>
          </a:p>
          <a:p>
            <a:pPr>
              <a:defRPr/>
            </a:pPr>
            <a:r>
              <a:rPr lang="en-US" sz="2000" dirty="0"/>
              <a:t>“</a:t>
            </a:r>
            <a:r>
              <a:rPr lang="en-US" sz="2000" dirty="0" err="1"/>
              <a:t>Legge</a:t>
            </a:r>
            <a:r>
              <a:rPr lang="en-US" sz="2000" dirty="0"/>
              <a:t> </a:t>
            </a:r>
            <a:r>
              <a:rPr lang="en-US" sz="2000" dirty="0" err="1"/>
              <a:t>sulla</a:t>
            </a:r>
            <a:r>
              <a:rPr lang="en-US" sz="2000" dirty="0"/>
              <a:t> </a:t>
            </a:r>
            <a:r>
              <a:rPr lang="en-US" sz="2000" dirty="0" err="1"/>
              <a:t>partecipazione</a:t>
            </a:r>
            <a:r>
              <a:rPr lang="en-US" sz="2000" dirty="0"/>
              <a:t> </a:t>
            </a:r>
            <a:r>
              <a:rPr lang="en-US" sz="2000" dirty="0" err="1"/>
              <a:t>all'elaborazione</a:t>
            </a:r>
            <a:r>
              <a:rPr lang="en-US" sz="2000" dirty="0"/>
              <a:t> </a:t>
            </a:r>
            <a:r>
              <a:rPr lang="en-US" sz="2000" dirty="0" err="1"/>
              <a:t>delle</a:t>
            </a:r>
            <a:r>
              <a:rPr lang="en-US" sz="2000" dirty="0"/>
              <a:t> </a:t>
            </a:r>
            <a:r>
              <a:rPr lang="en-US" sz="2000" dirty="0" err="1"/>
              <a:t>politiche</a:t>
            </a:r>
            <a:r>
              <a:rPr lang="en-US" sz="2000" dirty="0"/>
              <a:t> </a:t>
            </a:r>
            <a:r>
              <a:rPr lang="en-US" sz="2000" dirty="0" err="1"/>
              <a:t>pubbliche</a:t>
            </a:r>
            <a:r>
              <a:rPr lang="en-US" sz="2000" dirty="0"/>
              <a:t>. </a:t>
            </a:r>
            <a:r>
              <a:rPr lang="en-US" sz="2000" dirty="0" err="1"/>
              <a:t>abrogazione</a:t>
            </a:r>
            <a:r>
              <a:rPr lang="en-US" sz="2000" dirty="0"/>
              <a:t> della </a:t>
            </a:r>
            <a:r>
              <a:rPr lang="en-US" sz="2000" dirty="0" err="1"/>
              <a:t>legge</a:t>
            </a:r>
            <a:r>
              <a:rPr lang="en-US" sz="2000" dirty="0"/>
              <a:t> regionale 9 </a:t>
            </a:r>
            <a:r>
              <a:rPr lang="en-US" sz="2000" dirty="0" err="1"/>
              <a:t>febbraio</a:t>
            </a:r>
            <a:r>
              <a:rPr lang="en-US" sz="2000" dirty="0"/>
              <a:t> 2010, n. 3” (</a:t>
            </a:r>
            <a:r>
              <a:rPr lang="en-US" sz="2000" dirty="0" err="1"/>
              <a:t>lr</a:t>
            </a:r>
            <a:r>
              <a:rPr lang="en-US" sz="2000" dirty="0"/>
              <a:t> 15/2018)</a:t>
            </a:r>
          </a:p>
          <a:p>
            <a:pPr marL="0">
              <a:defRPr/>
            </a:pPr>
            <a:endParaRPr lang="en-US" sz="2000" dirty="0"/>
          </a:p>
          <a:p>
            <a:pPr marL="0"/>
            <a:endParaRPr lang="en-US" sz="2000" dirty="0"/>
          </a:p>
          <a:p>
            <a:endParaRPr lang="en-US" sz="2000" dirty="0"/>
          </a:p>
          <a:p>
            <a:endParaRPr lang="en-US" sz="2000" dirty="0"/>
          </a:p>
          <a:p>
            <a:endParaRPr lang="en-US" sz="2000" dirty="0"/>
          </a:p>
        </p:txBody>
      </p:sp>
      <p:sp>
        <p:nvSpPr>
          <p:cNvPr id="2" name="Segnaposto numero diapositiva 1">
            <a:extLst>
              <a:ext uri="{FF2B5EF4-FFF2-40B4-BE49-F238E27FC236}">
                <a16:creationId xmlns:a16="http://schemas.microsoft.com/office/drawing/2014/main" id="{37556B5A-02DF-4CE8-BC81-850A21FC3EC6}"/>
              </a:ext>
            </a:extLst>
          </p:cNvPr>
          <p:cNvSpPr>
            <a:spLocks noGrp="1"/>
          </p:cNvSpPr>
          <p:nvPr>
            <p:ph type="sldNum" sz="quarter" idx="12"/>
          </p:nvPr>
        </p:nvSpPr>
        <p:spPr>
          <a:xfrm>
            <a:off x="10658927" y="6422854"/>
            <a:ext cx="946264" cy="365125"/>
          </a:xfrm>
        </p:spPr>
        <p:txBody>
          <a:bodyPr vert="horz" lIns="45720" tIns="45720" rIns="91440" bIns="45720" rtlCol="0" anchor="ctr">
            <a:normAutofit/>
          </a:bodyPr>
          <a:lstStyle/>
          <a:p>
            <a:pPr>
              <a:spcAft>
                <a:spcPts val="600"/>
              </a:spcAft>
            </a:pPr>
            <a:fld id="{9F6F34AF-23F5-4815-B6FD-549A2EEF86C9}" type="slidenum">
              <a:rPr lang="en-US" b="0" kern="1200">
                <a:solidFill>
                  <a:schemeClr val="bg1"/>
                </a:solidFill>
                <a:latin typeface="+mn-lt"/>
                <a:ea typeface="+mn-ea"/>
                <a:cs typeface="+mn-cs"/>
              </a:rPr>
              <a:pPr>
                <a:spcAft>
                  <a:spcPts val="600"/>
                </a:spcAft>
              </a:pPr>
              <a:t>14</a:t>
            </a:fld>
            <a:endParaRPr lang="en-US" b="0" kern="1200">
              <a:solidFill>
                <a:schemeClr val="bg1"/>
              </a:solidFill>
              <a:latin typeface="+mn-lt"/>
              <a:ea typeface="+mn-ea"/>
              <a:cs typeface="+mn-cs"/>
            </a:endParaRPr>
          </a:p>
        </p:txBody>
      </p:sp>
    </p:spTree>
    <p:extLst>
      <p:ext uri="{BB962C8B-B14F-4D97-AF65-F5344CB8AC3E}">
        <p14:creationId xmlns:p14="http://schemas.microsoft.com/office/powerpoint/2010/main" val="192113689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93CE3C-F33D-490D-9D01-D574B89E91FF}"/>
              </a:ext>
            </a:extLst>
          </p:cNvPr>
          <p:cNvSpPr>
            <a:spLocks noGrp="1"/>
          </p:cNvSpPr>
          <p:nvPr>
            <p:ph type="title"/>
          </p:nvPr>
        </p:nvSpPr>
        <p:spPr>
          <a:xfrm>
            <a:off x="180109" y="284176"/>
            <a:ext cx="12011890" cy="1508760"/>
          </a:xfrm>
        </p:spPr>
        <p:txBody>
          <a:bodyPr>
            <a:normAutofit/>
          </a:bodyPr>
          <a:lstStyle/>
          <a:p>
            <a:r>
              <a:rPr lang="it-IT" altLang="it-IT" sz="3600" dirty="0"/>
              <a:t>La comunicazione all’esterno dell’analisi d’impatto della regolamentazione</a:t>
            </a:r>
            <a:endParaRPr lang="it-IT" sz="3600" dirty="0"/>
          </a:p>
        </p:txBody>
      </p:sp>
      <p:graphicFrame>
        <p:nvGraphicFramePr>
          <p:cNvPr id="5" name="Segnaposto contenuto 2">
            <a:extLst>
              <a:ext uri="{FF2B5EF4-FFF2-40B4-BE49-F238E27FC236}">
                <a16:creationId xmlns:a16="http://schemas.microsoft.com/office/drawing/2014/main" id="{E5187178-48D1-45AC-A3D4-8352AB762F2B}"/>
              </a:ext>
            </a:extLst>
          </p:cNvPr>
          <p:cNvGraphicFramePr>
            <a:graphicFrameLocks noGrp="1"/>
          </p:cNvGraphicFramePr>
          <p:nvPr>
            <p:ph idx="1"/>
            <p:extLst>
              <p:ext uri="{D42A27DB-BD31-4B8C-83A1-F6EECF244321}">
                <p14:modId xmlns:p14="http://schemas.microsoft.com/office/powerpoint/2010/main" val="4059288409"/>
              </p:ext>
            </p:extLst>
          </p:nvPr>
        </p:nvGraphicFramePr>
        <p:xfrm>
          <a:off x="90054" y="1916258"/>
          <a:ext cx="12011891" cy="48213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9485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954FF7-BD0E-4FD5-8A53-1E23475241DF}"/>
              </a:ext>
            </a:extLst>
          </p:cNvPr>
          <p:cNvSpPr>
            <a:spLocks noGrp="1"/>
          </p:cNvSpPr>
          <p:nvPr>
            <p:ph idx="1"/>
          </p:nvPr>
        </p:nvSpPr>
        <p:spPr>
          <a:xfrm>
            <a:off x="643467" y="2011680"/>
            <a:ext cx="5598957" cy="4206240"/>
          </a:xfrm>
        </p:spPr>
        <p:txBody>
          <a:bodyPr>
            <a:normAutofit lnSpcReduction="10000"/>
          </a:bodyPr>
          <a:lstStyle/>
          <a:p>
            <a:pPr marL="0" indent="0">
              <a:buNone/>
            </a:pPr>
            <a:r>
              <a:rPr lang="it-IT" sz="4400" dirty="0">
                <a:solidFill>
                  <a:srgbClr val="FEFFFF"/>
                </a:solidFill>
              </a:rPr>
              <a:t>Comparazione della scheda AIR dell’Assemblea legislativa della Regione Emilia-Romagna con il Regolamento 169/2017 </a:t>
            </a:r>
          </a:p>
        </p:txBody>
      </p:sp>
      <p:pic>
        <p:nvPicPr>
          <p:cNvPr id="52" name="Graphic 16" descr="Presentazione con grafico a barre">
            <a:extLst>
              <a:ext uri="{FF2B5EF4-FFF2-40B4-BE49-F238E27FC236}">
                <a16:creationId xmlns:a16="http://schemas.microsoft.com/office/drawing/2014/main" id="{26AAD0B0-F489-477D-B427-D1C9FE7727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420354" y="2011680"/>
            <a:ext cx="4013879" cy="4013879"/>
          </a:xfrm>
          <a:prstGeom prst="rect">
            <a:avLst/>
          </a:prstGeom>
        </p:spPr>
      </p:pic>
    </p:spTree>
    <p:extLst>
      <p:ext uri="{BB962C8B-B14F-4D97-AF65-F5344CB8AC3E}">
        <p14:creationId xmlns:p14="http://schemas.microsoft.com/office/powerpoint/2010/main" val="2690695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4688EE-A592-47DC-83C2-74C8AA71E251}"/>
              </a:ext>
            </a:extLst>
          </p:cNvPr>
          <p:cNvSpPr>
            <a:spLocks noGrp="1"/>
          </p:cNvSpPr>
          <p:nvPr>
            <p:ph type="title"/>
          </p:nvPr>
        </p:nvSpPr>
        <p:spPr/>
        <p:txBody>
          <a:bodyPr/>
          <a:lstStyle/>
          <a:p>
            <a:r>
              <a:rPr lang="it-IT" dirty="0"/>
              <a:t>Contesto normativo</a:t>
            </a:r>
          </a:p>
        </p:txBody>
      </p:sp>
      <p:sp>
        <p:nvSpPr>
          <p:cNvPr id="3" name="Segnaposto testo 2">
            <a:extLst>
              <a:ext uri="{FF2B5EF4-FFF2-40B4-BE49-F238E27FC236}">
                <a16:creationId xmlns:a16="http://schemas.microsoft.com/office/drawing/2014/main" id="{7FDCAFCF-A71E-458B-900F-E4E5C31B8A73}"/>
              </a:ext>
            </a:extLst>
          </p:cNvPr>
          <p:cNvSpPr>
            <a:spLocks noGrp="1"/>
          </p:cNvSpPr>
          <p:nvPr>
            <p:ph type="body" idx="1"/>
          </p:nvPr>
        </p:nvSpPr>
        <p:spPr/>
        <p:txBody>
          <a:bodyPr/>
          <a:lstStyle/>
          <a:p>
            <a:r>
              <a:rPr lang="it-IT" dirty="0"/>
              <a:t>AIR nel Regolamento 169/2017</a:t>
            </a:r>
          </a:p>
        </p:txBody>
      </p:sp>
      <p:sp>
        <p:nvSpPr>
          <p:cNvPr id="4" name="Segnaposto contenuto 3">
            <a:extLst>
              <a:ext uri="{FF2B5EF4-FFF2-40B4-BE49-F238E27FC236}">
                <a16:creationId xmlns:a16="http://schemas.microsoft.com/office/drawing/2014/main" id="{5B05324B-D841-4779-9AE4-6677B16C10A8}"/>
              </a:ext>
            </a:extLst>
          </p:cNvPr>
          <p:cNvSpPr>
            <a:spLocks noGrp="1"/>
          </p:cNvSpPr>
          <p:nvPr>
            <p:ph sz="half" idx="2"/>
          </p:nvPr>
        </p:nvSpPr>
        <p:spPr/>
        <p:txBody>
          <a:bodyPr>
            <a:normAutofit lnSpcReduction="10000"/>
          </a:bodyPr>
          <a:lstStyle/>
          <a:p>
            <a:r>
              <a:rPr lang="it-IT" sz="2400" dirty="0"/>
              <a:t>L’Air è disciplinato dal Regolamento 169/2017 che riunisce in un unico provvedimento gli strumenti per la migliore qualità della regolazione (AIR e VIR), abroga le due normative precedenti in materia (D.P.C.M n. 170/2008 D.P.C.M n. 212/2009) e introduce la consultazione (art. 20 e articolo 1 comma 1).</a:t>
            </a:r>
          </a:p>
          <a:p>
            <a:endParaRPr lang="it-IT" dirty="0"/>
          </a:p>
        </p:txBody>
      </p:sp>
      <p:sp>
        <p:nvSpPr>
          <p:cNvPr id="5" name="Segnaposto testo 4">
            <a:extLst>
              <a:ext uri="{FF2B5EF4-FFF2-40B4-BE49-F238E27FC236}">
                <a16:creationId xmlns:a16="http://schemas.microsoft.com/office/drawing/2014/main" id="{CD301C6D-A835-4C6D-9F50-0ED8424D822D}"/>
              </a:ext>
            </a:extLst>
          </p:cNvPr>
          <p:cNvSpPr>
            <a:spLocks noGrp="1"/>
          </p:cNvSpPr>
          <p:nvPr>
            <p:ph type="body" sz="quarter" idx="3"/>
          </p:nvPr>
        </p:nvSpPr>
        <p:spPr/>
        <p:txBody>
          <a:bodyPr/>
          <a:lstStyle/>
          <a:p>
            <a:r>
              <a:rPr lang="it-IT" dirty="0"/>
              <a:t>Scheda AIR dell’Assemblea</a:t>
            </a:r>
          </a:p>
        </p:txBody>
      </p:sp>
      <p:sp>
        <p:nvSpPr>
          <p:cNvPr id="6" name="Segnaposto contenuto 5">
            <a:extLst>
              <a:ext uri="{FF2B5EF4-FFF2-40B4-BE49-F238E27FC236}">
                <a16:creationId xmlns:a16="http://schemas.microsoft.com/office/drawing/2014/main" id="{1C79E77E-7340-4A34-8188-91F46F9DE12C}"/>
              </a:ext>
            </a:extLst>
          </p:cNvPr>
          <p:cNvSpPr>
            <a:spLocks noGrp="1"/>
          </p:cNvSpPr>
          <p:nvPr>
            <p:ph sz="quarter" idx="4"/>
          </p:nvPr>
        </p:nvSpPr>
        <p:spPr/>
        <p:txBody>
          <a:bodyPr>
            <a:normAutofit lnSpcReduction="10000"/>
          </a:bodyPr>
          <a:lstStyle/>
          <a:p>
            <a:r>
              <a:rPr lang="it-IT" sz="2400" dirty="0"/>
              <a:t>La scheda AIR è coerente con i temi della qualità della legislazione disciplinati dallo Statuto (art. 28 e 53), dal Regolamento (Titolo VI, dedicato alle “Procedure, modalità e strumenti per la qualità della normazione e il controllo sull'attuazione delle leggi - Pareri di conformità e altre disposizioni”) e dalla </a:t>
            </a:r>
            <a:r>
              <a:rPr lang="it-IT" sz="2400" dirty="0" err="1"/>
              <a:t>l.r</a:t>
            </a:r>
            <a:r>
              <a:rPr lang="it-IT" sz="2400" dirty="0"/>
              <a:t>. 18/2011 in materia di semplificazione</a:t>
            </a:r>
          </a:p>
        </p:txBody>
      </p:sp>
    </p:spTree>
    <p:extLst>
      <p:ext uri="{BB962C8B-B14F-4D97-AF65-F5344CB8AC3E}">
        <p14:creationId xmlns:p14="http://schemas.microsoft.com/office/powerpoint/2010/main" val="2572501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F285EF-DEE4-4275-BCEF-AD756F64079E}"/>
              </a:ext>
            </a:extLst>
          </p:cNvPr>
          <p:cNvSpPr>
            <a:spLocks noGrp="1"/>
          </p:cNvSpPr>
          <p:nvPr>
            <p:ph type="title"/>
          </p:nvPr>
        </p:nvSpPr>
        <p:spPr/>
        <p:txBody>
          <a:bodyPr/>
          <a:lstStyle/>
          <a:p>
            <a:r>
              <a:rPr lang="it-IT" dirty="0"/>
              <a:t>Ambito di applicazione</a:t>
            </a:r>
          </a:p>
        </p:txBody>
      </p:sp>
      <p:sp>
        <p:nvSpPr>
          <p:cNvPr id="3" name="Segnaposto testo 2">
            <a:extLst>
              <a:ext uri="{FF2B5EF4-FFF2-40B4-BE49-F238E27FC236}">
                <a16:creationId xmlns:a16="http://schemas.microsoft.com/office/drawing/2014/main" id="{8788CFC3-8514-415A-89FB-5DA39BEA6607}"/>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9B9AEB13-7718-4A1D-B2ED-1776CF374D48}"/>
              </a:ext>
            </a:extLst>
          </p:cNvPr>
          <p:cNvSpPr>
            <a:spLocks noGrp="1"/>
          </p:cNvSpPr>
          <p:nvPr>
            <p:ph sz="half" idx="2"/>
          </p:nvPr>
        </p:nvSpPr>
        <p:spPr/>
        <p:txBody>
          <a:bodyPr>
            <a:normAutofit/>
          </a:bodyPr>
          <a:lstStyle/>
          <a:p>
            <a:pPr marL="0" indent="0">
              <a:buNone/>
            </a:pPr>
            <a:r>
              <a:rPr lang="it-IT" dirty="0"/>
              <a:t>Si applica alle amministrazioni statali, ad esclusione delle autorità amministrative indipendenti (art. 1 comma 2). </a:t>
            </a:r>
          </a:p>
          <a:p>
            <a:pPr marL="0" indent="0">
              <a:buNone/>
            </a:pPr>
            <a:r>
              <a:rPr lang="it-IT" dirty="0"/>
              <a:t>La disciplina dell'AIR si applica agli atti normativi del Governo, compresi gli atti normativi adottati dai singoli Ministri, i provvedimenti normativi interministeriali e i disegni di legge di iniziativa governativa (art. 5 comma 2)</a:t>
            </a:r>
          </a:p>
        </p:txBody>
      </p:sp>
      <p:sp>
        <p:nvSpPr>
          <p:cNvPr id="5" name="Segnaposto testo 4">
            <a:extLst>
              <a:ext uri="{FF2B5EF4-FFF2-40B4-BE49-F238E27FC236}">
                <a16:creationId xmlns:a16="http://schemas.microsoft.com/office/drawing/2014/main" id="{EEA6042A-5FAA-4B41-BE62-1CB81BC8AE13}"/>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C833D39C-A6D4-442A-994F-06BB3151A661}"/>
              </a:ext>
            </a:extLst>
          </p:cNvPr>
          <p:cNvSpPr>
            <a:spLocks noGrp="1"/>
          </p:cNvSpPr>
          <p:nvPr>
            <p:ph sz="quarter" idx="4"/>
          </p:nvPr>
        </p:nvSpPr>
        <p:spPr/>
        <p:txBody>
          <a:bodyPr>
            <a:normAutofit/>
          </a:bodyPr>
          <a:lstStyle/>
          <a:p>
            <a:pPr marL="0" indent="0">
              <a:buNone/>
            </a:pPr>
            <a:r>
              <a:rPr lang="it-IT" dirty="0"/>
              <a:t>Si applica ai progetti di legge di iniziativa assembleare. La Giunta ha elaborato uno schema sperimentale di scheda AIR (allegato B della determina di Giunta n. 619 del 2015) da utilizzare per l'analisi dei progetti di legge di iniziativa della Giunta</a:t>
            </a:r>
          </a:p>
        </p:txBody>
      </p:sp>
    </p:spTree>
    <p:extLst>
      <p:ext uri="{BB962C8B-B14F-4D97-AF65-F5344CB8AC3E}">
        <p14:creationId xmlns:p14="http://schemas.microsoft.com/office/powerpoint/2010/main" val="1856916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E5E6FE-07E9-4DB3-BFA0-0C87A8A35D19}"/>
              </a:ext>
            </a:extLst>
          </p:cNvPr>
          <p:cNvSpPr>
            <a:spLocks noGrp="1"/>
          </p:cNvSpPr>
          <p:nvPr>
            <p:ph type="title"/>
          </p:nvPr>
        </p:nvSpPr>
        <p:spPr>
          <a:xfrm>
            <a:off x="839787" y="365125"/>
            <a:ext cx="10980737" cy="1325563"/>
          </a:xfrm>
        </p:spPr>
        <p:txBody>
          <a:bodyPr/>
          <a:lstStyle/>
          <a:p>
            <a:r>
              <a:rPr lang="it-IT" dirty="0"/>
              <a:t>Approccio circolare alla qualità della regolazione</a:t>
            </a:r>
          </a:p>
        </p:txBody>
      </p:sp>
      <p:sp>
        <p:nvSpPr>
          <p:cNvPr id="3" name="Segnaposto testo 2">
            <a:extLst>
              <a:ext uri="{FF2B5EF4-FFF2-40B4-BE49-F238E27FC236}">
                <a16:creationId xmlns:a16="http://schemas.microsoft.com/office/drawing/2014/main" id="{DD962A98-EA3D-4E55-8FE3-2F474ABC8881}"/>
              </a:ext>
            </a:extLst>
          </p:cNvPr>
          <p:cNvSpPr>
            <a:spLocks noGrp="1"/>
          </p:cNvSpPr>
          <p:nvPr>
            <p:ph type="body" idx="1"/>
          </p:nvPr>
        </p:nvSpPr>
        <p:spPr>
          <a:xfrm>
            <a:off x="862014" y="2100262"/>
            <a:ext cx="5157787" cy="738188"/>
          </a:xfrm>
        </p:spPr>
        <p:txBody>
          <a:bodyPr/>
          <a:lstStyle/>
          <a:p>
            <a:r>
              <a:rPr lang="it-IT" dirty="0"/>
              <a:t>Regolamento 169/2017</a:t>
            </a:r>
          </a:p>
          <a:p>
            <a:endParaRPr lang="it-IT" dirty="0"/>
          </a:p>
        </p:txBody>
      </p:sp>
      <p:sp>
        <p:nvSpPr>
          <p:cNvPr id="4" name="Segnaposto contenuto 3">
            <a:extLst>
              <a:ext uri="{FF2B5EF4-FFF2-40B4-BE49-F238E27FC236}">
                <a16:creationId xmlns:a16="http://schemas.microsoft.com/office/drawing/2014/main" id="{C6CA20D5-945E-4A89-87ED-9DF68B3D68CE}"/>
              </a:ext>
            </a:extLst>
          </p:cNvPr>
          <p:cNvSpPr>
            <a:spLocks noGrp="1"/>
          </p:cNvSpPr>
          <p:nvPr>
            <p:ph sz="half" idx="2"/>
          </p:nvPr>
        </p:nvSpPr>
        <p:spPr/>
        <p:txBody>
          <a:bodyPr>
            <a:normAutofit/>
          </a:bodyPr>
          <a:lstStyle/>
          <a:p>
            <a:pPr marL="0" indent="0">
              <a:buNone/>
            </a:pPr>
            <a:r>
              <a:rPr lang="it-IT" dirty="0"/>
              <a:t>Si fonda sul principio che AIR, VIR e consultazione sono strumenti che, tra loro integrati, concorrono alla qualità del processo normativo, dall'individuazione dei fabbisogni e delle priorità, all'ideazione degli interventi, alla loro attuazione, sino alla loro revisione, secondo un approccio circolare alla regolamentazione (articolo 2, comma 1)</a:t>
            </a:r>
          </a:p>
        </p:txBody>
      </p:sp>
      <p:sp>
        <p:nvSpPr>
          <p:cNvPr id="5" name="Segnaposto testo 4">
            <a:extLst>
              <a:ext uri="{FF2B5EF4-FFF2-40B4-BE49-F238E27FC236}">
                <a16:creationId xmlns:a16="http://schemas.microsoft.com/office/drawing/2014/main" id="{9483C640-E9FD-4B35-AE29-DB7B6CD926E7}"/>
              </a:ext>
            </a:extLst>
          </p:cNvPr>
          <p:cNvSpPr>
            <a:spLocks noGrp="1"/>
          </p:cNvSpPr>
          <p:nvPr>
            <p:ph type="body" sz="quarter" idx="3"/>
          </p:nvPr>
        </p:nvSpPr>
        <p:spPr>
          <a:xfrm>
            <a:off x="6194426" y="1943100"/>
            <a:ext cx="5183188" cy="895350"/>
          </a:xfrm>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94071B64-2F1B-4D31-AEFE-E1CC7CC0C066}"/>
              </a:ext>
            </a:extLst>
          </p:cNvPr>
          <p:cNvSpPr>
            <a:spLocks noGrp="1"/>
          </p:cNvSpPr>
          <p:nvPr>
            <p:ph sz="quarter" idx="4"/>
          </p:nvPr>
        </p:nvSpPr>
        <p:spPr/>
        <p:txBody>
          <a:bodyPr>
            <a:normAutofit/>
          </a:bodyPr>
          <a:lstStyle/>
          <a:p>
            <a:pPr marL="0" indent="0">
              <a:buNone/>
            </a:pPr>
            <a:r>
              <a:rPr lang="it-IT" dirty="0"/>
              <a:t>E’ coerente con il modello </a:t>
            </a:r>
            <a:r>
              <a:rPr lang="it-IT" i="1" dirty="0"/>
              <a:t>life-</a:t>
            </a:r>
            <a:r>
              <a:rPr lang="it-IT" i="1" dirty="0" err="1"/>
              <a:t>cycle</a:t>
            </a:r>
            <a:r>
              <a:rPr lang="it-IT" i="1" dirty="0"/>
              <a:t> </a:t>
            </a:r>
            <a:r>
              <a:rPr lang="it-IT" i="1" dirty="0" err="1"/>
              <a:t>approach</a:t>
            </a:r>
            <a:r>
              <a:rPr lang="it-IT" dirty="0"/>
              <a:t>, prevedendo l’inserimento nella scheda di una specifica sezione dedicata al monitoraggio e valutazione (proponendo l’inserimento di una clausola valutativa o sue modifiche, se non già presente nella bozza di elaborato di </a:t>
            </a:r>
            <a:r>
              <a:rPr lang="it-IT" dirty="0" err="1"/>
              <a:t>pdl</a:t>
            </a:r>
            <a:r>
              <a:rPr lang="it-IT" dirty="0"/>
              <a:t>)</a:t>
            </a:r>
          </a:p>
        </p:txBody>
      </p:sp>
    </p:spTree>
    <p:extLst>
      <p:ext uri="{BB962C8B-B14F-4D97-AF65-F5344CB8AC3E}">
        <p14:creationId xmlns:p14="http://schemas.microsoft.com/office/powerpoint/2010/main" val="1001970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42EC950-4039-47A9-8E71-CD984E0FC24A}"/>
              </a:ext>
            </a:extLst>
          </p:cNvPr>
          <p:cNvSpPr>
            <a:spLocks noGrp="1"/>
          </p:cNvSpPr>
          <p:nvPr>
            <p:ph idx="1"/>
          </p:nvPr>
        </p:nvSpPr>
        <p:spPr>
          <a:xfrm>
            <a:off x="280669" y="2014854"/>
            <a:ext cx="5634355" cy="4547871"/>
          </a:xfrm>
        </p:spPr>
        <p:txBody>
          <a:bodyPr anchor="t">
            <a:normAutofit fontScale="92500" lnSpcReduction="10000"/>
          </a:bodyPr>
          <a:lstStyle/>
          <a:p>
            <a:pPr marL="0" indent="0" algn="ctr">
              <a:buNone/>
            </a:pPr>
            <a:r>
              <a:rPr lang="it-IT" sz="4000" dirty="0"/>
              <a:t> «</a:t>
            </a:r>
            <a:r>
              <a:rPr lang="it-IT" sz="4000" i="1" dirty="0"/>
              <a:t>Il 2018 si connota come un vero spartiacque nella diffusione degli strumenti per la qualità della regolazione a livello delle Amministrazioni statali</a:t>
            </a:r>
            <a:r>
              <a:rPr lang="it-IT" sz="4000" dirty="0"/>
              <a:t>» (Fonte: Relazione del Governo al Parlamento sullo stato di attuazione dell’AIR sull’anno 2018).</a:t>
            </a:r>
          </a:p>
          <a:p>
            <a:pPr marL="0" indent="0">
              <a:buNone/>
            </a:pPr>
            <a:endParaRPr lang="it-IT" sz="2400" dirty="0"/>
          </a:p>
        </p:txBody>
      </p:sp>
      <p:pic>
        <p:nvPicPr>
          <p:cNvPr id="9" name="Elemento grafico 8" descr="Lente di ingrandimento">
            <a:extLst>
              <a:ext uri="{FF2B5EF4-FFF2-40B4-BE49-F238E27FC236}">
                <a16:creationId xmlns:a16="http://schemas.microsoft.com/office/drawing/2014/main" id="{B62C6D2A-9A6F-40D8-BC78-CB04FCD4181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06079" y="2980054"/>
            <a:ext cx="3014345" cy="3014345"/>
          </a:xfrm>
          <a:prstGeom prst="rect">
            <a:avLst/>
          </a:prstGeom>
        </p:spPr>
      </p:pic>
    </p:spTree>
    <p:extLst>
      <p:ext uri="{BB962C8B-B14F-4D97-AF65-F5344CB8AC3E}">
        <p14:creationId xmlns:p14="http://schemas.microsoft.com/office/powerpoint/2010/main" val="652243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BAA3E3-480A-4343-A1E1-6E475F0647C9}"/>
              </a:ext>
            </a:extLst>
          </p:cNvPr>
          <p:cNvSpPr>
            <a:spLocks noGrp="1"/>
          </p:cNvSpPr>
          <p:nvPr>
            <p:ph type="title"/>
          </p:nvPr>
        </p:nvSpPr>
        <p:spPr/>
        <p:txBody>
          <a:bodyPr/>
          <a:lstStyle/>
          <a:p>
            <a:r>
              <a:rPr lang="it-IT" dirty="0"/>
              <a:t>Organizzazione delle attività</a:t>
            </a:r>
          </a:p>
        </p:txBody>
      </p:sp>
      <p:sp>
        <p:nvSpPr>
          <p:cNvPr id="3" name="Segnaposto testo 2">
            <a:extLst>
              <a:ext uri="{FF2B5EF4-FFF2-40B4-BE49-F238E27FC236}">
                <a16:creationId xmlns:a16="http://schemas.microsoft.com/office/drawing/2014/main" id="{F779D390-E9E4-489D-8B43-46C6F6C479D0}"/>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93FA3C32-97EC-4D96-804B-EFA428E01CF0}"/>
              </a:ext>
            </a:extLst>
          </p:cNvPr>
          <p:cNvSpPr>
            <a:spLocks noGrp="1"/>
          </p:cNvSpPr>
          <p:nvPr>
            <p:ph sz="half" idx="2"/>
          </p:nvPr>
        </p:nvSpPr>
        <p:spPr>
          <a:xfrm>
            <a:off x="839788" y="2290194"/>
            <a:ext cx="5157787" cy="4202681"/>
          </a:xfrm>
        </p:spPr>
        <p:txBody>
          <a:bodyPr>
            <a:normAutofit/>
          </a:bodyPr>
          <a:lstStyle/>
          <a:p>
            <a:r>
              <a:rPr lang="it-IT" sz="1800" dirty="0"/>
              <a:t>Per svolgere l’AIR, le Amministrazioni istituiscono apposite unità organizzative, (art. 14, comma 9-l.246/2005). </a:t>
            </a:r>
          </a:p>
          <a:p>
            <a:r>
              <a:rPr lang="it-IT" sz="1800" dirty="0"/>
              <a:t>Ogni Amministrazione istituisce un apposito gruppo di lavoro che coinvolge le direzioni competenti e ulteriori professionalità, poiché «</a:t>
            </a:r>
            <a:r>
              <a:rPr lang="it-IT" sz="1800" i="1" dirty="0"/>
              <a:t>un’analisi preventiva degli impatti normativi richiede una pluralità di conoscenze e un lavoro congiunto, che non può prescindere dalla collaborazione delle direzioni e degli uffici con competenze specifiche nelle materie oggetto di intervento»</a:t>
            </a:r>
          </a:p>
          <a:p>
            <a:r>
              <a:rPr lang="it-IT" sz="1800" dirty="0"/>
              <a:t>Il DAGL ha un ruolo di verifica e coordinamento, per il quale si avvale del Nucleo AIR istituito presso la Presidenza del Consiglio dei ministri</a:t>
            </a:r>
          </a:p>
        </p:txBody>
      </p:sp>
      <p:sp>
        <p:nvSpPr>
          <p:cNvPr id="5" name="Segnaposto testo 4">
            <a:extLst>
              <a:ext uri="{FF2B5EF4-FFF2-40B4-BE49-F238E27FC236}">
                <a16:creationId xmlns:a16="http://schemas.microsoft.com/office/drawing/2014/main" id="{044739B9-2277-4A80-92EB-98D8D033B81B}"/>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D16ACF26-3739-4480-B3BB-64458E730FA7}"/>
              </a:ext>
            </a:extLst>
          </p:cNvPr>
          <p:cNvSpPr>
            <a:spLocks noGrp="1"/>
          </p:cNvSpPr>
          <p:nvPr>
            <p:ph sz="quarter" idx="4"/>
          </p:nvPr>
        </p:nvSpPr>
        <p:spPr/>
        <p:txBody>
          <a:bodyPr>
            <a:normAutofit/>
          </a:bodyPr>
          <a:lstStyle/>
          <a:p>
            <a:r>
              <a:rPr lang="it-IT" sz="1700" dirty="0"/>
              <a:t>L’analisi è svolta dal gruppo di lavoro multidisciplinare che, all’interno del Servizio legislativo e coordinamento commissioni assembleari, si occupa della valutazione delle politiche pubbliche, delle norme finanziarie e delle schede tecnico-finanziarie</a:t>
            </a:r>
          </a:p>
          <a:p>
            <a:r>
              <a:rPr lang="it-IT" sz="1700" dirty="0"/>
              <a:t>Necessità di coinvolgere funzionari di altri settori in base ai temi trattati</a:t>
            </a:r>
          </a:p>
        </p:txBody>
      </p:sp>
    </p:spTree>
    <p:extLst>
      <p:ext uri="{BB962C8B-B14F-4D97-AF65-F5344CB8AC3E}">
        <p14:creationId xmlns:p14="http://schemas.microsoft.com/office/powerpoint/2010/main" val="1870063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250D0-E9F4-439A-8CAC-F7E72674FA54}"/>
              </a:ext>
            </a:extLst>
          </p:cNvPr>
          <p:cNvSpPr>
            <a:spLocks noGrp="1"/>
          </p:cNvSpPr>
          <p:nvPr>
            <p:ph type="title"/>
          </p:nvPr>
        </p:nvSpPr>
        <p:spPr/>
        <p:txBody>
          <a:bodyPr>
            <a:normAutofit/>
          </a:bodyPr>
          <a:lstStyle/>
          <a:p>
            <a:r>
              <a:rPr lang="it-IT" sz="4000" dirty="0"/>
              <a:t>Selezione degli interventi su cui realizzare l’AIR</a:t>
            </a:r>
          </a:p>
        </p:txBody>
      </p:sp>
      <p:sp>
        <p:nvSpPr>
          <p:cNvPr id="3" name="Segnaposto testo 2">
            <a:extLst>
              <a:ext uri="{FF2B5EF4-FFF2-40B4-BE49-F238E27FC236}">
                <a16:creationId xmlns:a16="http://schemas.microsoft.com/office/drawing/2014/main" id="{8202C885-98DC-4C10-81D7-7B46084C7CD0}"/>
              </a:ext>
            </a:extLst>
          </p:cNvPr>
          <p:cNvSpPr>
            <a:spLocks noGrp="1"/>
          </p:cNvSpPr>
          <p:nvPr>
            <p:ph type="body" idx="1"/>
          </p:nvPr>
        </p:nvSpPr>
        <p:spPr>
          <a:xfrm>
            <a:off x="862014" y="1874110"/>
            <a:ext cx="5157787" cy="823912"/>
          </a:xfrm>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6E0C4801-CE5C-4BF3-BE4C-9FE523AAA753}"/>
              </a:ext>
            </a:extLst>
          </p:cNvPr>
          <p:cNvSpPr>
            <a:spLocks noGrp="1"/>
          </p:cNvSpPr>
          <p:nvPr>
            <p:ph sz="half" idx="2"/>
          </p:nvPr>
        </p:nvSpPr>
        <p:spPr/>
        <p:txBody>
          <a:bodyPr>
            <a:normAutofit/>
          </a:bodyPr>
          <a:lstStyle/>
          <a:p>
            <a:r>
              <a:rPr lang="it-IT" dirty="0"/>
              <a:t>L’AIR è riservata a iniziative normative di impatto significativo su cittadini, imprese e pubbliche amministrazioni (art. 2 comma 3).</a:t>
            </a:r>
          </a:p>
          <a:p>
            <a:r>
              <a:rPr lang="it-IT" dirty="0"/>
              <a:t>Sono previsti specifici casi di esclusione dall’Air e una serie di ipotesi in cui, nel caso sussistano i presupposti, l’amministrazione può richiedere l’esenzione dall’Air (artt. 6 e 7)</a:t>
            </a:r>
          </a:p>
          <a:p>
            <a:endParaRPr lang="it-IT" dirty="0"/>
          </a:p>
          <a:p>
            <a:endParaRPr lang="it-IT" dirty="0"/>
          </a:p>
        </p:txBody>
      </p:sp>
      <p:sp>
        <p:nvSpPr>
          <p:cNvPr id="5" name="Segnaposto testo 4">
            <a:extLst>
              <a:ext uri="{FF2B5EF4-FFF2-40B4-BE49-F238E27FC236}">
                <a16:creationId xmlns:a16="http://schemas.microsoft.com/office/drawing/2014/main" id="{4915A778-70B8-439D-8B23-6632071D7177}"/>
              </a:ext>
            </a:extLst>
          </p:cNvPr>
          <p:cNvSpPr>
            <a:spLocks noGrp="1"/>
          </p:cNvSpPr>
          <p:nvPr>
            <p:ph type="body" sz="quarter" idx="3"/>
          </p:nvPr>
        </p:nvSpPr>
        <p:spPr>
          <a:xfrm>
            <a:off x="6172200" y="1874110"/>
            <a:ext cx="5183188" cy="823912"/>
          </a:xfrm>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26B0A6B7-4F47-45BF-816B-7FE631CFEE38}"/>
              </a:ext>
            </a:extLst>
          </p:cNvPr>
          <p:cNvSpPr>
            <a:spLocks noGrp="1"/>
          </p:cNvSpPr>
          <p:nvPr>
            <p:ph sz="quarter" idx="4"/>
          </p:nvPr>
        </p:nvSpPr>
        <p:spPr/>
        <p:txBody>
          <a:bodyPr>
            <a:normAutofit/>
          </a:bodyPr>
          <a:lstStyle/>
          <a:p>
            <a:r>
              <a:rPr lang="it-IT" dirty="0"/>
              <a:t>La scelta dei </a:t>
            </a:r>
            <a:r>
              <a:rPr lang="it-IT" dirty="0" err="1"/>
              <a:t>pdl</a:t>
            </a:r>
            <a:r>
              <a:rPr lang="it-IT" dirty="0"/>
              <a:t> da sottoporre all’AIR dovrà tenere in considerazione le risorse a disposizione per lo svolgimento e dovrà ricadere sui </a:t>
            </a:r>
            <a:r>
              <a:rPr lang="it-IT" dirty="0" err="1"/>
              <a:t>pdl</a:t>
            </a:r>
            <a:r>
              <a:rPr lang="it-IT" dirty="0"/>
              <a:t> che ridisegnano politiche complesse, sia con riferimento alle misure previste, sia con riferimento ai destinatari e ai diversi soggetti coinvolti nella loro attuazione e che si prevede abbiano un significativo impatto socioeconomico</a:t>
            </a:r>
          </a:p>
        </p:txBody>
      </p:sp>
    </p:spTree>
    <p:extLst>
      <p:ext uri="{BB962C8B-B14F-4D97-AF65-F5344CB8AC3E}">
        <p14:creationId xmlns:p14="http://schemas.microsoft.com/office/powerpoint/2010/main" val="1209958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250D0-E9F4-439A-8CAC-F7E72674FA54}"/>
              </a:ext>
            </a:extLst>
          </p:cNvPr>
          <p:cNvSpPr>
            <a:spLocks noGrp="1"/>
          </p:cNvSpPr>
          <p:nvPr>
            <p:ph type="title"/>
          </p:nvPr>
        </p:nvSpPr>
        <p:spPr/>
        <p:txBody>
          <a:bodyPr/>
          <a:lstStyle/>
          <a:p>
            <a:r>
              <a:rPr lang="it-IT" dirty="0"/>
              <a:t>Programmazione </a:t>
            </a:r>
          </a:p>
        </p:txBody>
      </p:sp>
      <p:sp>
        <p:nvSpPr>
          <p:cNvPr id="3" name="Segnaposto testo 2">
            <a:extLst>
              <a:ext uri="{FF2B5EF4-FFF2-40B4-BE49-F238E27FC236}">
                <a16:creationId xmlns:a16="http://schemas.microsoft.com/office/drawing/2014/main" id="{8202C885-98DC-4C10-81D7-7B46084C7CD0}"/>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6E0C4801-CE5C-4BF3-BE4C-9FE523AAA753}"/>
              </a:ext>
            </a:extLst>
          </p:cNvPr>
          <p:cNvSpPr>
            <a:spLocks noGrp="1"/>
          </p:cNvSpPr>
          <p:nvPr>
            <p:ph sz="half" idx="2"/>
          </p:nvPr>
        </p:nvSpPr>
        <p:spPr/>
        <p:txBody>
          <a:bodyPr>
            <a:normAutofit/>
          </a:bodyPr>
          <a:lstStyle/>
          <a:p>
            <a:r>
              <a:rPr lang="it-IT" dirty="0"/>
              <a:t>Programmazione dell’attività normativa e di quella relativa all’AIR, attraverso la presentazione del Programma normativo semestrale (entro il 30 giugno e il 31 dicembre) che contiene l’elenco delle iniziative normative previste nel semestre successivo (art. 4).</a:t>
            </a:r>
          </a:p>
          <a:p>
            <a:endParaRPr lang="it-IT" dirty="0"/>
          </a:p>
          <a:p>
            <a:endParaRPr lang="it-IT" dirty="0"/>
          </a:p>
        </p:txBody>
      </p:sp>
      <p:sp>
        <p:nvSpPr>
          <p:cNvPr id="5" name="Segnaposto testo 4">
            <a:extLst>
              <a:ext uri="{FF2B5EF4-FFF2-40B4-BE49-F238E27FC236}">
                <a16:creationId xmlns:a16="http://schemas.microsoft.com/office/drawing/2014/main" id="{4915A778-70B8-439D-8B23-6632071D7177}"/>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26B0A6B7-4F47-45BF-816B-7FE631CFEE38}"/>
              </a:ext>
            </a:extLst>
          </p:cNvPr>
          <p:cNvSpPr>
            <a:spLocks noGrp="1"/>
          </p:cNvSpPr>
          <p:nvPr>
            <p:ph sz="quarter" idx="4"/>
          </p:nvPr>
        </p:nvSpPr>
        <p:spPr>
          <a:xfrm>
            <a:off x="6169024" y="2437963"/>
            <a:ext cx="5183188" cy="3684588"/>
          </a:xfrm>
        </p:spPr>
        <p:txBody>
          <a:bodyPr>
            <a:normAutofit/>
          </a:bodyPr>
          <a:lstStyle/>
          <a:p>
            <a:r>
              <a:rPr lang="it-IT" dirty="0"/>
              <a:t>La scheda potrà essere richiesta dai Presidenti delle commissioni, in accordo con gli stessi promotori del </a:t>
            </a:r>
            <a:r>
              <a:rPr lang="it-IT" dirty="0" err="1"/>
              <a:t>pdl</a:t>
            </a:r>
            <a:r>
              <a:rPr lang="it-IT" dirty="0"/>
              <a:t> e sentiti gli Uffici di Presidenza delle rispettive Commissioni, tenuto conto del parere del Servizio Affari legislativi e coordinamento commissioni assembleari. </a:t>
            </a:r>
          </a:p>
          <a:p>
            <a:r>
              <a:rPr lang="it-IT" dirty="0"/>
              <a:t>Il numero di </a:t>
            </a:r>
            <a:r>
              <a:rPr lang="it-IT" dirty="0" err="1"/>
              <a:t>pdl</a:t>
            </a:r>
            <a:r>
              <a:rPr lang="it-IT" dirty="0"/>
              <a:t> da sottoporre ad AIR è di tre o quattro all’anno rispettando un intervallo di due o tre mesi tra una scheda AIR e l’altra.</a:t>
            </a:r>
          </a:p>
        </p:txBody>
      </p:sp>
    </p:spTree>
    <p:extLst>
      <p:ext uri="{BB962C8B-B14F-4D97-AF65-F5344CB8AC3E}">
        <p14:creationId xmlns:p14="http://schemas.microsoft.com/office/powerpoint/2010/main" val="2530152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250D0-E9F4-439A-8CAC-F7E72674FA54}"/>
              </a:ext>
            </a:extLst>
          </p:cNvPr>
          <p:cNvSpPr>
            <a:spLocks noGrp="1"/>
          </p:cNvSpPr>
          <p:nvPr>
            <p:ph type="title"/>
          </p:nvPr>
        </p:nvSpPr>
        <p:spPr/>
        <p:txBody>
          <a:bodyPr/>
          <a:lstStyle/>
          <a:p>
            <a:r>
              <a:rPr lang="it-IT" dirty="0"/>
              <a:t>Fasi dell’AIR </a:t>
            </a:r>
          </a:p>
        </p:txBody>
      </p:sp>
      <p:sp>
        <p:nvSpPr>
          <p:cNvPr id="3" name="Segnaposto testo 2">
            <a:extLst>
              <a:ext uri="{FF2B5EF4-FFF2-40B4-BE49-F238E27FC236}">
                <a16:creationId xmlns:a16="http://schemas.microsoft.com/office/drawing/2014/main" id="{8202C885-98DC-4C10-81D7-7B46084C7CD0}"/>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6E0C4801-CE5C-4BF3-BE4C-9FE523AAA753}"/>
              </a:ext>
            </a:extLst>
          </p:cNvPr>
          <p:cNvSpPr>
            <a:spLocks noGrp="1"/>
          </p:cNvSpPr>
          <p:nvPr>
            <p:ph sz="half" idx="2"/>
          </p:nvPr>
        </p:nvSpPr>
        <p:spPr>
          <a:xfrm>
            <a:off x="747509" y="2257425"/>
            <a:ext cx="4968747" cy="4448175"/>
          </a:xfrm>
        </p:spPr>
        <p:txBody>
          <a:bodyPr>
            <a:normAutofit fontScale="25000" lnSpcReduction="20000"/>
          </a:bodyPr>
          <a:lstStyle/>
          <a:p>
            <a:r>
              <a:rPr lang="it-IT" sz="6400" dirty="0"/>
              <a:t>L’AIR si avvia contestualmente all’individuazione dell’esigenza di un intervento normativo</a:t>
            </a:r>
          </a:p>
          <a:p>
            <a:endParaRPr lang="it-IT" sz="2000" dirty="0"/>
          </a:p>
          <a:p>
            <a:endParaRPr lang="it-IT" sz="2000" dirty="0"/>
          </a:p>
          <a:p>
            <a:endParaRPr lang="it-IT" sz="2000" dirty="0"/>
          </a:p>
          <a:p>
            <a:endParaRPr lang="it-IT" sz="2000" dirty="0"/>
          </a:p>
          <a:p>
            <a:endParaRPr lang="it-IT" sz="2000" dirty="0"/>
          </a:p>
          <a:p>
            <a:endParaRPr lang="it-IT" sz="2000" dirty="0"/>
          </a:p>
          <a:p>
            <a:endParaRPr lang="it-IT" sz="2000" dirty="0"/>
          </a:p>
          <a:p>
            <a:endParaRPr lang="it-IT" sz="1600" dirty="0"/>
          </a:p>
          <a:p>
            <a:pPr marL="0" indent="0">
              <a:buNone/>
            </a:pPr>
            <a:endParaRPr lang="it-IT" sz="1600" dirty="0"/>
          </a:p>
          <a:p>
            <a:pPr marL="0" indent="0">
              <a:buNone/>
            </a:pPr>
            <a:endParaRPr lang="it-IT" sz="1600" dirty="0"/>
          </a:p>
          <a:p>
            <a:pPr marL="0" indent="0">
              <a:buNone/>
            </a:pPr>
            <a:endParaRPr lang="it-IT" sz="1600" dirty="0"/>
          </a:p>
          <a:p>
            <a:pPr marL="0" indent="0">
              <a:buNone/>
            </a:pPr>
            <a:endParaRPr lang="it-IT" sz="1600" dirty="0"/>
          </a:p>
          <a:p>
            <a:pPr marL="0" indent="0">
              <a:buNone/>
            </a:pPr>
            <a:endParaRPr lang="it-IT" sz="2100" dirty="0"/>
          </a:p>
          <a:p>
            <a:pPr marL="0" indent="0">
              <a:buNone/>
            </a:pPr>
            <a:endParaRPr lang="it-IT" sz="2100" dirty="0"/>
          </a:p>
          <a:p>
            <a:pPr marL="0" indent="0">
              <a:buNone/>
            </a:pPr>
            <a:endParaRPr lang="it-IT" sz="4800" dirty="0"/>
          </a:p>
          <a:p>
            <a:pPr marL="0" indent="0">
              <a:buNone/>
            </a:pPr>
            <a:r>
              <a:rPr lang="it-IT" sz="6400" dirty="0"/>
              <a:t>Al termine, l’Amministrazione redige un’apposita Relazione, trasmessa al DAGL per la verifica</a:t>
            </a:r>
          </a:p>
          <a:p>
            <a:endParaRPr lang="it-IT" dirty="0"/>
          </a:p>
        </p:txBody>
      </p:sp>
      <p:sp>
        <p:nvSpPr>
          <p:cNvPr id="5" name="Segnaposto testo 4">
            <a:extLst>
              <a:ext uri="{FF2B5EF4-FFF2-40B4-BE49-F238E27FC236}">
                <a16:creationId xmlns:a16="http://schemas.microsoft.com/office/drawing/2014/main" id="{4915A778-70B8-439D-8B23-6632071D7177}"/>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26B0A6B7-4F47-45BF-816B-7FE631CFEE38}"/>
              </a:ext>
            </a:extLst>
          </p:cNvPr>
          <p:cNvSpPr>
            <a:spLocks noGrp="1"/>
          </p:cNvSpPr>
          <p:nvPr>
            <p:ph sz="quarter" idx="4"/>
          </p:nvPr>
        </p:nvSpPr>
        <p:spPr>
          <a:xfrm>
            <a:off x="6286705" y="2257425"/>
            <a:ext cx="4968747" cy="4316399"/>
          </a:xfrm>
        </p:spPr>
        <p:txBody>
          <a:bodyPr>
            <a:normAutofit fontScale="25000" lnSpcReduction="20000"/>
          </a:bodyPr>
          <a:lstStyle/>
          <a:p>
            <a:r>
              <a:rPr lang="it-IT" sz="6400" dirty="0"/>
              <a:t>Si avvia sui progetti di legge di iniziativa assembleare già elaborati o in corso di predisposizione</a:t>
            </a:r>
          </a:p>
          <a:p>
            <a:r>
              <a:rPr lang="it-IT" sz="6400" dirty="0"/>
              <a:t>Contiene gli elementi caratteristici dell’AIR</a:t>
            </a:r>
          </a:p>
          <a:p>
            <a:pPr marL="0" indent="0">
              <a:buNone/>
            </a:pPr>
            <a:r>
              <a:rPr lang="it-IT" sz="6400" dirty="0"/>
              <a:t>La griglia di analisi è composta da cinque sezioni:</a:t>
            </a:r>
          </a:p>
          <a:p>
            <a:pPr marL="0" indent="0">
              <a:buNone/>
            </a:pPr>
            <a:endParaRPr lang="it-IT" sz="2000" dirty="0"/>
          </a:p>
          <a:p>
            <a:pPr marL="0" indent="0">
              <a:buNone/>
            </a:pPr>
            <a:endParaRPr lang="it-IT" sz="2000" dirty="0"/>
          </a:p>
          <a:p>
            <a:pPr marL="0" indent="0">
              <a:buNone/>
            </a:pPr>
            <a:endParaRPr lang="it-IT" sz="2000" dirty="0"/>
          </a:p>
          <a:p>
            <a:pPr marL="0" indent="0">
              <a:buNone/>
            </a:pPr>
            <a:endParaRPr lang="it-IT" sz="2000" dirty="0"/>
          </a:p>
          <a:p>
            <a:pPr marL="0" indent="0">
              <a:buNone/>
            </a:pPr>
            <a:endParaRPr lang="it-IT" sz="2000" dirty="0"/>
          </a:p>
          <a:p>
            <a:pPr marL="0" indent="0">
              <a:buNone/>
            </a:pPr>
            <a:endParaRPr lang="it-IT" sz="2000" dirty="0"/>
          </a:p>
          <a:p>
            <a:pPr marL="0" indent="0">
              <a:buNone/>
            </a:pPr>
            <a:endParaRPr lang="it-IT" sz="2000" dirty="0"/>
          </a:p>
          <a:p>
            <a:endParaRPr lang="it-IT" sz="2000" dirty="0"/>
          </a:p>
          <a:p>
            <a:endParaRPr lang="it-IT" sz="2000" dirty="0"/>
          </a:p>
          <a:p>
            <a:endParaRPr lang="it-IT" sz="5600" dirty="0"/>
          </a:p>
          <a:p>
            <a:r>
              <a:rPr lang="it-IT" sz="6400" dirty="0"/>
              <a:t>L’analisi confluisce in un’apposita relazione, presentata dal gruppo di lavoro in una delle prime sedute della Commissione assembleare referente del progetto di legge</a:t>
            </a:r>
          </a:p>
        </p:txBody>
      </p:sp>
      <p:pic>
        <p:nvPicPr>
          <p:cNvPr id="7" name="Immagine 6">
            <a:extLst>
              <a:ext uri="{FF2B5EF4-FFF2-40B4-BE49-F238E27FC236}">
                <a16:creationId xmlns:a16="http://schemas.microsoft.com/office/drawing/2014/main" id="{9A727E03-C3CF-459C-98D5-36587705D8C4}"/>
              </a:ext>
            </a:extLst>
          </p:cNvPr>
          <p:cNvPicPr/>
          <p:nvPr/>
        </p:nvPicPr>
        <p:blipFill>
          <a:blip r:embed="rId2"/>
          <a:stretch>
            <a:fillRect/>
          </a:stretch>
        </p:blipFill>
        <p:spPr>
          <a:xfrm>
            <a:off x="928891" y="2738756"/>
            <a:ext cx="3218815" cy="3228340"/>
          </a:xfrm>
          <a:prstGeom prst="rect">
            <a:avLst/>
          </a:prstGeom>
        </p:spPr>
      </p:pic>
      <p:pic>
        <p:nvPicPr>
          <p:cNvPr id="9" name="Immagine 8">
            <a:extLst>
              <a:ext uri="{FF2B5EF4-FFF2-40B4-BE49-F238E27FC236}">
                <a16:creationId xmlns:a16="http://schemas.microsoft.com/office/drawing/2014/main" id="{BA753929-6EC2-450F-BA14-F402A02B3A0C}"/>
              </a:ext>
            </a:extLst>
          </p:cNvPr>
          <p:cNvPicPr>
            <a:picLocks noChangeAspect="1"/>
          </p:cNvPicPr>
          <p:nvPr/>
        </p:nvPicPr>
        <p:blipFill>
          <a:blip r:embed="rId3"/>
          <a:stretch>
            <a:fillRect/>
          </a:stretch>
        </p:blipFill>
        <p:spPr>
          <a:xfrm>
            <a:off x="6777752" y="3505215"/>
            <a:ext cx="3661835" cy="2277107"/>
          </a:xfrm>
          <a:prstGeom prst="rect">
            <a:avLst/>
          </a:prstGeom>
        </p:spPr>
      </p:pic>
    </p:spTree>
    <p:extLst>
      <p:ext uri="{BB962C8B-B14F-4D97-AF65-F5344CB8AC3E}">
        <p14:creationId xmlns:p14="http://schemas.microsoft.com/office/powerpoint/2010/main" val="3047504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250D0-E9F4-439A-8CAC-F7E72674FA54}"/>
              </a:ext>
            </a:extLst>
          </p:cNvPr>
          <p:cNvSpPr>
            <a:spLocks noGrp="1"/>
          </p:cNvSpPr>
          <p:nvPr>
            <p:ph type="title"/>
          </p:nvPr>
        </p:nvSpPr>
        <p:spPr/>
        <p:txBody>
          <a:bodyPr/>
          <a:lstStyle/>
          <a:p>
            <a:r>
              <a:rPr lang="it-IT" dirty="0"/>
              <a:t>Trasparenza</a:t>
            </a:r>
          </a:p>
        </p:txBody>
      </p:sp>
      <p:sp>
        <p:nvSpPr>
          <p:cNvPr id="3" name="Segnaposto testo 2">
            <a:extLst>
              <a:ext uri="{FF2B5EF4-FFF2-40B4-BE49-F238E27FC236}">
                <a16:creationId xmlns:a16="http://schemas.microsoft.com/office/drawing/2014/main" id="{8202C885-98DC-4C10-81D7-7B46084C7CD0}"/>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6E0C4801-CE5C-4BF3-BE4C-9FE523AAA753}"/>
              </a:ext>
            </a:extLst>
          </p:cNvPr>
          <p:cNvSpPr>
            <a:spLocks noGrp="1"/>
          </p:cNvSpPr>
          <p:nvPr>
            <p:ph sz="half" idx="2"/>
          </p:nvPr>
        </p:nvSpPr>
        <p:spPr>
          <a:xfrm>
            <a:off x="747509" y="3286125"/>
            <a:ext cx="5183188" cy="3206749"/>
          </a:xfrm>
        </p:spPr>
        <p:txBody>
          <a:bodyPr>
            <a:normAutofit/>
          </a:bodyPr>
          <a:lstStyle/>
          <a:p>
            <a:r>
              <a:rPr lang="it-IT" sz="2400" dirty="0"/>
              <a:t>Il Regolamento prevede la pubblicazione sui siti delle amministrazioni di tutti i documenti rappresentativi degli strumenti che concorrono alla qualità del processo normativo</a:t>
            </a:r>
            <a:endParaRPr lang="it-IT" sz="1800" dirty="0"/>
          </a:p>
          <a:p>
            <a:endParaRPr lang="it-IT" sz="2000" dirty="0"/>
          </a:p>
          <a:p>
            <a:endParaRPr lang="it-IT" sz="2000" dirty="0"/>
          </a:p>
          <a:p>
            <a:endParaRPr lang="it-IT" sz="2000" dirty="0"/>
          </a:p>
          <a:p>
            <a:endParaRPr lang="it-IT" sz="2000" dirty="0"/>
          </a:p>
          <a:p>
            <a:endParaRPr lang="it-IT" sz="2000" dirty="0"/>
          </a:p>
          <a:p>
            <a:endParaRPr lang="it-IT" sz="2000" dirty="0"/>
          </a:p>
          <a:p>
            <a:endParaRPr lang="it-IT" sz="1600" dirty="0"/>
          </a:p>
          <a:p>
            <a:endParaRPr lang="it-IT" dirty="0"/>
          </a:p>
        </p:txBody>
      </p:sp>
      <p:sp>
        <p:nvSpPr>
          <p:cNvPr id="5" name="Segnaposto testo 4">
            <a:extLst>
              <a:ext uri="{FF2B5EF4-FFF2-40B4-BE49-F238E27FC236}">
                <a16:creationId xmlns:a16="http://schemas.microsoft.com/office/drawing/2014/main" id="{4915A778-70B8-439D-8B23-6632071D7177}"/>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26B0A6B7-4F47-45BF-816B-7FE631CFEE38}"/>
              </a:ext>
            </a:extLst>
          </p:cNvPr>
          <p:cNvSpPr>
            <a:spLocks noGrp="1"/>
          </p:cNvSpPr>
          <p:nvPr>
            <p:ph sz="quarter" idx="4"/>
          </p:nvPr>
        </p:nvSpPr>
        <p:spPr>
          <a:xfrm>
            <a:off x="6079921" y="3286124"/>
            <a:ext cx="5364570" cy="2488349"/>
          </a:xfrm>
        </p:spPr>
        <p:txBody>
          <a:bodyPr>
            <a:normAutofit/>
          </a:bodyPr>
          <a:lstStyle/>
          <a:p>
            <a:r>
              <a:rPr lang="it-IT" sz="2400" dirty="0"/>
              <a:t>Le schede AIR sono pubblicate nella banca dati «Demetra» dell’Assemblea nella sezione della “Valutazione delle politiche pubbliche” per la legge regionale di riferimento</a:t>
            </a:r>
            <a:endParaRPr lang="it-IT" sz="1800" dirty="0"/>
          </a:p>
        </p:txBody>
      </p:sp>
    </p:spTree>
    <p:extLst>
      <p:ext uri="{BB962C8B-B14F-4D97-AF65-F5344CB8AC3E}">
        <p14:creationId xmlns:p14="http://schemas.microsoft.com/office/powerpoint/2010/main" val="807445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250D0-E9F4-439A-8CAC-F7E72674FA54}"/>
              </a:ext>
            </a:extLst>
          </p:cNvPr>
          <p:cNvSpPr>
            <a:spLocks noGrp="1"/>
          </p:cNvSpPr>
          <p:nvPr>
            <p:ph type="title"/>
          </p:nvPr>
        </p:nvSpPr>
        <p:spPr/>
        <p:txBody>
          <a:bodyPr/>
          <a:lstStyle/>
          <a:p>
            <a:r>
              <a:rPr lang="it-IT" dirty="0"/>
              <a:t>Consultazioni</a:t>
            </a:r>
          </a:p>
        </p:txBody>
      </p:sp>
      <p:sp>
        <p:nvSpPr>
          <p:cNvPr id="3" name="Segnaposto testo 2">
            <a:extLst>
              <a:ext uri="{FF2B5EF4-FFF2-40B4-BE49-F238E27FC236}">
                <a16:creationId xmlns:a16="http://schemas.microsoft.com/office/drawing/2014/main" id="{8202C885-98DC-4C10-81D7-7B46084C7CD0}"/>
              </a:ext>
            </a:extLst>
          </p:cNvPr>
          <p:cNvSpPr>
            <a:spLocks noGrp="1"/>
          </p:cNvSpPr>
          <p:nvPr>
            <p:ph type="body" idx="1"/>
          </p:nvPr>
        </p:nvSpPr>
        <p:spPr/>
        <p:txBody>
          <a:bodyPr/>
          <a:lstStyle/>
          <a:p>
            <a:r>
              <a:rPr lang="it-IT" dirty="0"/>
              <a:t>AIR nel Regolamento 169/2017</a:t>
            </a:r>
          </a:p>
          <a:p>
            <a:endParaRPr lang="it-IT" dirty="0"/>
          </a:p>
        </p:txBody>
      </p:sp>
      <p:sp>
        <p:nvSpPr>
          <p:cNvPr id="4" name="Segnaposto contenuto 3">
            <a:extLst>
              <a:ext uri="{FF2B5EF4-FFF2-40B4-BE49-F238E27FC236}">
                <a16:creationId xmlns:a16="http://schemas.microsoft.com/office/drawing/2014/main" id="{6E0C4801-CE5C-4BF3-BE4C-9FE523AAA753}"/>
              </a:ext>
            </a:extLst>
          </p:cNvPr>
          <p:cNvSpPr>
            <a:spLocks noGrp="1"/>
          </p:cNvSpPr>
          <p:nvPr>
            <p:ph sz="half" idx="2"/>
          </p:nvPr>
        </p:nvSpPr>
        <p:spPr>
          <a:xfrm>
            <a:off x="747509" y="3028950"/>
            <a:ext cx="5214379" cy="3463924"/>
          </a:xfrm>
        </p:spPr>
        <p:txBody>
          <a:bodyPr>
            <a:normAutofit/>
          </a:bodyPr>
          <a:lstStyle/>
          <a:p>
            <a:r>
              <a:rPr lang="it-IT" sz="2400" dirty="0"/>
              <a:t>Nel corso dell'AIR, salvo casi straordinari di necessità e urgenza, l'Amministrazione competente all'iniziativa regolatoria consulta i destinatari dell'intervento</a:t>
            </a:r>
            <a:endParaRPr lang="it-IT" sz="1800" dirty="0"/>
          </a:p>
          <a:p>
            <a:endParaRPr lang="it-IT" sz="2000" dirty="0"/>
          </a:p>
          <a:p>
            <a:endParaRPr lang="it-IT" sz="2000" dirty="0"/>
          </a:p>
          <a:p>
            <a:endParaRPr lang="it-IT" sz="2000" dirty="0"/>
          </a:p>
          <a:p>
            <a:endParaRPr lang="it-IT" sz="2000" dirty="0"/>
          </a:p>
          <a:p>
            <a:endParaRPr lang="it-IT" sz="2000" dirty="0"/>
          </a:p>
          <a:p>
            <a:endParaRPr lang="it-IT" sz="1600" dirty="0"/>
          </a:p>
          <a:p>
            <a:endParaRPr lang="it-IT" dirty="0"/>
          </a:p>
        </p:txBody>
      </p:sp>
      <p:sp>
        <p:nvSpPr>
          <p:cNvPr id="5" name="Segnaposto testo 4">
            <a:extLst>
              <a:ext uri="{FF2B5EF4-FFF2-40B4-BE49-F238E27FC236}">
                <a16:creationId xmlns:a16="http://schemas.microsoft.com/office/drawing/2014/main" id="{4915A778-70B8-439D-8B23-6632071D7177}"/>
              </a:ext>
            </a:extLst>
          </p:cNvPr>
          <p:cNvSpPr>
            <a:spLocks noGrp="1"/>
          </p:cNvSpPr>
          <p:nvPr>
            <p:ph type="body" sz="quarter" idx="3"/>
          </p:nvPr>
        </p:nvSpPr>
        <p:spPr/>
        <p:txBody>
          <a:bodyPr/>
          <a:lstStyle/>
          <a:p>
            <a:r>
              <a:rPr lang="it-IT" dirty="0"/>
              <a:t>Scheda AIR dell’Assemblea</a:t>
            </a:r>
          </a:p>
          <a:p>
            <a:endParaRPr lang="it-IT" dirty="0"/>
          </a:p>
        </p:txBody>
      </p:sp>
      <p:sp>
        <p:nvSpPr>
          <p:cNvPr id="6" name="Segnaposto contenuto 5">
            <a:extLst>
              <a:ext uri="{FF2B5EF4-FFF2-40B4-BE49-F238E27FC236}">
                <a16:creationId xmlns:a16="http://schemas.microsoft.com/office/drawing/2014/main" id="{26B0A6B7-4F47-45BF-816B-7FE631CFEE38}"/>
              </a:ext>
            </a:extLst>
          </p:cNvPr>
          <p:cNvSpPr>
            <a:spLocks noGrp="1"/>
          </p:cNvSpPr>
          <p:nvPr>
            <p:ph sz="quarter" idx="4"/>
          </p:nvPr>
        </p:nvSpPr>
        <p:spPr>
          <a:xfrm>
            <a:off x="6079920" y="2886074"/>
            <a:ext cx="5673929" cy="2888399"/>
          </a:xfrm>
        </p:spPr>
        <p:txBody>
          <a:bodyPr>
            <a:normAutofit/>
          </a:bodyPr>
          <a:lstStyle/>
          <a:p>
            <a:r>
              <a:rPr lang="it-IT" sz="2400" dirty="0"/>
              <a:t>La sezione B) della scheda AIR contiene il rapporto sulle consultazioni effettuate durante la fase di preparazione della bozza di </a:t>
            </a:r>
            <a:r>
              <a:rPr lang="it-IT" sz="2400" dirty="0" err="1"/>
              <a:t>pdl</a:t>
            </a:r>
            <a:r>
              <a:rPr lang="it-IT" sz="2400" dirty="0"/>
              <a:t>, nonché di quelle svolte tipicamente attraverso le udienze conoscitive delle Commissioni assembleari referenti del </a:t>
            </a:r>
            <a:r>
              <a:rPr lang="it-IT" sz="2400" dirty="0" err="1"/>
              <a:t>pdl</a:t>
            </a:r>
            <a:endParaRPr lang="it-IT" sz="1600" dirty="0"/>
          </a:p>
        </p:txBody>
      </p:sp>
    </p:spTree>
    <p:extLst>
      <p:ext uri="{BB962C8B-B14F-4D97-AF65-F5344CB8AC3E}">
        <p14:creationId xmlns:p14="http://schemas.microsoft.com/office/powerpoint/2010/main" val="4083621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954FF7-BD0E-4FD5-8A53-1E23475241DF}"/>
              </a:ext>
            </a:extLst>
          </p:cNvPr>
          <p:cNvSpPr>
            <a:spLocks noGrp="1"/>
          </p:cNvSpPr>
          <p:nvPr>
            <p:ph idx="1"/>
          </p:nvPr>
        </p:nvSpPr>
        <p:spPr>
          <a:xfrm>
            <a:off x="643467" y="2011680"/>
            <a:ext cx="5598957" cy="4206240"/>
          </a:xfrm>
        </p:spPr>
        <p:txBody>
          <a:bodyPr>
            <a:normAutofit/>
          </a:bodyPr>
          <a:lstStyle/>
          <a:p>
            <a:pPr marL="0" indent="0">
              <a:buNone/>
            </a:pPr>
            <a:r>
              <a:rPr lang="it-IT" sz="4400" dirty="0"/>
              <a:t>Alcune considerazioni sull’applicazione</a:t>
            </a:r>
            <a:endParaRPr lang="it-IT" sz="4400" dirty="0">
              <a:solidFill>
                <a:schemeClr val="bg1"/>
              </a:solidFill>
            </a:endParaRPr>
          </a:p>
        </p:txBody>
      </p:sp>
      <p:pic>
        <p:nvPicPr>
          <p:cNvPr id="52" name="Graphic 16" descr="Punto esclamativo">
            <a:extLst>
              <a:ext uri="{FF2B5EF4-FFF2-40B4-BE49-F238E27FC236}">
                <a16:creationId xmlns:a16="http://schemas.microsoft.com/office/drawing/2014/main" id="{26AAD0B0-F489-477D-B427-D1C9FE7727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534654" y="2107860"/>
            <a:ext cx="4013879" cy="4013879"/>
          </a:xfrm>
          <a:prstGeom prst="rect">
            <a:avLst/>
          </a:prstGeom>
        </p:spPr>
      </p:pic>
    </p:spTree>
    <p:extLst>
      <p:ext uri="{BB962C8B-B14F-4D97-AF65-F5344CB8AC3E}">
        <p14:creationId xmlns:p14="http://schemas.microsoft.com/office/powerpoint/2010/main" val="1177900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A937861-875A-4956-9363-C585A7218D57}"/>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AIR previsto dal Regolamento</a:t>
            </a:r>
          </a:p>
        </p:txBody>
      </p:sp>
      <p:sp>
        <p:nvSpPr>
          <p:cNvPr id="3" name="Segnaposto contenuto 2">
            <a:extLst>
              <a:ext uri="{FF2B5EF4-FFF2-40B4-BE49-F238E27FC236}">
                <a16:creationId xmlns:a16="http://schemas.microsoft.com/office/drawing/2014/main" id="{A1945FED-099B-4A76-ACB0-745CF19CF6AD}"/>
              </a:ext>
            </a:extLst>
          </p:cNvPr>
          <p:cNvSpPr>
            <a:spLocks noGrp="1"/>
          </p:cNvSpPr>
          <p:nvPr>
            <p:ph idx="1"/>
          </p:nvPr>
        </p:nvSpPr>
        <p:spPr>
          <a:xfrm>
            <a:off x="5136893" y="804333"/>
            <a:ext cx="6733371" cy="5219949"/>
          </a:xfrm>
        </p:spPr>
        <p:txBody>
          <a:bodyPr anchor="t">
            <a:normAutofit/>
          </a:bodyPr>
          <a:lstStyle/>
          <a:p>
            <a:pPr marL="0" indent="0">
              <a:buNone/>
            </a:pPr>
            <a:r>
              <a:rPr lang="it-IT" sz="1700" dirty="0"/>
              <a:t>Considerando il primo anno di attuazione, la Relazione del Governo al Parlamento sullo stato di applicazione dell’analisi d’impatto per l’anno 2018 segnala:</a:t>
            </a:r>
          </a:p>
          <a:p>
            <a:r>
              <a:rPr lang="it-IT" sz="1700" dirty="0"/>
              <a:t>una maggiore selezione degli interventi, concentrando di più l’AIR sulle iniziative normative che si prevede abbiano un forte impatto atteso sui destinatari</a:t>
            </a:r>
          </a:p>
          <a:p>
            <a:r>
              <a:rPr lang="it-IT" sz="1700" dirty="0"/>
              <a:t>crescente coinvolgimento delle direzioni competenti</a:t>
            </a:r>
          </a:p>
          <a:p>
            <a:r>
              <a:rPr lang="it-IT" sz="1700" dirty="0"/>
              <a:t>relazioni AIR migliorate nella descrizione del contesto, motivazioni dell’intervento, obiettivi e nelle consultazioni svolte</a:t>
            </a:r>
          </a:p>
          <a:p>
            <a:r>
              <a:rPr lang="it-IT" sz="1700" dirty="0"/>
              <a:t>AIR realizzata ancora in una fase troppo avanzata dell’iter normativo</a:t>
            </a:r>
          </a:p>
          <a:p>
            <a:r>
              <a:rPr lang="it-IT" sz="1700" dirty="0"/>
              <a:t>rimangono difficoltà nella valutazione degli impatti che continua a essere prevalentemente descrittiva</a:t>
            </a:r>
          </a:p>
          <a:p>
            <a:pPr marL="0" indent="0">
              <a:buNone/>
            </a:pPr>
            <a:endParaRPr lang="it-IT" sz="1700" dirty="0"/>
          </a:p>
          <a:p>
            <a:pPr marL="0" indent="0">
              <a:buNone/>
            </a:pPr>
            <a:r>
              <a:rPr lang="it-IT" sz="1700" dirty="0"/>
              <a:t>La relazione evidenzia “</a:t>
            </a:r>
            <a:r>
              <a:rPr lang="it-IT" sz="1700" i="1" dirty="0"/>
              <a:t>uno spazio consistente per una migliore attuazione degli strumenti di qualità della regolazione</a:t>
            </a:r>
            <a:r>
              <a:rPr lang="it-IT" sz="1700" dirty="0"/>
              <a:t>”. </a:t>
            </a:r>
          </a:p>
          <a:p>
            <a:endParaRPr lang="it-IT" sz="1700" dirty="0"/>
          </a:p>
          <a:p>
            <a:endParaRPr lang="it-IT" sz="1700" dirty="0"/>
          </a:p>
        </p:txBody>
      </p:sp>
    </p:spTree>
    <p:extLst>
      <p:ext uri="{BB962C8B-B14F-4D97-AF65-F5344CB8AC3E}">
        <p14:creationId xmlns:p14="http://schemas.microsoft.com/office/powerpoint/2010/main" val="3658663975"/>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CD43BA7-A54A-48BD-B472-4F50E3E89E1B}"/>
              </a:ext>
            </a:extLst>
          </p:cNvPr>
          <p:cNvSpPr>
            <a:spLocks noGrp="1"/>
          </p:cNvSpPr>
          <p:nvPr>
            <p:ph type="title"/>
          </p:nvPr>
        </p:nvSpPr>
        <p:spPr>
          <a:xfrm>
            <a:off x="321732" y="804334"/>
            <a:ext cx="4171696" cy="5219948"/>
          </a:xfrm>
        </p:spPr>
        <p:txBody>
          <a:bodyPr anchor="t">
            <a:normAutofit/>
          </a:bodyPr>
          <a:lstStyle/>
          <a:p>
            <a:r>
              <a:rPr lang="it-IT" dirty="0">
                <a:solidFill>
                  <a:schemeClr val="tx2"/>
                </a:solidFill>
              </a:rPr>
              <a:t>Scheda AIR dell’Assemblea </a:t>
            </a:r>
          </a:p>
        </p:txBody>
      </p:sp>
      <p:sp>
        <p:nvSpPr>
          <p:cNvPr id="3" name="Segnaposto contenuto 2">
            <a:extLst>
              <a:ext uri="{FF2B5EF4-FFF2-40B4-BE49-F238E27FC236}">
                <a16:creationId xmlns:a16="http://schemas.microsoft.com/office/drawing/2014/main" id="{A42AF899-1DF0-447C-89CC-2A8CF72C1D33}"/>
              </a:ext>
            </a:extLst>
          </p:cNvPr>
          <p:cNvSpPr>
            <a:spLocks noGrp="1"/>
          </p:cNvSpPr>
          <p:nvPr>
            <p:ph idx="1"/>
          </p:nvPr>
        </p:nvSpPr>
        <p:spPr>
          <a:xfrm>
            <a:off x="5136893" y="804333"/>
            <a:ext cx="6733371" cy="5219949"/>
          </a:xfrm>
        </p:spPr>
        <p:txBody>
          <a:bodyPr anchor="t">
            <a:normAutofit/>
          </a:bodyPr>
          <a:lstStyle/>
          <a:p>
            <a:pPr marL="0" indent="0">
              <a:buNone/>
            </a:pPr>
            <a:r>
              <a:rPr lang="it-IT" sz="2000" dirty="0"/>
              <a:t>Esperienza basata sulle quattro schede AIR realizzate:</a:t>
            </a:r>
          </a:p>
          <a:p>
            <a:r>
              <a:rPr lang="it-IT" sz="2000" dirty="0"/>
              <a:t>necessità di un grosso supporto di banche dati </a:t>
            </a:r>
          </a:p>
          <a:p>
            <a:r>
              <a:rPr lang="it-IT" sz="2000" dirty="0"/>
              <a:t>necessità di uno specifico supporto tecnico di</a:t>
            </a:r>
            <a:r>
              <a:rPr lang="it-IT" sz="2000" b="1" dirty="0"/>
              <a:t> </a:t>
            </a:r>
            <a:r>
              <a:rPr lang="it-IT" sz="2000" dirty="0"/>
              <a:t>“esperti del settore”</a:t>
            </a:r>
          </a:p>
          <a:p>
            <a:pPr lvl="0"/>
            <a:r>
              <a:rPr lang="it-IT" sz="2000" dirty="0"/>
              <a:t>difficoltà nella programmazione. La tempistica dell’iter legislativo è dettata dall’agenda politica con evidenti condizionamenti:</a:t>
            </a:r>
          </a:p>
          <a:p>
            <a:pPr lvl="1">
              <a:buFont typeface="Wingdings" panose="05000000000000000000" pitchFamily="2" charset="2"/>
              <a:buChar char="Ø"/>
            </a:pPr>
            <a:r>
              <a:rPr lang="it-IT" dirty="0"/>
              <a:t>sulla scelta dei </a:t>
            </a:r>
            <a:r>
              <a:rPr lang="it-IT" dirty="0" err="1"/>
              <a:t>pdl</a:t>
            </a:r>
            <a:r>
              <a:rPr lang="it-IT" dirty="0"/>
              <a:t> “candidati” per la realizzazione della scheda AIR – alcuni </a:t>
            </a:r>
            <a:r>
              <a:rPr lang="it-IT" dirty="0" err="1"/>
              <a:t>pdl</a:t>
            </a:r>
            <a:r>
              <a:rPr lang="it-IT" dirty="0"/>
              <a:t> idonei alla realizzazione della scheda AIR non possono essere analizzati a causa di tempi troppo compressi</a:t>
            </a:r>
          </a:p>
          <a:p>
            <a:pPr lvl="1">
              <a:buFont typeface="Wingdings" panose="05000000000000000000" pitchFamily="2" charset="2"/>
              <a:buChar char="Ø"/>
            </a:pPr>
            <a:r>
              <a:rPr lang="it-IT" dirty="0"/>
              <a:t> nelle fasi di svolgimento dell’AIR, un’accelerazione o un rallentamento nel calendario dell’esame del </a:t>
            </a:r>
            <a:r>
              <a:rPr lang="it-IT" dirty="0" err="1"/>
              <a:t>pdl</a:t>
            </a:r>
            <a:r>
              <a:rPr lang="it-IT" dirty="0"/>
              <a:t> in Commissione può influenzare il livello di approfondimento dell’analisi</a:t>
            </a:r>
          </a:p>
          <a:p>
            <a:endParaRPr lang="it-IT" sz="2000" dirty="0"/>
          </a:p>
        </p:txBody>
      </p:sp>
    </p:spTree>
    <p:extLst>
      <p:ext uri="{BB962C8B-B14F-4D97-AF65-F5344CB8AC3E}">
        <p14:creationId xmlns:p14="http://schemas.microsoft.com/office/powerpoint/2010/main" val="876678672"/>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F89702A-C6D7-4924-8BAF-614770E987A0}"/>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Come migliorare</a:t>
            </a:r>
          </a:p>
        </p:txBody>
      </p:sp>
      <p:sp>
        <p:nvSpPr>
          <p:cNvPr id="3" name="Segnaposto contenuto 2">
            <a:extLst>
              <a:ext uri="{FF2B5EF4-FFF2-40B4-BE49-F238E27FC236}">
                <a16:creationId xmlns:a16="http://schemas.microsoft.com/office/drawing/2014/main" id="{E207B6DB-7ED3-44F9-95C1-3154EDD09DBE}"/>
              </a:ext>
            </a:extLst>
          </p:cNvPr>
          <p:cNvSpPr>
            <a:spLocks noGrp="1"/>
          </p:cNvSpPr>
          <p:nvPr>
            <p:ph idx="1"/>
          </p:nvPr>
        </p:nvSpPr>
        <p:spPr>
          <a:xfrm>
            <a:off x="5136893" y="804333"/>
            <a:ext cx="6733371" cy="5219949"/>
          </a:xfrm>
        </p:spPr>
        <p:txBody>
          <a:bodyPr anchor="t">
            <a:normAutofit/>
          </a:bodyPr>
          <a:lstStyle/>
          <a:p>
            <a:pPr marL="0" indent="0">
              <a:buNone/>
            </a:pPr>
            <a:r>
              <a:rPr lang="it-IT" dirty="0"/>
              <a:t>La Guida attuativa del Regolamento:</a:t>
            </a:r>
          </a:p>
          <a:p>
            <a:r>
              <a:rPr lang="it-IT" dirty="0"/>
              <a:t>rimarca che l’AIR dovrebbe essere avviata il prima possibile</a:t>
            </a:r>
          </a:p>
          <a:p>
            <a:r>
              <a:rPr lang="it-IT" dirty="0"/>
              <a:t>stabilisce che a una valutazione delle opzioni di tipo qualitativo deve aggiungersi, quando possibile, una stima quantitativa dei costi e dei benefici attesi</a:t>
            </a:r>
          </a:p>
          <a:p>
            <a:r>
              <a:rPr lang="it-IT" dirty="0"/>
              <a:t>la consultazione è ritenuta un elemento indispensabile</a:t>
            </a:r>
          </a:p>
          <a:p>
            <a:r>
              <a:rPr lang="it-IT" dirty="0"/>
              <a:t>evidenzia l’importanza dell’impostazione del sistema di monitoraggio dell’intervento già in sede di AIR</a:t>
            </a:r>
          </a:p>
          <a:p>
            <a:r>
              <a:rPr lang="it-IT" dirty="0"/>
              <a:t>rilievo gruppi di lavoro: l’AIR richiede una pluralità di conoscenze e un lavoro congiunto, che non può prescindere dalla collaborazione delle direzioni e uffici competenti per le materie specifiche</a:t>
            </a:r>
          </a:p>
          <a:p>
            <a:endParaRPr lang="it-IT" dirty="0"/>
          </a:p>
          <a:p>
            <a:endParaRPr lang="it-IT" dirty="0"/>
          </a:p>
        </p:txBody>
      </p:sp>
    </p:spTree>
    <p:extLst>
      <p:ext uri="{BB962C8B-B14F-4D97-AF65-F5344CB8AC3E}">
        <p14:creationId xmlns:p14="http://schemas.microsoft.com/office/powerpoint/2010/main" val="8676641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5142409-D29B-48C9-8F54-3452F1554CA5}"/>
              </a:ext>
            </a:extLst>
          </p:cNvPr>
          <p:cNvSpPr>
            <a:spLocks noGrp="1"/>
          </p:cNvSpPr>
          <p:nvPr>
            <p:ph type="title"/>
          </p:nvPr>
        </p:nvSpPr>
        <p:spPr>
          <a:xfrm>
            <a:off x="321732" y="804334"/>
            <a:ext cx="4171696" cy="5219948"/>
          </a:xfrm>
        </p:spPr>
        <p:txBody>
          <a:bodyPr anchor="t">
            <a:normAutofit/>
          </a:bodyPr>
          <a:lstStyle/>
          <a:p>
            <a:r>
              <a:rPr lang="it-IT" dirty="0">
                <a:solidFill>
                  <a:schemeClr val="tx2"/>
                </a:solidFill>
              </a:rPr>
              <a:t>Obiettivo</a:t>
            </a:r>
          </a:p>
        </p:txBody>
      </p:sp>
      <p:sp>
        <p:nvSpPr>
          <p:cNvPr id="3" name="Segnaposto contenuto 2">
            <a:extLst>
              <a:ext uri="{FF2B5EF4-FFF2-40B4-BE49-F238E27FC236}">
                <a16:creationId xmlns:a16="http://schemas.microsoft.com/office/drawing/2014/main" id="{542EC950-4039-47A9-8E71-CD984E0FC24A}"/>
              </a:ext>
            </a:extLst>
          </p:cNvPr>
          <p:cNvSpPr>
            <a:spLocks noGrp="1"/>
          </p:cNvSpPr>
          <p:nvPr>
            <p:ph idx="1"/>
          </p:nvPr>
        </p:nvSpPr>
        <p:spPr>
          <a:xfrm>
            <a:off x="5136893" y="804333"/>
            <a:ext cx="6733371" cy="5219949"/>
          </a:xfrm>
        </p:spPr>
        <p:txBody>
          <a:bodyPr anchor="t">
            <a:normAutofit/>
          </a:bodyPr>
          <a:lstStyle/>
          <a:p>
            <a:endParaRPr lang="it-IT" sz="2400" dirty="0"/>
          </a:p>
          <a:p>
            <a:endParaRPr lang="it-IT" sz="2400" dirty="0"/>
          </a:p>
          <a:p>
            <a:endParaRPr lang="it-IT" sz="2400" dirty="0"/>
          </a:p>
          <a:p>
            <a:r>
              <a:rPr lang="it-IT" sz="2400" dirty="0"/>
              <a:t>Analizzare le principali caratteristiche della scheda AIR dell’Assemblea legislativa dell’Emilia-Romagna nel quadro del nuovo Regolamento in materia di AIR, VIR e consultazioni (D.P.C.M n.169/2017)</a:t>
            </a:r>
          </a:p>
          <a:p>
            <a:pPr marL="0" indent="0">
              <a:buNone/>
            </a:pPr>
            <a:r>
              <a:rPr lang="it-IT" sz="2400" dirty="0"/>
              <a:t>.</a:t>
            </a:r>
          </a:p>
          <a:p>
            <a:endParaRPr lang="it-IT" sz="2400" dirty="0"/>
          </a:p>
          <a:p>
            <a:endParaRPr lang="it-IT" sz="2400" dirty="0"/>
          </a:p>
          <a:p>
            <a:pPr marL="0" indent="0">
              <a:buNone/>
            </a:pPr>
            <a:endParaRPr lang="it-IT" sz="2400" dirty="0"/>
          </a:p>
        </p:txBody>
      </p:sp>
    </p:spTree>
    <p:extLst>
      <p:ext uri="{BB962C8B-B14F-4D97-AF65-F5344CB8AC3E}">
        <p14:creationId xmlns:p14="http://schemas.microsoft.com/office/powerpoint/2010/main" val="592759724"/>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 name="Rectangle 56">
            <a:extLst>
              <a:ext uri="{FF2B5EF4-FFF2-40B4-BE49-F238E27FC236}">
                <a16:creationId xmlns:a16="http://schemas.microsoft.com/office/drawing/2014/main" id="{9F5EF35B-201C-44F0-B571-2B74F9527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08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16954FF7-BD0E-4FD5-8A53-1E23475241DF}"/>
              </a:ext>
            </a:extLst>
          </p:cNvPr>
          <p:cNvSpPr>
            <a:spLocks noGrp="1"/>
          </p:cNvSpPr>
          <p:nvPr>
            <p:ph idx="1"/>
          </p:nvPr>
        </p:nvSpPr>
        <p:spPr>
          <a:xfrm>
            <a:off x="643467" y="1241988"/>
            <a:ext cx="5598957" cy="4206240"/>
          </a:xfrm>
        </p:spPr>
        <p:txBody>
          <a:bodyPr>
            <a:normAutofit/>
          </a:bodyPr>
          <a:lstStyle/>
          <a:p>
            <a:pPr marL="0" indent="0">
              <a:buNone/>
            </a:pPr>
            <a:r>
              <a:rPr lang="it-IT" sz="4000" dirty="0">
                <a:solidFill>
                  <a:schemeClr val="bg1"/>
                </a:solidFill>
              </a:rPr>
              <a:t>Un esempio di processo circolare della legislazione: la Legge sulla partecipazione della Regione Emilia-Romagna – </a:t>
            </a:r>
            <a:r>
              <a:rPr lang="it-IT" sz="4000" dirty="0" err="1">
                <a:solidFill>
                  <a:schemeClr val="bg1"/>
                </a:solidFill>
              </a:rPr>
              <a:t>lr</a:t>
            </a:r>
            <a:r>
              <a:rPr lang="it-IT" sz="4000" dirty="0">
                <a:solidFill>
                  <a:schemeClr val="bg1"/>
                </a:solidFill>
              </a:rPr>
              <a:t> n.15/2018</a:t>
            </a:r>
          </a:p>
        </p:txBody>
      </p:sp>
      <p:sp>
        <p:nvSpPr>
          <p:cNvPr id="59" name="Rectangle 58">
            <a:extLst>
              <a:ext uri="{FF2B5EF4-FFF2-40B4-BE49-F238E27FC236}">
                <a16:creationId xmlns:a16="http://schemas.microsoft.com/office/drawing/2014/main" id="{4BF33555-1B12-49B5-BADE-CEAB322168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91186" y="0"/>
            <a:ext cx="530081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Graphic 16" descr="Cerchi con frecce">
            <a:extLst>
              <a:ext uri="{FF2B5EF4-FFF2-40B4-BE49-F238E27FC236}">
                <a16:creationId xmlns:a16="http://schemas.microsoft.com/office/drawing/2014/main" id="{26AAD0B0-F489-477D-B427-D1C9FE7727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7534654" y="1508688"/>
            <a:ext cx="4130112" cy="4130112"/>
          </a:xfrm>
          <a:prstGeom prst="rect">
            <a:avLst/>
          </a:prstGeom>
        </p:spPr>
      </p:pic>
    </p:spTree>
    <p:extLst>
      <p:ext uri="{BB962C8B-B14F-4D97-AF65-F5344CB8AC3E}">
        <p14:creationId xmlns:p14="http://schemas.microsoft.com/office/powerpoint/2010/main" val="2406113818"/>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83FD120F-603E-49E0-8EF3-9478A09B6144}"/>
              </a:ext>
            </a:extLst>
          </p:cNvPr>
          <p:cNvSpPr/>
          <p:nvPr/>
        </p:nvSpPr>
        <p:spPr>
          <a:xfrm>
            <a:off x="2476500" y="2921001"/>
            <a:ext cx="419100" cy="36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10" name="Rettangolo 9">
            <a:extLst>
              <a:ext uri="{FF2B5EF4-FFF2-40B4-BE49-F238E27FC236}">
                <a16:creationId xmlns:a16="http://schemas.microsoft.com/office/drawing/2014/main" id="{74C24388-8858-4C16-A8A7-4749BD47E630}"/>
              </a:ext>
            </a:extLst>
          </p:cNvPr>
          <p:cNvSpPr/>
          <p:nvPr/>
        </p:nvSpPr>
        <p:spPr>
          <a:xfrm>
            <a:off x="2476500" y="3722688"/>
            <a:ext cx="419100" cy="360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11" name="Rettangolo 10">
            <a:extLst>
              <a:ext uri="{FF2B5EF4-FFF2-40B4-BE49-F238E27FC236}">
                <a16:creationId xmlns:a16="http://schemas.microsoft.com/office/drawing/2014/main" id="{C924EB19-14C2-4DD3-993E-FC24C40E3C68}"/>
              </a:ext>
            </a:extLst>
          </p:cNvPr>
          <p:cNvSpPr/>
          <p:nvPr/>
        </p:nvSpPr>
        <p:spPr>
          <a:xfrm>
            <a:off x="2511426" y="4513263"/>
            <a:ext cx="417513" cy="360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graphicFrame>
        <p:nvGraphicFramePr>
          <p:cNvPr id="4" name="Diagramma 3">
            <a:extLst>
              <a:ext uri="{FF2B5EF4-FFF2-40B4-BE49-F238E27FC236}">
                <a16:creationId xmlns:a16="http://schemas.microsoft.com/office/drawing/2014/main" id="{B4D0CE5F-1960-4E17-BFD5-9B64BD34B0D2}"/>
              </a:ext>
            </a:extLst>
          </p:cNvPr>
          <p:cNvGraphicFramePr/>
          <p:nvPr>
            <p:extLst>
              <p:ext uri="{D42A27DB-BD31-4B8C-83A1-F6EECF244321}">
                <p14:modId xmlns:p14="http://schemas.microsoft.com/office/powerpoint/2010/main" val="1971982906"/>
              </p:ext>
            </p:extLst>
          </p:nvPr>
        </p:nvGraphicFramePr>
        <p:xfrm>
          <a:off x="123825" y="731129"/>
          <a:ext cx="11944350" cy="5848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ma 4">
            <a:extLst>
              <a:ext uri="{FF2B5EF4-FFF2-40B4-BE49-F238E27FC236}">
                <a16:creationId xmlns:a16="http://schemas.microsoft.com/office/drawing/2014/main" id="{CAB7B6F0-C054-4324-B186-32295CE2D0C1}"/>
              </a:ext>
            </a:extLst>
          </p:cNvPr>
          <p:cNvGraphicFramePr/>
          <p:nvPr>
            <p:extLst>
              <p:ext uri="{D42A27DB-BD31-4B8C-83A1-F6EECF244321}">
                <p14:modId xmlns:p14="http://schemas.microsoft.com/office/powerpoint/2010/main" val="3654771245"/>
              </p:ext>
            </p:extLst>
          </p:nvPr>
        </p:nvGraphicFramePr>
        <p:xfrm>
          <a:off x="4819650" y="1552575"/>
          <a:ext cx="2105025" cy="233362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itolo 1">
            <a:extLst>
              <a:ext uri="{FF2B5EF4-FFF2-40B4-BE49-F238E27FC236}">
                <a16:creationId xmlns:a16="http://schemas.microsoft.com/office/drawing/2014/main" id="{0B1552CF-25A3-4202-A7A7-1E4219784302}"/>
              </a:ext>
            </a:extLst>
          </p:cNvPr>
          <p:cNvSpPr txBox="1">
            <a:spLocks/>
          </p:cNvSpPr>
          <p:nvPr/>
        </p:nvSpPr>
        <p:spPr>
          <a:xfrm>
            <a:off x="0" y="122580"/>
            <a:ext cx="12192000" cy="800099"/>
          </a:xfrm>
          <a:prstGeom prst="rect">
            <a:avLst/>
          </a:prstGeom>
          <a:solidFill>
            <a:schemeClr val="bg2"/>
          </a:solidFill>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it-IT" sz="2000" dirty="0"/>
              <a:t>Un esempio di processo circolare della legislazione: la Legge sulla partecipazione della Regione Emilia-Romagna – </a:t>
            </a:r>
            <a:r>
              <a:rPr lang="it-IT" sz="2000" dirty="0" err="1"/>
              <a:t>lr</a:t>
            </a:r>
            <a:r>
              <a:rPr lang="it-IT" sz="2000" dirty="0"/>
              <a:t> n.15/2018</a:t>
            </a:r>
          </a:p>
        </p:txBody>
      </p:sp>
      <p:sp>
        <p:nvSpPr>
          <p:cNvPr id="3" name="Segnaposto numero diapositiva 2">
            <a:extLst>
              <a:ext uri="{FF2B5EF4-FFF2-40B4-BE49-F238E27FC236}">
                <a16:creationId xmlns:a16="http://schemas.microsoft.com/office/drawing/2014/main" id="{796CC8C5-5ACF-4F52-8C62-699758FF5391}"/>
              </a:ext>
            </a:extLst>
          </p:cNvPr>
          <p:cNvSpPr>
            <a:spLocks noGrp="1"/>
          </p:cNvSpPr>
          <p:nvPr>
            <p:ph type="sldNum" sz="quarter" idx="12"/>
          </p:nvPr>
        </p:nvSpPr>
        <p:spPr/>
        <p:txBody>
          <a:bodyPr/>
          <a:lstStyle/>
          <a:p>
            <a:fld id="{6582601F-E458-49E9-A019-FA3F83F25F06}" type="slidenum">
              <a:rPr lang="it-IT" smtClean="0"/>
              <a:t>31</a:t>
            </a:fld>
            <a:endParaRPr lang="it-IT"/>
          </a:p>
        </p:txBody>
      </p:sp>
    </p:spTree>
    <p:extLst>
      <p:ext uri="{BB962C8B-B14F-4D97-AF65-F5344CB8AC3E}">
        <p14:creationId xmlns:p14="http://schemas.microsoft.com/office/powerpoint/2010/main" val="20653628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4DB8056-72AB-42FF-8CE5-3FAAA3790831}"/>
              </a:ext>
            </a:extLst>
          </p:cNvPr>
          <p:cNvSpPr>
            <a:spLocks noGrp="1"/>
          </p:cNvSpPr>
          <p:nvPr>
            <p:ph idx="1"/>
          </p:nvPr>
        </p:nvSpPr>
        <p:spPr>
          <a:xfrm>
            <a:off x="703348" y="2119141"/>
            <a:ext cx="10993352" cy="4486275"/>
          </a:xfrm>
          <a:ln>
            <a:solidFill>
              <a:schemeClr val="accent2"/>
            </a:solidFill>
          </a:ln>
        </p:spPr>
        <p:txBody>
          <a:bodyPr>
            <a:normAutofit/>
          </a:bodyPr>
          <a:lstStyle/>
          <a:p>
            <a:pPr marL="0" indent="0" algn="just">
              <a:buNone/>
              <a:defRPr/>
            </a:pPr>
            <a:endParaRPr lang="it-IT" sz="1600" dirty="0">
              <a:solidFill>
                <a:srgbClr val="000000"/>
              </a:solidFill>
              <a:highlight>
                <a:srgbClr val="FFFF00"/>
              </a:highlight>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r>
              <a:rPr lang="it-IT" sz="2000" dirty="0">
                <a:solidFill>
                  <a:schemeClr val="bg1"/>
                </a:solidFill>
                <a:cs typeface="Arial" panose="020B0604020202020204" pitchFamily="34" charset="0"/>
              </a:rPr>
              <a:t>L’iter legislativo che ha portato alla scrittura della proposta di legge sulla partecipazione ora divenuta </a:t>
            </a:r>
            <a:r>
              <a:rPr lang="it-IT" sz="2000" dirty="0" err="1">
                <a:solidFill>
                  <a:schemeClr val="bg1"/>
                </a:solidFill>
                <a:cs typeface="Arial" panose="020B0604020202020204" pitchFamily="34" charset="0"/>
              </a:rPr>
              <a:t>lr</a:t>
            </a:r>
            <a:r>
              <a:rPr lang="it-IT" sz="2000" dirty="0">
                <a:solidFill>
                  <a:schemeClr val="bg1"/>
                </a:solidFill>
                <a:cs typeface="Arial" panose="020B0604020202020204" pitchFamily="34" charset="0"/>
              </a:rPr>
              <a:t> n. 15/2018 rappresenta un esempio di quell’approccio circolare che concorre alla qualità del processo normativo ed è proprio per tale motivo che tale percorso è stato oggetto di tesi “La nuova legge delle Regione Emilia-Romagna sulla partecipazione dall’analisi dell’esperienza in un’ottica di ciclo della regolazione volto ad un continuo miglioramento – Possibili spunti per la nuova stagione” presentata in Senato dalla funzionaria dell’Assemblea legislativa della Regione Emilia-Romagna che ha partecipato alla seconda edizione del Master in analisi e valutazione delle politiche pubbliche promosso dall’Università Ca’ Foscari, dal Senato della Repubblica e da ASVAPP - Associazione per lo Sviluppo della Valutazione e l’Analisi delle Politiche Pubbliche, che in tal caso ha svolto anche la funzione di tutoraggio.</a:t>
            </a:r>
          </a:p>
          <a:p>
            <a:pPr marL="0" indent="0" algn="just">
              <a:buNone/>
              <a:defRPr/>
            </a:pPr>
            <a:endParaRPr lang="it-IT" sz="1600" dirty="0">
              <a:solidFill>
                <a:srgbClr val="000000"/>
              </a:solidFill>
              <a:highlight>
                <a:srgbClr val="FFFF00"/>
              </a:highlight>
              <a:latin typeface="Verdana" panose="020B0604030504040204" pitchFamily="34" charset="0"/>
              <a:ea typeface="Verdana" panose="020B0604030504040204" pitchFamily="34" charset="0"/>
              <a:cs typeface="Verdana" panose="020B0604030504040204" pitchFamily="34" charset="0"/>
            </a:endParaRPr>
          </a:p>
          <a:p>
            <a:pPr>
              <a:defRPr/>
            </a:pPr>
            <a:endParaRPr lang="it-IT" dirty="0"/>
          </a:p>
        </p:txBody>
      </p:sp>
      <p:sp>
        <p:nvSpPr>
          <p:cNvPr id="4" name="Segnaposto numero diapositiva 3">
            <a:extLst>
              <a:ext uri="{FF2B5EF4-FFF2-40B4-BE49-F238E27FC236}">
                <a16:creationId xmlns:a16="http://schemas.microsoft.com/office/drawing/2014/main" id="{E2084EB7-39CE-453C-AB1E-D9C339B47437}"/>
              </a:ext>
            </a:extLst>
          </p:cNvPr>
          <p:cNvSpPr>
            <a:spLocks noGrp="1"/>
          </p:cNvSpPr>
          <p:nvPr>
            <p:ph type="sldNum" sz="quarter" idx="12"/>
          </p:nvPr>
        </p:nvSpPr>
        <p:spPr/>
        <p:txBody>
          <a:bodyPr/>
          <a:lstStyle/>
          <a:p>
            <a:pPr>
              <a:defRPr/>
            </a:pPr>
            <a:endParaRPr lang="it-IT" altLang="it-IT" dirty="0"/>
          </a:p>
        </p:txBody>
      </p:sp>
      <p:sp>
        <p:nvSpPr>
          <p:cNvPr id="5" name="Titolo 1">
            <a:extLst>
              <a:ext uri="{FF2B5EF4-FFF2-40B4-BE49-F238E27FC236}">
                <a16:creationId xmlns:a16="http://schemas.microsoft.com/office/drawing/2014/main" id="{E9361C88-4D29-465D-BD0B-668696BCC8FF}"/>
              </a:ext>
            </a:extLst>
          </p:cNvPr>
          <p:cNvSpPr txBox="1">
            <a:spLocks/>
          </p:cNvSpPr>
          <p:nvPr/>
        </p:nvSpPr>
        <p:spPr>
          <a:xfrm>
            <a:off x="0" y="125775"/>
            <a:ext cx="12191999" cy="1017226"/>
          </a:xfrm>
          <a:prstGeom prst="rect">
            <a:avLst/>
          </a:prstGeom>
          <a:solidFill>
            <a:schemeClr val="bg2"/>
          </a:solidFill>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it-IT" sz="2000" dirty="0"/>
              <a:t>Tesi «La nuova legge delle Regione Emilia-Romagna sulla partecipazione dall’analisi dell’esperienza in un’ottica di ciclo della regolazione volto ad un continuo miglioramento – Possibili spunti per la nuova stagione»</a:t>
            </a:r>
          </a:p>
        </p:txBody>
      </p:sp>
    </p:spTree>
    <p:extLst>
      <p:ext uri="{BB962C8B-B14F-4D97-AF65-F5344CB8AC3E}">
        <p14:creationId xmlns:p14="http://schemas.microsoft.com/office/powerpoint/2010/main" val="25206196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BF38D794-7B22-498A-B63A-729AFD3182F7}"/>
              </a:ext>
            </a:extLst>
          </p:cNvPr>
          <p:cNvSpPr/>
          <p:nvPr/>
        </p:nvSpPr>
        <p:spPr>
          <a:xfrm>
            <a:off x="2476500" y="2176463"/>
            <a:ext cx="419100" cy="361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9" name="Rettangolo 8">
            <a:extLst>
              <a:ext uri="{FF2B5EF4-FFF2-40B4-BE49-F238E27FC236}">
                <a16:creationId xmlns:a16="http://schemas.microsoft.com/office/drawing/2014/main" id="{1747C136-C967-412D-A86B-C6FE7EFFDE45}"/>
              </a:ext>
            </a:extLst>
          </p:cNvPr>
          <p:cNvSpPr/>
          <p:nvPr/>
        </p:nvSpPr>
        <p:spPr>
          <a:xfrm>
            <a:off x="2476500" y="2921001"/>
            <a:ext cx="419100" cy="36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10" name="Rettangolo 9">
            <a:extLst>
              <a:ext uri="{FF2B5EF4-FFF2-40B4-BE49-F238E27FC236}">
                <a16:creationId xmlns:a16="http://schemas.microsoft.com/office/drawing/2014/main" id="{E213D35D-105F-463C-8613-6471797AFB25}"/>
              </a:ext>
            </a:extLst>
          </p:cNvPr>
          <p:cNvSpPr/>
          <p:nvPr/>
        </p:nvSpPr>
        <p:spPr>
          <a:xfrm>
            <a:off x="2476500" y="3722688"/>
            <a:ext cx="419100" cy="360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11" name="Rettangolo 10">
            <a:extLst>
              <a:ext uri="{FF2B5EF4-FFF2-40B4-BE49-F238E27FC236}">
                <a16:creationId xmlns:a16="http://schemas.microsoft.com/office/drawing/2014/main" id="{4ED196DF-8E56-48AB-B567-53F63B815C33}"/>
              </a:ext>
            </a:extLst>
          </p:cNvPr>
          <p:cNvSpPr/>
          <p:nvPr/>
        </p:nvSpPr>
        <p:spPr>
          <a:xfrm>
            <a:off x="2511426" y="4513263"/>
            <a:ext cx="417513" cy="360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en-GB" sz="1350">
              <a:solidFill>
                <a:prstClr val="white"/>
              </a:solidFill>
            </a:endParaRPr>
          </a:p>
        </p:txBody>
      </p:sp>
      <p:sp>
        <p:nvSpPr>
          <p:cNvPr id="4" name="Rectangle 2">
            <a:extLst>
              <a:ext uri="{FF2B5EF4-FFF2-40B4-BE49-F238E27FC236}">
                <a16:creationId xmlns:a16="http://schemas.microsoft.com/office/drawing/2014/main" id="{32E2D169-2BC9-4C60-A243-996C453897F4}"/>
              </a:ext>
            </a:extLst>
          </p:cNvPr>
          <p:cNvSpPr>
            <a:spLocks noChangeArrowheads="1"/>
          </p:cNvSpPr>
          <p:nvPr/>
        </p:nvSpPr>
        <p:spPr bwMode="auto">
          <a:xfrm>
            <a:off x="-1216025" y="849314"/>
            <a:ext cx="112014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nchor="ctr">
            <a:spAutoFit/>
          </a:bodyPr>
          <a:lstStyle/>
          <a:p>
            <a:pPr defTabSz="685800">
              <a:defRPr/>
            </a:pPr>
            <a:endParaRPr lang="it-IT" sz="1350">
              <a:solidFill>
                <a:prstClr val="black"/>
              </a:solidFill>
              <a:latin typeface="Calibri"/>
            </a:endParaRPr>
          </a:p>
        </p:txBody>
      </p:sp>
      <p:graphicFrame>
        <p:nvGraphicFramePr>
          <p:cNvPr id="2" name="Diagramma 1">
            <a:extLst>
              <a:ext uri="{FF2B5EF4-FFF2-40B4-BE49-F238E27FC236}">
                <a16:creationId xmlns:a16="http://schemas.microsoft.com/office/drawing/2014/main" id="{C5C9AF24-699F-4DF5-9E0E-968E9A9819C3}"/>
              </a:ext>
            </a:extLst>
          </p:cNvPr>
          <p:cNvGraphicFramePr/>
          <p:nvPr>
            <p:extLst>
              <p:ext uri="{D42A27DB-BD31-4B8C-83A1-F6EECF244321}">
                <p14:modId xmlns:p14="http://schemas.microsoft.com/office/powerpoint/2010/main" val="12736521"/>
              </p:ext>
            </p:extLst>
          </p:nvPr>
        </p:nvGraphicFramePr>
        <p:xfrm>
          <a:off x="1775229" y="923925"/>
          <a:ext cx="8641542" cy="4964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olo 1">
            <a:extLst>
              <a:ext uri="{FF2B5EF4-FFF2-40B4-BE49-F238E27FC236}">
                <a16:creationId xmlns:a16="http://schemas.microsoft.com/office/drawing/2014/main" id="{71C558AD-DFA4-4C64-8205-05FCBCBDDB0D}"/>
              </a:ext>
            </a:extLst>
          </p:cNvPr>
          <p:cNvSpPr txBox="1">
            <a:spLocks/>
          </p:cNvSpPr>
          <p:nvPr/>
        </p:nvSpPr>
        <p:spPr>
          <a:xfrm>
            <a:off x="0" y="33339"/>
            <a:ext cx="12191999" cy="815975"/>
          </a:xfrm>
          <a:prstGeom prst="rect">
            <a:avLst/>
          </a:prstGeom>
          <a:solidFill>
            <a:schemeClr val="bg2"/>
          </a:solidFill>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it-IT" sz="2800" dirty="0"/>
              <a:t>Dalla revisione della </a:t>
            </a:r>
            <a:r>
              <a:rPr lang="it-IT" sz="2800" dirty="0" err="1"/>
              <a:t>lr</a:t>
            </a:r>
            <a:r>
              <a:rPr lang="it-IT" sz="2800" dirty="0"/>
              <a:t> n.3/2010 alla </a:t>
            </a:r>
            <a:r>
              <a:rPr lang="it-IT" sz="2800" dirty="0" err="1"/>
              <a:t>lr</a:t>
            </a:r>
            <a:r>
              <a:rPr lang="it-IT" sz="2800" dirty="0"/>
              <a:t> n.15/2018</a:t>
            </a:r>
          </a:p>
        </p:txBody>
      </p:sp>
      <p:sp>
        <p:nvSpPr>
          <p:cNvPr id="5" name="Segnaposto numero diapositiva 4">
            <a:extLst>
              <a:ext uri="{FF2B5EF4-FFF2-40B4-BE49-F238E27FC236}">
                <a16:creationId xmlns:a16="http://schemas.microsoft.com/office/drawing/2014/main" id="{09DE01A4-EA30-4740-A560-637EB4CAF448}"/>
              </a:ext>
            </a:extLst>
          </p:cNvPr>
          <p:cNvSpPr>
            <a:spLocks noGrp="1"/>
          </p:cNvSpPr>
          <p:nvPr>
            <p:ph type="sldNum" sz="quarter" idx="12"/>
          </p:nvPr>
        </p:nvSpPr>
        <p:spPr/>
        <p:txBody>
          <a:bodyPr/>
          <a:lstStyle/>
          <a:p>
            <a:fld id="{6582601F-E458-49E9-A019-FA3F83F25F06}" type="slidenum">
              <a:rPr lang="it-IT" smtClean="0"/>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ttangolo 8"/>
          <p:cNvSpPr/>
          <p:nvPr/>
        </p:nvSpPr>
        <p:spPr>
          <a:xfrm>
            <a:off x="1270682" y="2751010"/>
            <a:ext cx="558118" cy="4817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ttangolo 9"/>
          <p:cNvSpPr/>
          <p:nvPr/>
        </p:nvSpPr>
        <p:spPr>
          <a:xfrm>
            <a:off x="1270682" y="3819832"/>
            <a:ext cx="558118" cy="4817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ttangolo 10"/>
          <p:cNvSpPr/>
          <p:nvPr/>
        </p:nvSpPr>
        <p:spPr>
          <a:xfrm>
            <a:off x="1316088" y="4873772"/>
            <a:ext cx="558118" cy="4817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Immagine 2">
            <a:extLst>
              <a:ext uri="{FF2B5EF4-FFF2-40B4-BE49-F238E27FC236}">
                <a16:creationId xmlns:a16="http://schemas.microsoft.com/office/drawing/2014/main" id="{5D581FF8-AED4-426E-8589-386297966703}"/>
              </a:ext>
            </a:extLst>
          </p:cNvPr>
          <p:cNvPicPr>
            <a:picLocks noChangeAspect="1"/>
          </p:cNvPicPr>
          <p:nvPr/>
        </p:nvPicPr>
        <p:blipFill rotWithShape="1">
          <a:blip r:embed="rId3"/>
          <a:srcRect b="8097"/>
          <a:stretch/>
        </p:blipFill>
        <p:spPr>
          <a:xfrm>
            <a:off x="547688" y="938636"/>
            <a:ext cx="11096624" cy="5781442"/>
          </a:xfrm>
          <a:prstGeom prst="rect">
            <a:avLst/>
          </a:prstGeom>
          <a:solidFill>
            <a:schemeClr val="bg2"/>
          </a:solidFill>
          <a:ln w="19050">
            <a:solidFill>
              <a:schemeClr val="accent2"/>
            </a:solidFill>
          </a:ln>
        </p:spPr>
      </p:pic>
      <p:sp>
        <p:nvSpPr>
          <p:cNvPr id="7" name="Titolo 1">
            <a:extLst>
              <a:ext uri="{FF2B5EF4-FFF2-40B4-BE49-F238E27FC236}">
                <a16:creationId xmlns:a16="http://schemas.microsoft.com/office/drawing/2014/main" id="{01C572F3-832F-4A80-85C9-595E858BA274}"/>
              </a:ext>
            </a:extLst>
          </p:cNvPr>
          <p:cNvSpPr txBox="1">
            <a:spLocks/>
          </p:cNvSpPr>
          <p:nvPr/>
        </p:nvSpPr>
        <p:spPr>
          <a:xfrm>
            <a:off x="0" y="35278"/>
            <a:ext cx="12192000" cy="808037"/>
          </a:xfrm>
          <a:prstGeom prst="rect">
            <a:avLst/>
          </a:prstGeom>
          <a:solidFill>
            <a:schemeClr val="bg2"/>
          </a:solidFill>
        </p:spPr>
        <p:txBody>
          <a:bodyPr rtlCol="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2400" dirty="0">
                <a:cs typeface="Arial" panose="020B0604020202020204" pitchFamily="34" charset="0"/>
              </a:rPr>
              <a:t>Il processo circolare dell’iter legislativo seguito per la </a:t>
            </a:r>
            <a:r>
              <a:rPr lang="it-IT" sz="2400" dirty="0" err="1">
                <a:cs typeface="Arial" panose="020B0604020202020204" pitchFamily="34" charset="0"/>
              </a:rPr>
              <a:t>lr</a:t>
            </a:r>
            <a:r>
              <a:rPr lang="it-IT" sz="2400" dirty="0">
                <a:cs typeface="Arial" panose="020B0604020202020204" pitchFamily="34" charset="0"/>
              </a:rPr>
              <a:t> 15/2018</a:t>
            </a:r>
          </a:p>
        </p:txBody>
      </p:sp>
    </p:spTree>
    <p:extLst>
      <p:ext uri="{BB962C8B-B14F-4D97-AF65-F5344CB8AC3E}">
        <p14:creationId xmlns:p14="http://schemas.microsoft.com/office/powerpoint/2010/main" val="8227083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ACF2D8-FE97-4403-9714-650467D7EEF7}"/>
              </a:ext>
            </a:extLst>
          </p:cNvPr>
          <p:cNvSpPr>
            <a:spLocks noGrp="1"/>
          </p:cNvSpPr>
          <p:nvPr>
            <p:ph idx="1"/>
          </p:nvPr>
        </p:nvSpPr>
        <p:spPr>
          <a:xfrm>
            <a:off x="1963327" y="1906712"/>
            <a:ext cx="8106310" cy="4841749"/>
          </a:xfrm>
          <a:ln w="6350">
            <a:solidFill>
              <a:schemeClr val="accent2"/>
            </a:solidFill>
          </a:ln>
        </p:spPr>
        <p:txBody>
          <a:bodyPr rtlCol="0">
            <a:noAutofit/>
          </a:bodyPr>
          <a:lstStyle/>
          <a:p>
            <a:pPr marL="0" indent="0">
              <a:buNone/>
              <a:defRPr/>
            </a:pPr>
            <a:endParaRPr lang="it-IT" sz="2400" dirty="0">
              <a:solidFill>
                <a:schemeClr val="bg1"/>
              </a:solidFill>
              <a:latin typeface="Arial" panose="020B0604020202020204" pitchFamily="34" charset="0"/>
              <a:cs typeface="Arial" panose="020B0604020202020204" pitchFamily="34" charset="0"/>
            </a:endParaRPr>
          </a:p>
          <a:p>
            <a:pPr marL="0" indent="0" algn="just">
              <a:lnSpc>
                <a:spcPct val="120000"/>
              </a:lnSpc>
              <a:spcBef>
                <a:spcPts val="0"/>
              </a:spcBef>
              <a:buNone/>
              <a:defRPr/>
            </a:pPr>
            <a:r>
              <a:rPr lang="it-IT" sz="2400" dirty="0">
                <a:solidFill>
                  <a:schemeClr val="bg1"/>
                </a:solidFill>
                <a:latin typeface="+mj-lt"/>
                <a:cs typeface="Arial" panose="020B0604020202020204" pitchFamily="34" charset="0"/>
              </a:rPr>
              <a:t>La nuova clausola valutativa prevede la possibilità di far ricorso a forme di valutazione partecipata, che coinvolgano cittadini e soggetti attuatori degli interventi previsti</a:t>
            </a:r>
          </a:p>
          <a:p>
            <a:pPr marL="0" indent="0" algn="just">
              <a:lnSpc>
                <a:spcPct val="120000"/>
              </a:lnSpc>
              <a:spcBef>
                <a:spcPts val="0"/>
              </a:spcBef>
              <a:buNone/>
              <a:defRPr/>
            </a:pPr>
            <a:endParaRPr lang="it-IT" sz="2400" dirty="0">
              <a:solidFill>
                <a:schemeClr val="bg1"/>
              </a:solidFill>
              <a:latin typeface="+mj-lt"/>
              <a:cs typeface="Arial" panose="020B0604020202020204" pitchFamily="34" charset="0"/>
            </a:endParaRPr>
          </a:p>
          <a:p>
            <a:pPr marL="0" indent="0" algn="just">
              <a:lnSpc>
                <a:spcPct val="120000"/>
              </a:lnSpc>
              <a:spcBef>
                <a:spcPts val="0"/>
              </a:spcBef>
              <a:buNone/>
              <a:defRPr/>
            </a:pPr>
            <a:r>
              <a:rPr lang="it-IT" sz="2400" dirty="0">
                <a:solidFill>
                  <a:schemeClr val="bg1"/>
                </a:solidFill>
                <a:latin typeface="+mj-lt"/>
                <a:cs typeface="Arial" panose="020B0604020202020204" pitchFamily="34" charset="0"/>
              </a:rPr>
              <a:t>Prevede altresì la consegna di una relazione triennale della Giunta contenente una serie di informazioni tra cui l’analisi quantitativa e qualitativa dei processi partecipativi realizzati e il grado di recepimento degli esiti dei processi da parte degli Enti responsabili</a:t>
            </a:r>
          </a:p>
        </p:txBody>
      </p:sp>
      <p:sp>
        <p:nvSpPr>
          <p:cNvPr id="7" name="Titolo 1">
            <a:extLst>
              <a:ext uri="{FF2B5EF4-FFF2-40B4-BE49-F238E27FC236}">
                <a16:creationId xmlns:a16="http://schemas.microsoft.com/office/drawing/2014/main" id="{9326D28A-98FC-4105-9F0C-7A36E42BDE18}"/>
              </a:ext>
            </a:extLst>
          </p:cNvPr>
          <p:cNvSpPr txBox="1">
            <a:spLocks/>
          </p:cNvSpPr>
          <p:nvPr/>
        </p:nvSpPr>
        <p:spPr>
          <a:xfrm>
            <a:off x="0" y="33339"/>
            <a:ext cx="12191999" cy="815975"/>
          </a:xfrm>
          <a:prstGeom prst="rect">
            <a:avLst/>
          </a:prstGeom>
          <a:solidFill>
            <a:schemeClr val="bg2"/>
          </a:solidFill>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it-IT" sz="2400" dirty="0"/>
              <a:t>Dalla revisione della </a:t>
            </a:r>
            <a:r>
              <a:rPr lang="it-IT" sz="2400" dirty="0" err="1"/>
              <a:t>lr</a:t>
            </a:r>
            <a:r>
              <a:rPr lang="it-IT" sz="2400" dirty="0"/>
              <a:t> n.3/2010 alla </a:t>
            </a:r>
            <a:r>
              <a:rPr lang="it-IT" sz="2400" dirty="0" err="1"/>
              <a:t>lr</a:t>
            </a:r>
            <a:r>
              <a:rPr lang="it-IT" sz="2400" dirty="0"/>
              <a:t> n.15/2018: la nuova clausola valutativa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5142409-D29B-48C9-8F54-3452F1554CA5}"/>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Il Ragionamento che abbiamo seguito</a:t>
            </a:r>
          </a:p>
        </p:txBody>
      </p:sp>
      <p:sp>
        <p:nvSpPr>
          <p:cNvPr id="3" name="Segnaposto contenuto 2">
            <a:extLst>
              <a:ext uri="{FF2B5EF4-FFF2-40B4-BE49-F238E27FC236}">
                <a16:creationId xmlns:a16="http://schemas.microsoft.com/office/drawing/2014/main" id="{542EC950-4039-47A9-8E71-CD984E0FC24A}"/>
              </a:ext>
            </a:extLst>
          </p:cNvPr>
          <p:cNvSpPr>
            <a:spLocks noGrp="1"/>
          </p:cNvSpPr>
          <p:nvPr>
            <p:ph idx="1"/>
          </p:nvPr>
        </p:nvSpPr>
        <p:spPr>
          <a:xfrm>
            <a:off x="5136893" y="804333"/>
            <a:ext cx="6733371" cy="5219949"/>
          </a:xfrm>
        </p:spPr>
        <p:txBody>
          <a:bodyPr anchor="t">
            <a:normAutofit/>
          </a:bodyPr>
          <a:lstStyle/>
          <a:p>
            <a:r>
              <a:rPr lang="it-IT" sz="2400" dirty="0"/>
              <a:t>Inquadramento dell’AIR nel ciclo della regolazione</a:t>
            </a:r>
          </a:p>
          <a:p>
            <a:r>
              <a:rPr lang="it-IT" sz="2400" dirty="0"/>
              <a:t>Come il Regolamento n.169/2017 cerca di superare le criticità legate all’applicazione dell’AIR, riconosciuto come uno strumento complesso</a:t>
            </a:r>
          </a:p>
          <a:p>
            <a:r>
              <a:rPr lang="it-IT" sz="2400" dirty="0"/>
              <a:t>La scheda AIR dell’Assemblea della Regione Emilia-Romagna (approvata nel 2016)</a:t>
            </a:r>
          </a:p>
          <a:p>
            <a:r>
              <a:rPr lang="it-IT" sz="2400" dirty="0"/>
              <a:t>Scheda AIR e Regolamento: un prospetto di analisi delle principali caratteristiche </a:t>
            </a:r>
          </a:p>
          <a:p>
            <a:r>
              <a:rPr lang="it-IT" sz="2400" dirty="0"/>
              <a:t>Considerazioni sull’applicazione</a:t>
            </a:r>
          </a:p>
          <a:p>
            <a:r>
              <a:rPr lang="it-IT" sz="2400" dirty="0"/>
              <a:t>Un esempio di ciclo virtuoso: la nuova legge sulla partecipazione della Regione Emilia-Romagna (</a:t>
            </a:r>
            <a:r>
              <a:rPr lang="it-IT" sz="2400" dirty="0" err="1"/>
              <a:t>l.r</a:t>
            </a:r>
            <a:r>
              <a:rPr lang="it-IT" sz="2400" dirty="0"/>
              <a:t>. n.15/2018)</a:t>
            </a:r>
          </a:p>
          <a:p>
            <a:pPr marL="0" indent="0">
              <a:buNone/>
            </a:pPr>
            <a:endParaRPr lang="it-IT" sz="2400" dirty="0"/>
          </a:p>
        </p:txBody>
      </p:sp>
    </p:spTree>
    <p:extLst>
      <p:ext uri="{BB962C8B-B14F-4D97-AF65-F5344CB8AC3E}">
        <p14:creationId xmlns:p14="http://schemas.microsoft.com/office/powerpoint/2010/main" val="251356799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FC99012-9BC8-4999-A1BF-E05ADCC9FCCA}"/>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Cos’è l’AIR</a:t>
            </a:r>
          </a:p>
        </p:txBody>
      </p:sp>
      <p:sp>
        <p:nvSpPr>
          <p:cNvPr id="3" name="Segnaposto contenuto 2">
            <a:extLst>
              <a:ext uri="{FF2B5EF4-FFF2-40B4-BE49-F238E27FC236}">
                <a16:creationId xmlns:a16="http://schemas.microsoft.com/office/drawing/2014/main" id="{8716DBCE-FE7F-46FC-A7F1-D8FC8E4C7BE2}"/>
              </a:ext>
            </a:extLst>
          </p:cNvPr>
          <p:cNvSpPr>
            <a:spLocks noGrp="1"/>
          </p:cNvSpPr>
          <p:nvPr>
            <p:ph idx="1"/>
          </p:nvPr>
        </p:nvSpPr>
        <p:spPr>
          <a:xfrm>
            <a:off x="5136893" y="804333"/>
            <a:ext cx="6733371" cy="5219949"/>
          </a:xfrm>
        </p:spPr>
        <p:txBody>
          <a:bodyPr anchor="t">
            <a:normAutofit/>
          </a:bodyPr>
          <a:lstStyle/>
          <a:p>
            <a:pPr marL="0" indent="0">
              <a:buNone/>
            </a:pPr>
            <a:r>
              <a:rPr lang="it-IT" dirty="0"/>
              <a:t>L’AIR «</a:t>
            </a:r>
            <a:r>
              <a:rPr lang="it-IT" i="1" dirty="0"/>
              <a:t>consiste nella valutazione preventiva degli effetti di ipotesi di intervento normativo ricadenti sulle attività dei cittadini e delle imprese e sull’organizzazione e sul funzionamento delle pubbliche amministrazioni, mediante comparazione di opzioni alternative» </a:t>
            </a:r>
            <a:r>
              <a:rPr lang="it-IT" dirty="0"/>
              <a:t>(art.14 c.1 L. n.246/2005)</a:t>
            </a:r>
          </a:p>
          <a:p>
            <a:pPr marL="0" indent="0">
              <a:buNone/>
            </a:pPr>
            <a:r>
              <a:rPr lang="it-IT" dirty="0"/>
              <a:t>L’AIR «costituisce un supporto alle decisioni dell’organo politico di </a:t>
            </a:r>
            <a:r>
              <a:rPr lang="it-IT"/>
              <a:t>vertice dell’amministrazione </a:t>
            </a:r>
            <a:r>
              <a:rPr lang="it-IT" dirty="0"/>
              <a:t>in ordine all’opportunità dell’intervento normativo» (art.14 c.2 L. n.246/2005)</a:t>
            </a:r>
          </a:p>
          <a:p>
            <a:pPr marL="0" indent="0">
              <a:buNone/>
            </a:pPr>
            <a:r>
              <a:rPr lang="it-IT" dirty="0"/>
              <a:t>E’ un percorso logico volto ad arricchire il processo decisionale «</a:t>
            </a:r>
            <a:r>
              <a:rPr lang="it-IT" i="1" dirty="0"/>
              <a:t>ponendosi le giuste domande</a:t>
            </a:r>
            <a:r>
              <a:rPr lang="it-IT" dirty="0"/>
              <a:t>» prima di elaborare una nuova norma, fornendo informazioni che mettano in evidenza vantaggi e svantaggi attesi da diverse alternative d’intervento</a:t>
            </a:r>
          </a:p>
          <a:p>
            <a:pPr marL="0" indent="0">
              <a:buNone/>
            </a:pPr>
            <a:endParaRPr lang="it-IT" dirty="0"/>
          </a:p>
        </p:txBody>
      </p:sp>
    </p:spTree>
    <p:extLst>
      <p:ext uri="{BB962C8B-B14F-4D97-AF65-F5344CB8AC3E}">
        <p14:creationId xmlns:p14="http://schemas.microsoft.com/office/powerpoint/2010/main" val="368759795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D6780D1-4906-4396-B469-85E52F170F3B}"/>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L’AIR nel ciclo della regolazione</a:t>
            </a:r>
          </a:p>
        </p:txBody>
      </p:sp>
      <p:sp>
        <p:nvSpPr>
          <p:cNvPr id="3" name="Segnaposto contenuto 2">
            <a:extLst>
              <a:ext uri="{FF2B5EF4-FFF2-40B4-BE49-F238E27FC236}">
                <a16:creationId xmlns:a16="http://schemas.microsoft.com/office/drawing/2014/main" id="{A0F36D7A-9AC9-435B-8B8A-3C72E53B47F8}"/>
              </a:ext>
            </a:extLst>
          </p:cNvPr>
          <p:cNvSpPr>
            <a:spLocks noGrp="1"/>
          </p:cNvSpPr>
          <p:nvPr>
            <p:ph idx="1"/>
          </p:nvPr>
        </p:nvSpPr>
        <p:spPr>
          <a:xfrm>
            <a:off x="5136893" y="804333"/>
            <a:ext cx="6733371" cy="5219949"/>
          </a:xfrm>
        </p:spPr>
        <p:txBody>
          <a:bodyPr anchor="t">
            <a:normAutofit/>
          </a:bodyPr>
          <a:lstStyle/>
          <a:p>
            <a:endParaRPr lang="it-IT" sz="1900"/>
          </a:p>
          <a:p>
            <a:r>
              <a:rPr lang="it-IT" sz="1900"/>
              <a:t>Nella visione ciclica della vita di una politica, l’AIR «</a:t>
            </a:r>
            <a:r>
              <a:rPr lang="it-IT" sz="1900" i="1"/>
              <a:t>costituisce un supporto alle decisioni dell’organo di vertice dell’amministrazione in ordine all’opportunità di un intervento normativo</a:t>
            </a:r>
            <a:r>
              <a:rPr lang="it-IT" sz="1900"/>
              <a:t>» (art.14 c.2 L. n.246/2005)</a:t>
            </a:r>
          </a:p>
          <a:p>
            <a:r>
              <a:rPr lang="it-IT" sz="1900"/>
              <a:t>Il tema della qualità della legislazione durante l’intero ciclo di vita di una politica è una priorità definita dalla Commissione Europea nella sua Comunicazione sulla </a:t>
            </a:r>
            <a:r>
              <a:rPr lang="it-IT" sz="1900" i="1"/>
              <a:t>smart regulation</a:t>
            </a:r>
            <a:r>
              <a:rPr lang="it-IT" sz="1900"/>
              <a:t>, evidenziando come le fasi della regolamentazione vadano infatti integrate all’interno di una strategia organica (</a:t>
            </a:r>
            <a:r>
              <a:rPr lang="it-IT" sz="1900" i="1"/>
              <a:t>life cycle approach</a:t>
            </a:r>
            <a:r>
              <a:rPr lang="it-IT" sz="1900"/>
              <a:t>)</a:t>
            </a:r>
          </a:p>
          <a:p>
            <a:r>
              <a:rPr lang="it-IT" sz="1900"/>
              <a:t>In questa visione, la fine di un ciclo coincide infatti con l’inizio di un ciclo nuovo: si inizia con le analisi d’impatto ex ante e prosegue con l’elaborazione del provvedimento, al quale si applica poi il monitoraggio in itinere fino alla valutazione ex post. Il processo di regolazione segue quindi fasi tra loro interconnesse e ricorsive</a:t>
            </a:r>
          </a:p>
          <a:p>
            <a:endParaRPr lang="it-IT" sz="1900"/>
          </a:p>
          <a:p>
            <a:endParaRPr lang="it-IT" sz="1900"/>
          </a:p>
        </p:txBody>
      </p:sp>
    </p:spTree>
    <p:extLst>
      <p:ext uri="{BB962C8B-B14F-4D97-AF65-F5344CB8AC3E}">
        <p14:creationId xmlns:p14="http://schemas.microsoft.com/office/powerpoint/2010/main" val="302405003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7EEC5B1-B8DA-4E3F-BDF0-912D9AE9C818}"/>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Le criticità dell’AIR </a:t>
            </a:r>
          </a:p>
        </p:txBody>
      </p:sp>
      <p:sp>
        <p:nvSpPr>
          <p:cNvPr id="3" name="Segnaposto contenuto 2">
            <a:extLst>
              <a:ext uri="{FF2B5EF4-FFF2-40B4-BE49-F238E27FC236}">
                <a16:creationId xmlns:a16="http://schemas.microsoft.com/office/drawing/2014/main" id="{400100F9-7B76-4C2C-8781-EF1BAB313EF1}"/>
              </a:ext>
            </a:extLst>
          </p:cNvPr>
          <p:cNvSpPr>
            <a:spLocks noGrp="1"/>
          </p:cNvSpPr>
          <p:nvPr>
            <p:ph idx="1"/>
          </p:nvPr>
        </p:nvSpPr>
        <p:spPr>
          <a:xfrm>
            <a:off x="5136893" y="804333"/>
            <a:ext cx="6733371" cy="5219949"/>
          </a:xfrm>
        </p:spPr>
        <p:txBody>
          <a:bodyPr anchor="t">
            <a:normAutofit/>
          </a:bodyPr>
          <a:lstStyle/>
          <a:p>
            <a:r>
              <a:rPr lang="it-IT" sz="1900"/>
              <a:t>L’AIR è uno strumento complesso e più che essere utilizzato come uno strumento per orientare le scelte regolatorie, spesso è una giustificazione a posteriori di scelte già compiute</a:t>
            </a:r>
          </a:p>
          <a:p>
            <a:r>
              <a:rPr lang="it-IT" sz="1900"/>
              <a:t>attività svolte generalmente dagli uffici legislativi dei Ministeri, con uno scarso coinvolgimento degli esperti del settore delle direzioni generali e dei dipartimenti. Il concetto di impatto resta quindi spesso legato agli aspetti giuridici</a:t>
            </a:r>
          </a:p>
          <a:p>
            <a:r>
              <a:rPr lang="it-IT" sz="1900"/>
              <a:t>eccessivo numero di atti da valutare, con dispersione delle risorse valutative a scapito dell'approfondimento degli interventi più importanti</a:t>
            </a:r>
          </a:p>
          <a:p>
            <a:r>
              <a:rPr lang="it-IT" sz="1900"/>
              <a:t>difficoltà nell'individuazione e nella quantificazione dei destinatari degli effetti dell'intervento regolatorio, nella previsione e nell'analisi di alternative all'opzione preferita</a:t>
            </a:r>
          </a:p>
          <a:p>
            <a:endParaRPr lang="it-IT" sz="1900"/>
          </a:p>
          <a:p>
            <a:pPr marL="0" indent="0">
              <a:buNone/>
            </a:pPr>
            <a:r>
              <a:rPr lang="it-IT" sz="1900"/>
              <a:t>(Fonte: Relazioni del Governo al Parlamento sullo stato di applicazione dell’analisi d’impatto)</a:t>
            </a:r>
          </a:p>
          <a:p>
            <a:endParaRPr lang="it-IT" sz="1900"/>
          </a:p>
          <a:p>
            <a:endParaRPr lang="it-IT" sz="1900"/>
          </a:p>
        </p:txBody>
      </p:sp>
    </p:spTree>
    <p:extLst>
      <p:ext uri="{BB962C8B-B14F-4D97-AF65-F5344CB8AC3E}">
        <p14:creationId xmlns:p14="http://schemas.microsoft.com/office/powerpoint/2010/main" val="323617117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6118A5B-CB5D-4E71-AEFC-AF91CAC14409}"/>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Il Regolamento 169/2017 </a:t>
            </a:r>
          </a:p>
        </p:txBody>
      </p:sp>
      <p:sp>
        <p:nvSpPr>
          <p:cNvPr id="3" name="Segnaposto contenuto 2">
            <a:extLst>
              <a:ext uri="{FF2B5EF4-FFF2-40B4-BE49-F238E27FC236}">
                <a16:creationId xmlns:a16="http://schemas.microsoft.com/office/drawing/2014/main" id="{7EADC4AE-CFDE-440E-BC76-0C882E85469E}"/>
              </a:ext>
            </a:extLst>
          </p:cNvPr>
          <p:cNvSpPr>
            <a:spLocks noGrp="1"/>
          </p:cNvSpPr>
          <p:nvPr>
            <p:ph idx="1"/>
          </p:nvPr>
        </p:nvSpPr>
        <p:spPr>
          <a:xfrm>
            <a:off x="5136893" y="804333"/>
            <a:ext cx="6733371" cy="5219949"/>
          </a:xfrm>
        </p:spPr>
        <p:txBody>
          <a:bodyPr anchor="t">
            <a:normAutofit/>
          </a:bodyPr>
          <a:lstStyle/>
          <a:p>
            <a:r>
              <a:rPr lang="it-IT" sz="2000"/>
              <a:t>Ha l’obiettivo di superare i limiti evidenziati dalla precedente disciplina e le difficoltà segnalate dalle Amministrazioni</a:t>
            </a:r>
          </a:p>
          <a:p>
            <a:r>
              <a:rPr lang="it-IT" sz="2000"/>
              <a:t>a livello nazionale il Regolamento n.169/2017 è attualmente il riferimento completo e ufficiale per l’applicazione degli strumenti per la qualità della regolazione</a:t>
            </a:r>
          </a:p>
          <a:p>
            <a:r>
              <a:rPr lang="it-IT" sz="2000"/>
              <a:t>illustra cosa sono AIR, VIR e le relative fasi di consultazione, affermando una visione ciclica della regolazione</a:t>
            </a:r>
          </a:p>
          <a:p>
            <a:r>
              <a:rPr lang="it-IT" sz="2000"/>
              <a:t>La “Guida all'analisi e alla verifica dell'impatto della regolamentazione” attuativa del Regolamento (direttiva del Presidente del Consiglio dei ministri del 16 febbraio 2018), elaborata alla luce dell’esperienza applicativa, fornisce indicazioni operative per l’applicazione degli strumenti.</a:t>
            </a:r>
          </a:p>
          <a:p>
            <a:endParaRPr lang="it-IT" sz="2000"/>
          </a:p>
        </p:txBody>
      </p:sp>
    </p:spTree>
    <p:extLst>
      <p:ext uri="{BB962C8B-B14F-4D97-AF65-F5344CB8AC3E}">
        <p14:creationId xmlns:p14="http://schemas.microsoft.com/office/powerpoint/2010/main" val="37652377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2E5FD09-49FF-4586-B0F9-6DE765EE3C66}"/>
              </a:ext>
            </a:extLst>
          </p:cNvPr>
          <p:cNvSpPr>
            <a:spLocks noGrp="1"/>
          </p:cNvSpPr>
          <p:nvPr>
            <p:ph type="title"/>
          </p:nvPr>
        </p:nvSpPr>
        <p:spPr>
          <a:xfrm>
            <a:off x="321732" y="804334"/>
            <a:ext cx="4171696" cy="5219948"/>
          </a:xfrm>
        </p:spPr>
        <p:txBody>
          <a:bodyPr anchor="t">
            <a:normAutofit/>
          </a:bodyPr>
          <a:lstStyle/>
          <a:p>
            <a:r>
              <a:rPr lang="it-IT">
                <a:solidFill>
                  <a:schemeClr val="tx2"/>
                </a:solidFill>
              </a:rPr>
              <a:t>Le principali novità del Regolamento</a:t>
            </a:r>
          </a:p>
        </p:txBody>
      </p:sp>
      <p:sp>
        <p:nvSpPr>
          <p:cNvPr id="3" name="Segnaposto contenuto 2">
            <a:extLst>
              <a:ext uri="{FF2B5EF4-FFF2-40B4-BE49-F238E27FC236}">
                <a16:creationId xmlns:a16="http://schemas.microsoft.com/office/drawing/2014/main" id="{1A822B32-1FEC-4EC8-87FC-87DC52A48A4A}"/>
              </a:ext>
            </a:extLst>
          </p:cNvPr>
          <p:cNvSpPr>
            <a:spLocks noGrp="1"/>
          </p:cNvSpPr>
          <p:nvPr>
            <p:ph idx="1"/>
          </p:nvPr>
        </p:nvSpPr>
        <p:spPr>
          <a:xfrm>
            <a:off x="5136893" y="804333"/>
            <a:ext cx="6733371" cy="5219949"/>
          </a:xfrm>
        </p:spPr>
        <p:txBody>
          <a:bodyPr anchor="t">
            <a:normAutofit/>
          </a:bodyPr>
          <a:lstStyle/>
          <a:p>
            <a:r>
              <a:rPr lang="it-IT" sz="2000"/>
              <a:t>Unico provvedimento che disciplina Air, Vir e consultazioni, perseguendo la circolarità della regolamentazione “</a:t>
            </a:r>
            <a:r>
              <a:rPr lang="it-IT" sz="2000" i="1"/>
              <a:t>allineando il nostro Paese alle migliori metodologie ed esperienze europee</a:t>
            </a:r>
            <a:r>
              <a:rPr lang="it-IT" sz="2000"/>
              <a:t>”</a:t>
            </a:r>
          </a:p>
          <a:p>
            <a:r>
              <a:rPr lang="it-IT" sz="2000"/>
              <a:t>rafforzamento della programmazione dell’attività normativa</a:t>
            </a:r>
          </a:p>
          <a:p>
            <a:pPr lvl="0"/>
            <a:r>
              <a:rPr lang="it-IT" sz="2000"/>
              <a:t>dal punto di vista organizzativo, è prevista all’interno di ogni amministrazione la costituzione di gruppi di lavoro per lo svolgimento dell’analisi d’impatto</a:t>
            </a:r>
          </a:p>
          <a:p>
            <a:pPr lvl="0"/>
            <a:r>
              <a:rPr lang="it-IT" sz="2000"/>
              <a:t>disciplina sul ruolo del DAGL per la verifica della qualità delle relazioni prodotte dalle Amministrazioni</a:t>
            </a:r>
          </a:p>
          <a:p>
            <a:pPr lvl="0"/>
            <a:r>
              <a:rPr lang="it-IT" sz="2000"/>
              <a:t>previsione che l’Air debba riguardare le iniziative normative di impatto significativo su cittadini, imprese e pubbliche amministrazioni</a:t>
            </a:r>
          </a:p>
          <a:p>
            <a:pPr lvl="0"/>
            <a:r>
              <a:rPr lang="it-IT" sz="2000"/>
              <a:t>se possibile, quantificazione degli impatti sui destinatari.</a:t>
            </a:r>
          </a:p>
          <a:p>
            <a:endParaRPr lang="it-IT" sz="2000"/>
          </a:p>
          <a:p>
            <a:pPr marL="0" indent="0">
              <a:buNone/>
            </a:pPr>
            <a:endParaRPr lang="it-IT" sz="2000"/>
          </a:p>
        </p:txBody>
      </p:sp>
    </p:spTree>
    <p:extLst>
      <p:ext uri="{BB962C8B-B14F-4D97-AF65-F5344CB8AC3E}">
        <p14:creationId xmlns:p14="http://schemas.microsoft.com/office/powerpoint/2010/main" val="44179837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sce">
  <a:themeElements>
    <a:clrScheme name="Fasce">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asc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asce">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sd_Commenti xmlns="9c8f8e9c-95a2-4882-b4ab-59282b8884db" xsi:nil="true"/>
  </documentManagement>
</p:properties>
</file>

<file path=customXml/item2.xml><?xml version="1.0" encoding="utf-8"?>
<?mso-contentType ?>
<FormTemplates xmlns="http://schemas.microsoft.com/sharepoint/v3/contenttype/forms">
  <Display>ShareDocEditForm</Display>
  <Edit>ShareDocEditForm</Edit>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6658600BEF6B074CBD2C5530DF13FDD3" ma:contentTypeVersion="3" ma:contentTypeDescription="Creare un nuovo documento." ma:contentTypeScope="" ma:versionID="e9d73c41295d1fce4ebe441cce4b9ad7">
  <xsd:schema xmlns:xsd="http://www.w3.org/2001/XMLSchema" xmlns:xs="http://www.w3.org/2001/XMLSchema" xmlns:p="http://schemas.microsoft.com/office/2006/metadata/properties" xmlns:ns2="9c8f8e9c-95a2-4882-b4ab-59282b8884db" xmlns:ns3="b83b51fa-0077-45d5-a5fb-b0a7d92e3730" targetNamespace="http://schemas.microsoft.com/office/2006/metadata/properties" ma:root="true" ma:fieldsID="811469973c213b1072b894b08ff300a2" ns2:_="" ns3:_="">
    <xsd:import namespace="9c8f8e9c-95a2-4882-b4ab-59282b8884db"/>
    <xsd:import namespace="b83b51fa-0077-45d5-a5fb-b0a7d92e3730"/>
    <xsd:element name="properties">
      <xsd:complexType>
        <xsd:sequence>
          <xsd:element name="documentManagement">
            <xsd:complexType>
              <xsd:all>
                <xsd:element ref="ns2:_sd_Commenti"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8f8e9c-95a2-4882-b4ab-59282b8884db" elementFormDefault="qualified">
    <xsd:import namespace="http://schemas.microsoft.com/office/2006/documentManagement/types"/>
    <xsd:import namespace="http://schemas.microsoft.com/office/infopath/2007/PartnerControls"/>
    <xsd:element name="_sd_Commenti" ma:index="8" nillable="true" ma:displayName="Commenti" ma:internalName="_sd_Commenti">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83b51fa-0077-45d5-a5fb-b0a7d92e3730" elementFormDefault="qualified">
    <xsd:import namespace="http://schemas.microsoft.com/office/2006/documentManagement/types"/>
    <xsd:import namespace="http://schemas.microsoft.com/office/infopath/2007/PartnerControls"/>
    <xsd:element name="SharedWithUsers" ma:index="9" nillable="true" ma:displayName="Condivis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5A07EC-EA01-44AE-8FAF-231A639633F3}">
  <ds:schemaRefs>
    <ds:schemaRef ds:uri="9c8f8e9c-95a2-4882-b4ab-59282b8884db"/>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b83b51fa-0077-45d5-a5fb-b0a7d92e3730"/>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34401D4-98D6-4B53-BD7A-5D4E83499FA3}">
  <ds:schemaRefs>
    <ds:schemaRef ds:uri="http://schemas.microsoft.com/sharepoint/v3/contenttype/forms"/>
  </ds:schemaRefs>
</ds:datastoreItem>
</file>

<file path=customXml/itemProps3.xml><?xml version="1.0" encoding="utf-8"?>
<ds:datastoreItem xmlns:ds="http://schemas.openxmlformats.org/officeDocument/2006/customXml" ds:itemID="{E8E6A136-CF08-438F-9C05-E8CFEE9174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8f8e9c-95a2-4882-b4ab-59282b8884db"/>
    <ds:schemaRef ds:uri="b83b51fa-0077-45d5-a5fb-b0a7d92e3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2161</TotalTime>
  <Words>3356</Words>
  <Application>Microsoft Office PowerPoint</Application>
  <PresentationFormat>Widescreen</PresentationFormat>
  <Paragraphs>230</Paragraphs>
  <Slides>35</Slides>
  <Notes>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35</vt:i4>
      </vt:variant>
    </vt:vector>
  </HeadingPairs>
  <TitlesOfParts>
    <vt:vector size="42" baseType="lpstr">
      <vt:lpstr>Arial</vt:lpstr>
      <vt:lpstr>Calibri</vt:lpstr>
      <vt:lpstr>Corbel</vt:lpstr>
      <vt:lpstr>Segoe UI</vt:lpstr>
      <vt:lpstr>Verdana</vt:lpstr>
      <vt:lpstr>Wingdings</vt:lpstr>
      <vt:lpstr>Fasce</vt:lpstr>
      <vt:lpstr>Presentazione standard di PowerPoint</vt:lpstr>
      <vt:lpstr>Presentazione standard di PowerPoint</vt:lpstr>
      <vt:lpstr>Obiettivo</vt:lpstr>
      <vt:lpstr>Il Ragionamento che abbiamo seguito</vt:lpstr>
      <vt:lpstr>Cos’è l’AIR</vt:lpstr>
      <vt:lpstr>L’AIR nel ciclo della regolazione</vt:lpstr>
      <vt:lpstr>Le criticità dell’AIR </vt:lpstr>
      <vt:lpstr>Il Regolamento 169/2017 </vt:lpstr>
      <vt:lpstr>Le principali novità del Regolamento</vt:lpstr>
      <vt:lpstr>La scheda AIR dell’Assemblea della Regione Emilia-Romagna </vt:lpstr>
      <vt:lpstr>Il contesto normativo</vt:lpstr>
      <vt:lpstr>La scheda AIR della Regione Emilia-Romagna</vt:lpstr>
      <vt:lpstr>La scheda AIR della Regione Emilia-Romagna</vt:lpstr>
      <vt:lpstr>Presentazione standard di PowerPoint</vt:lpstr>
      <vt:lpstr>La comunicazione all’esterno dell’analisi d’impatto della regolamentazione</vt:lpstr>
      <vt:lpstr>Presentazione standard di PowerPoint</vt:lpstr>
      <vt:lpstr>Contesto normativo</vt:lpstr>
      <vt:lpstr>Ambito di applicazione</vt:lpstr>
      <vt:lpstr>Approccio circolare alla qualità della regolazione</vt:lpstr>
      <vt:lpstr>Organizzazione delle attività</vt:lpstr>
      <vt:lpstr>Selezione degli interventi su cui realizzare l’AIR</vt:lpstr>
      <vt:lpstr>Programmazione </vt:lpstr>
      <vt:lpstr>Fasi dell’AIR </vt:lpstr>
      <vt:lpstr>Trasparenza</vt:lpstr>
      <vt:lpstr>Consultazioni</vt:lpstr>
      <vt:lpstr>Presentazione standard di PowerPoint</vt:lpstr>
      <vt:lpstr>AIR previsto dal Regolamento</vt:lpstr>
      <vt:lpstr>Scheda AIR dell’Assemblea </vt:lpstr>
      <vt:lpstr>Come migliorare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Cosmani Barbara</dc:creator>
  <cp:lastModifiedBy>Cosmani Barbara</cp:lastModifiedBy>
  <cp:revision>9</cp:revision>
  <dcterms:created xsi:type="dcterms:W3CDTF">2020-09-14T08:21:25Z</dcterms:created>
  <dcterms:modified xsi:type="dcterms:W3CDTF">2020-09-24T08:37:06Z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0x0101006658600BEF6B074CBD2C5530DF13FDD3</vt:lpwstr>
  </property>
</Properties>
</file>